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57" r:id="rId4"/>
    <p:sldId id="274" r:id="rId5"/>
    <p:sldId id="259" r:id="rId6"/>
    <p:sldId id="279" r:id="rId7"/>
    <p:sldId id="260" r:id="rId8"/>
    <p:sldId id="269" r:id="rId9"/>
    <p:sldId id="277" r:id="rId10"/>
    <p:sldId id="265" r:id="rId11"/>
    <p:sldId id="266" r:id="rId12"/>
    <p:sldId id="273" r:id="rId13"/>
    <p:sldId id="278" r:id="rId14"/>
    <p:sldId id="280" r:id="rId15"/>
    <p:sldId id="282" r:id="rId16"/>
    <p:sldId id="281" r:id="rId17"/>
    <p:sldId id="271" r:id="rId18"/>
  </p:sldIdLst>
  <p:sldSz cx="9906000" cy="6858000" type="A4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87" d="100"/>
          <a:sy n="87" d="100"/>
        </p:scale>
        <p:origin x="1272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niedzwiecki.PLB2\Documents\LTE9700\WWWVIEW\PRZYCHODY_I_PAX_2009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niedzwiecki.PLB2\Documents\LTE9700\WWWVIEW\prezentacja_dan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niedzwiecki.PLB2\Documents\LTE9700\WWWVIEW\prezentacja_dan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niedzwiecki.PLB2\Documents\LTE9700\WWWVIEW\prezentacja_da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turniedzwiecki.PLB2\Documents\LTE9700\WWWVIEW\prezentacja_da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Arkusz1!$C$21:$P$21</c:f>
              <c:strCache>
                <c:ptCount val="14"/>
                <c:pt idx="0">
                  <c:v>2009 r.</c:v>
                </c:pt>
                <c:pt idx="1">
                  <c:v>2010 r.</c:v>
                </c:pt>
                <c:pt idx="2">
                  <c:v>2011 r.</c:v>
                </c:pt>
                <c:pt idx="3">
                  <c:v>2012 r.</c:v>
                </c:pt>
                <c:pt idx="4">
                  <c:v>2013 r.</c:v>
                </c:pt>
                <c:pt idx="5">
                  <c:v>2014 r.</c:v>
                </c:pt>
                <c:pt idx="6">
                  <c:v>2015 r.</c:v>
                </c:pt>
                <c:pt idx="7">
                  <c:v>2016 r.</c:v>
                </c:pt>
                <c:pt idx="8">
                  <c:v>2017 r.</c:v>
                </c:pt>
                <c:pt idx="9">
                  <c:v>2018 r.</c:v>
                </c:pt>
                <c:pt idx="10">
                  <c:v>2019 r.</c:v>
                </c:pt>
                <c:pt idx="11">
                  <c:v>2020 r.</c:v>
                </c:pt>
                <c:pt idx="12">
                  <c:v>2021 r.</c:v>
                </c:pt>
                <c:pt idx="13">
                  <c:v>2022 r.</c:v>
                </c:pt>
              </c:strCache>
            </c:strRef>
          </c:cat>
          <c:val>
            <c:numRef>
              <c:f>Arkusz1!$C$22:$P$22</c:f>
              <c:numCache>
                <c:formatCode>#,##0</c:formatCode>
                <c:ptCount val="14"/>
                <c:pt idx="0">
                  <c:v>275097</c:v>
                </c:pt>
                <c:pt idx="1">
                  <c:v>278150</c:v>
                </c:pt>
                <c:pt idx="2">
                  <c:v>279536</c:v>
                </c:pt>
                <c:pt idx="3">
                  <c:v>340024</c:v>
                </c:pt>
                <c:pt idx="4">
                  <c:v>343726</c:v>
                </c:pt>
                <c:pt idx="5">
                  <c:v>289329</c:v>
                </c:pt>
                <c:pt idx="6">
                  <c:v>341061</c:v>
                </c:pt>
                <c:pt idx="7">
                  <c:v>337416</c:v>
                </c:pt>
                <c:pt idx="8">
                  <c:v>350000</c:v>
                </c:pt>
                <c:pt idx="9">
                  <c:v>470000</c:v>
                </c:pt>
                <c:pt idx="10">
                  <c:v>501000</c:v>
                </c:pt>
                <c:pt idx="11">
                  <c:v>534000</c:v>
                </c:pt>
                <c:pt idx="12">
                  <c:v>567000</c:v>
                </c:pt>
                <c:pt idx="13">
                  <c:v>601734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428000"/>
        <c:axId val="120428560"/>
      </c:barChart>
      <c:catAx>
        <c:axId val="1204280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428560"/>
        <c:crosses val="autoZero"/>
        <c:auto val="1"/>
        <c:lblAlgn val="ctr"/>
        <c:lblOffset val="100"/>
        <c:noMultiLvlLbl val="0"/>
      </c:catAx>
      <c:valAx>
        <c:axId val="1204285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20428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</a:t>
            </a:r>
            <a:r>
              <a:rPr lang="pl-PL"/>
              <a:t>RZYCHODY 2009-2016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Arkusz2!$A$2</c:f>
              <c:strCache>
                <c:ptCount val="1"/>
                <c:pt idx="0">
                  <c:v>bieżące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Arkusz2!$B$2:$I$2</c:f>
              <c:numCache>
                <c:formatCode>#,##0.00</c:formatCode>
                <c:ptCount val="8"/>
                <c:pt idx="0">
                  <c:v>7042747.959999999</c:v>
                </c:pt>
                <c:pt idx="1">
                  <c:v>7594166.2999999998</c:v>
                </c:pt>
                <c:pt idx="2">
                  <c:v>8824041.3000000007</c:v>
                </c:pt>
                <c:pt idx="3">
                  <c:v>10545976.759999998</c:v>
                </c:pt>
                <c:pt idx="4">
                  <c:v>11011155.880000003</c:v>
                </c:pt>
                <c:pt idx="5">
                  <c:v>10953324.359999999</c:v>
                </c:pt>
                <c:pt idx="6">
                  <c:v>10884997.91</c:v>
                </c:pt>
                <c:pt idx="7">
                  <c:v>11772000</c:v>
                </c:pt>
              </c:numCache>
            </c:numRef>
          </c:val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dotacje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Arkusz2!$B$3:$I$3</c:f>
              <c:numCache>
                <c:formatCode>#,##0.00</c:formatCode>
                <c:ptCount val="8"/>
                <c:pt idx="0">
                  <c:v>597051.6</c:v>
                </c:pt>
                <c:pt idx="1">
                  <c:v>1046871.4099999999</c:v>
                </c:pt>
                <c:pt idx="2">
                  <c:v>1854865.48</c:v>
                </c:pt>
                <c:pt idx="3">
                  <c:v>1666126.25</c:v>
                </c:pt>
                <c:pt idx="4">
                  <c:v>2990210.0200000005</c:v>
                </c:pt>
                <c:pt idx="5">
                  <c:v>4981165.7799999993</c:v>
                </c:pt>
                <c:pt idx="6">
                  <c:v>8245597.6599999992</c:v>
                </c:pt>
                <c:pt idx="7">
                  <c:v>9203000</c:v>
                </c:pt>
              </c:numCache>
            </c:numRef>
          </c:val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finansowe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Arkusz2!$B$4:$I$4</c:f>
              <c:numCache>
                <c:formatCode>#,##0.00</c:formatCode>
                <c:ptCount val="8"/>
                <c:pt idx="0">
                  <c:v>4156816.01</c:v>
                </c:pt>
                <c:pt idx="1">
                  <c:v>1972598.22</c:v>
                </c:pt>
                <c:pt idx="2">
                  <c:v>1300696.31</c:v>
                </c:pt>
                <c:pt idx="3">
                  <c:v>1424151.62</c:v>
                </c:pt>
                <c:pt idx="4">
                  <c:v>402705.67</c:v>
                </c:pt>
                <c:pt idx="5">
                  <c:v>293361.67000000022</c:v>
                </c:pt>
                <c:pt idx="6">
                  <c:v>1285976.5799999998</c:v>
                </c:pt>
                <c:pt idx="7">
                  <c:v>140000</c:v>
                </c:pt>
              </c:numCache>
            </c:numRef>
          </c:val>
        </c:ser>
        <c:ser>
          <c:idx val="3"/>
          <c:order val="3"/>
          <c:tx>
            <c:strRef>
              <c:f>Arkusz2!$A$5</c:f>
              <c:strCache>
                <c:ptCount val="1"/>
                <c:pt idx="0">
                  <c:v>pozostałe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Arkusz2!$B$1:$I$1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Arkusz2!$B$5:$I$5</c:f>
              <c:numCache>
                <c:formatCode>#,##0.00</c:formatCode>
                <c:ptCount val="8"/>
                <c:pt idx="0">
                  <c:v>1253051.07</c:v>
                </c:pt>
                <c:pt idx="1">
                  <c:v>2980654.26</c:v>
                </c:pt>
                <c:pt idx="2">
                  <c:v>2051025.5699999998</c:v>
                </c:pt>
                <c:pt idx="3">
                  <c:v>3192786.9400000004</c:v>
                </c:pt>
                <c:pt idx="4">
                  <c:v>299663.74999999988</c:v>
                </c:pt>
                <c:pt idx="5">
                  <c:v>1061166.8599999999</c:v>
                </c:pt>
                <c:pt idx="6">
                  <c:v>2500193.3600000017</c:v>
                </c:pt>
                <c:pt idx="7">
                  <c:v>456000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819808"/>
        <c:axId val="187746576"/>
      </c:barChart>
      <c:catAx>
        <c:axId val="18781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746576"/>
        <c:crosses val="autoZero"/>
        <c:auto val="1"/>
        <c:lblAlgn val="ctr"/>
        <c:lblOffset val="100"/>
        <c:noMultiLvlLbl val="0"/>
      </c:catAx>
      <c:valAx>
        <c:axId val="18774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81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KOSZTY 2009-2016</a:t>
            </a:r>
          </a:p>
        </c:rich>
      </c:tx>
      <c:layout>
        <c:manualLayout>
          <c:xMode val="edge"/>
          <c:yMode val="edge"/>
          <c:x val="0.3825763342082239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Arkusz2!$A$9</c:f>
              <c:strCache>
                <c:ptCount val="1"/>
                <c:pt idx="0">
                  <c:v>bieżące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Arkusz2!$B$8:$I$8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Arkusz2!$B$9:$I$9</c:f>
              <c:numCache>
                <c:formatCode>#,##0.00</c:formatCode>
                <c:ptCount val="8"/>
                <c:pt idx="0">
                  <c:v>14793576.019999998</c:v>
                </c:pt>
                <c:pt idx="1">
                  <c:v>14901823.950000003</c:v>
                </c:pt>
                <c:pt idx="2">
                  <c:v>13718414.170000002</c:v>
                </c:pt>
                <c:pt idx="3">
                  <c:v>16043510.470000001</c:v>
                </c:pt>
                <c:pt idx="4">
                  <c:v>15797419.73</c:v>
                </c:pt>
                <c:pt idx="5">
                  <c:v>14401520.25</c:v>
                </c:pt>
                <c:pt idx="6">
                  <c:v>15933609.849999998</c:v>
                </c:pt>
                <c:pt idx="7">
                  <c:v>20308000</c:v>
                </c:pt>
              </c:numCache>
            </c:numRef>
          </c:val>
        </c:ser>
        <c:ser>
          <c:idx val="1"/>
          <c:order val="1"/>
          <c:tx>
            <c:strRef>
              <c:f>Arkusz2!$A$10</c:f>
              <c:strCache>
                <c:ptCount val="1"/>
                <c:pt idx="0">
                  <c:v>amortyzacja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Arkusz2!$B$8:$I$8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Arkusz2!$B$10:$I$10</c:f>
              <c:numCache>
                <c:formatCode>#,##0.00</c:formatCode>
                <c:ptCount val="8"/>
                <c:pt idx="0">
                  <c:v>3227136.97</c:v>
                </c:pt>
                <c:pt idx="1">
                  <c:v>3445991.4099999997</c:v>
                </c:pt>
                <c:pt idx="2">
                  <c:v>4610170.6100000003</c:v>
                </c:pt>
                <c:pt idx="3">
                  <c:v>4671732.25</c:v>
                </c:pt>
                <c:pt idx="4">
                  <c:v>4553608.0999999996</c:v>
                </c:pt>
                <c:pt idx="5">
                  <c:v>4746333.84</c:v>
                </c:pt>
                <c:pt idx="6">
                  <c:v>6264023.4499999993</c:v>
                </c:pt>
                <c:pt idx="7">
                  <c:v>6643000</c:v>
                </c:pt>
              </c:numCache>
            </c:numRef>
          </c:val>
        </c:ser>
        <c:ser>
          <c:idx val="2"/>
          <c:order val="2"/>
          <c:tx>
            <c:strRef>
              <c:f>Arkusz2!$A$11</c:f>
              <c:strCache>
                <c:ptCount val="1"/>
                <c:pt idx="0">
                  <c:v>aktywacja remontów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Arkusz2!$B$8:$I$8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Arkusz2!$B$11:$I$11</c:f>
              <c:numCache>
                <c:formatCode>#,##0.00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148599.49</c:v>
                </c:pt>
                <c:pt idx="4">
                  <c:v>1877245.1600000001</c:v>
                </c:pt>
                <c:pt idx="5">
                  <c:v>3560120.1000000006</c:v>
                </c:pt>
                <c:pt idx="6">
                  <c:v>6283522.71</c:v>
                </c:pt>
                <c:pt idx="7">
                  <c:v>7258000</c:v>
                </c:pt>
              </c:numCache>
            </c:numRef>
          </c:val>
        </c:ser>
        <c:ser>
          <c:idx val="3"/>
          <c:order val="3"/>
          <c:tx>
            <c:strRef>
              <c:f>Arkusz2!$A$12</c:f>
              <c:strCache>
                <c:ptCount val="1"/>
                <c:pt idx="0">
                  <c:v>finansowe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Arkusz2!$B$8:$I$8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Arkusz2!$B$12:$I$12</c:f>
              <c:numCache>
                <c:formatCode>#,##0.00</c:formatCode>
                <c:ptCount val="8"/>
                <c:pt idx="0">
                  <c:v>484585.88</c:v>
                </c:pt>
                <c:pt idx="1">
                  <c:v>251391.28000000003</c:v>
                </c:pt>
                <c:pt idx="2">
                  <c:v>28684.290000000008</c:v>
                </c:pt>
                <c:pt idx="3">
                  <c:v>28531.950000000004</c:v>
                </c:pt>
                <c:pt idx="4">
                  <c:v>17859.810000000005</c:v>
                </c:pt>
                <c:pt idx="5">
                  <c:v>30041.269999999869</c:v>
                </c:pt>
                <c:pt idx="6">
                  <c:v>38538.58</c:v>
                </c:pt>
                <c:pt idx="7">
                  <c:v>50000</c:v>
                </c:pt>
              </c:numCache>
            </c:numRef>
          </c:val>
        </c:ser>
        <c:ser>
          <c:idx val="4"/>
          <c:order val="4"/>
          <c:tx>
            <c:strRef>
              <c:f>Arkusz2!$A$13</c:f>
              <c:strCache>
                <c:ptCount val="1"/>
                <c:pt idx="0">
                  <c:v>pozostałe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Arkusz2!$B$8:$I$8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Arkusz2!$B$13:$I$13</c:f>
              <c:numCache>
                <c:formatCode>#,##0.00</c:formatCode>
                <c:ptCount val="8"/>
                <c:pt idx="0">
                  <c:v>14086209.35</c:v>
                </c:pt>
                <c:pt idx="1">
                  <c:v>784411.32</c:v>
                </c:pt>
                <c:pt idx="2">
                  <c:v>402545.45999999973</c:v>
                </c:pt>
                <c:pt idx="3">
                  <c:v>553704.46</c:v>
                </c:pt>
                <c:pt idx="4">
                  <c:v>652029.51</c:v>
                </c:pt>
                <c:pt idx="5">
                  <c:v>43263.569999999971</c:v>
                </c:pt>
                <c:pt idx="6">
                  <c:v>555447.75999999978</c:v>
                </c:pt>
                <c:pt idx="7">
                  <c:v>280000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751056"/>
        <c:axId val="187751616"/>
      </c:barChart>
      <c:catAx>
        <c:axId val="18775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751616"/>
        <c:crosses val="autoZero"/>
        <c:auto val="1"/>
        <c:lblAlgn val="ctr"/>
        <c:lblOffset val="100"/>
        <c:noMultiLvlLbl val="0"/>
      </c:catAx>
      <c:valAx>
        <c:axId val="18775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75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WYNIK BILANSOWY 2009-2016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Arkusz2!$A$17</c:f>
              <c:strCache>
                <c:ptCount val="1"/>
                <c:pt idx="0">
                  <c:v>wynik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Arkusz2!$B$16:$I$16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Arkusz2!$B$17:$I$17</c:f>
              <c:numCache>
                <c:formatCode>#,##0.00</c:formatCode>
                <c:ptCount val="8"/>
                <c:pt idx="0">
                  <c:v>-19541841.579999998</c:v>
                </c:pt>
                <c:pt idx="1">
                  <c:v>-5789327.7700000051</c:v>
                </c:pt>
                <c:pt idx="2">
                  <c:v>-4729185.8699999992</c:v>
                </c:pt>
                <c:pt idx="3">
                  <c:v>-4617037.049999997</c:v>
                </c:pt>
                <c:pt idx="4">
                  <c:v>-8194426.9899999965</c:v>
                </c:pt>
                <c:pt idx="5">
                  <c:v>-5492260.3600000031</c:v>
                </c:pt>
                <c:pt idx="6">
                  <c:v>-6158376.8399999924</c:v>
                </c:pt>
                <c:pt idx="7">
                  <c:v>-12968000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753856"/>
        <c:axId val="187963120"/>
      </c:barChart>
      <c:catAx>
        <c:axId val="18775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963120"/>
        <c:crosses val="autoZero"/>
        <c:auto val="1"/>
        <c:lblAlgn val="ctr"/>
        <c:lblOffset val="100"/>
        <c:noMultiLvlLbl val="0"/>
      </c:catAx>
      <c:valAx>
        <c:axId val="18796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75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WYNIK BILANSOWY 2009-2016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Arkusz2!$A$17</c:f>
              <c:strCache>
                <c:ptCount val="1"/>
                <c:pt idx="0">
                  <c:v>wynik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Arkusz2!$B$16:$I$16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 prognoza</c:v>
                </c:pt>
              </c:strCache>
            </c:strRef>
          </c:cat>
          <c:val>
            <c:numRef>
              <c:f>Arkusz2!$B$17:$I$17</c:f>
              <c:numCache>
                <c:formatCode>#,##0.00</c:formatCode>
                <c:ptCount val="8"/>
                <c:pt idx="0">
                  <c:v>-19541841.579999998</c:v>
                </c:pt>
                <c:pt idx="1">
                  <c:v>-5789327.7700000051</c:v>
                </c:pt>
                <c:pt idx="2">
                  <c:v>-4729185.8699999992</c:v>
                </c:pt>
                <c:pt idx="3">
                  <c:v>-4617037.049999997</c:v>
                </c:pt>
                <c:pt idx="4">
                  <c:v>-8194426.9899999965</c:v>
                </c:pt>
                <c:pt idx="5">
                  <c:v>-5492260.3600000031</c:v>
                </c:pt>
                <c:pt idx="6">
                  <c:v>-6158376.8399999924</c:v>
                </c:pt>
                <c:pt idx="7">
                  <c:v>-12968000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7965360"/>
        <c:axId val="187965920"/>
      </c:barChart>
      <c:catAx>
        <c:axId val="18796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965920"/>
        <c:crosses val="autoZero"/>
        <c:auto val="1"/>
        <c:lblAlgn val="ctr"/>
        <c:lblOffset val="100"/>
        <c:noMultiLvlLbl val="0"/>
      </c:catAx>
      <c:valAx>
        <c:axId val="18796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7965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9382F-99EE-49A3-B78A-168CC775EFBB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3AABD-83BC-4CBE-B3F2-4E2C62370E0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42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3AABD-83BC-4CBE-B3F2-4E2C62370E0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55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925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89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50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618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190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05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941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9030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81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885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6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AD1E-7A78-4E27-9663-B85C60874FB5}" type="datetimeFigureOut">
              <a:rPr lang="pl-PL" smtClean="0"/>
              <a:pPr/>
              <a:t>2016-11-02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3F79-CDB8-4016-B2B7-2F816587A2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05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turniedzwiecki.PLB2\Desktop\sejmik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56" y="249967"/>
            <a:ext cx="10640945" cy="660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4592960" y="6237312"/>
            <a:ext cx="5376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100" b="1" dirty="0" smtClean="0">
                <a:solidFill>
                  <a:schemeClr val="tx2"/>
                </a:solidFill>
              </a:rPr>
              <a:t>XXV SESJA  SEJMIKU WOJEWÓDZTWA KUJAWSKO- POMORSKIEGO</a:t>
            </a:r>
          </a:p>
          <a:p>
            <a:pPr algn="r"/>
            <a:r>
              <a:rPr lang="pl-PL" sz="1100" b="1" dirty="0" smtClean="0">
                <a:solidFill>
                  <a:schemeClr val="tx2"/>
                </a:solidFill>
              </a:rPr>
              <a:t>URZĄD MARSZAŁKOWSKI WOJEWÓDZTWA KUJAWSKO-POMORSKIEGO W TORUNIU</a:t>
            </a:r>
          </a:p>
          <a:p>
            <a:pPr algn="r"/>
            <a:r>
              <a:rPr lang="pl-PL" sz="1100" b="1" dirty="0" smtClean="0">
                <a:solidFill>
                  <a:schemeClr val="tx2"/>
                </a:solidFill>
              </a:rPr>
              <a:t>28 PAŹDZIERNIKA 2016</a:t>
            </a:r>
            <a:endParaRPr lang="pl-PL" sz="1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3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DODATKOWE KOSZTY UTRZYMANIA PLB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14914" y="1196752"/>
            <a:ext cx="8352928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UTWORZENIE WEWNĘTRZNEJ SŁUŻBY OCHRONY LOTNISKA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1100" b="1" dirty="0" smtClean="0">
                <a:solidFill>
                  <a:schemeClr val="tx2"/>
                </a:solidFill>
              </a:rPr>
              <a:t>USTAWA </a:t>
            </a:r>
            <a:r>
              <a:rPr lang="pl-PL" sz="1100" b="1" dirty="0">
                <a:solidFill>
                  <a:schemeClr val="tx2"/>
                </a:solidFill>
              </a:rPr>
              <a:t>PRAWO LOTNICZE DZ.U. 2002 NR 130 POZ. 1112</a:t>
            </a:r>
            <a:br>
              <a:rPr lang="pl-PL" sz="1100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1 MLN PLN ROCZNIE</a:t>
            </a:r>
            <a:r>
              <a:rPr lang="pl-PL" b="1" dirty="0">
                <a:solidFill>
                  <a:schemeClr val="accent1"/>
                </a:solidFill>
              </a:rPr>
              <a:t/>
            </a:r>
            <a:br>
              <a:rPr lang="pl-PL" b="1" dirty="0">
                <a:solidFill>
                  <a:schemeClr val="accent1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>
                <a:solidFill>
                  <a:schemeClr val="tx2"/>
                </a:solidFill>
              </a:rPr>
              <a:t>PRZEJĘCIE OBOWIĄZKÓW STRAŻY GRANICZNEJ PRZEZ PLB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1100" b="1" dirty="0" smtClean="0">
                <a:solidFill>
                  <a:schemeClr val="tx2"/>
                </a:solidFill>
              </a:rPr>
              <a:t>USTAWA </a:t>
            </a:r>
            <a:r>
              <a:rPr lang="pl-PL" sz="1100" b="1" dirty="0">
                <a:solidFill>
                  <a:schemeClr val="tx2"/>
                </a:solidFill>
              </a:rPr>
              <a:t>PRAWO LOTNICZE DZ.U. 2002 NR 130 POZ. 1112</a:t>
            </a:r>
            <a:br>
              <a:rPr lang="pl-PL" sz="1100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600 TYS. PLN ROCZNIE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UTWORZENIE </a:t>
            </a:r>
            <a:r>
              <a:rPr lang="pl-PL" b="1" dirty="0">
                <a:solidFill>
                  <a:schemeClr val="tx2"/>
                </a:solidFill>
              </a:rPr>
              <a:t>ODRĘBNEJ SŁUŻBY KOORDYNACJI NAZIEMNEGO RUCHU LOTNICZEGO </a:t>
            </a:r>
            <a:r>
              <a:rPr lang="pl-PL" sz="1100" b="1" dirty="0">
                <a:solidFill>
                  <a:schemeClr val="tx2"/>
                </a:solidFill>
              </a:rPr>
              <a:t>ROZPORZĄDZENIE KOMISJI (UE) NR </a:t>
            </a:r>
            <a:r>
              <a:rPr lang="pl-PL" sz="1100" b="1" dirty="0" smtClean="0">
                <a:solidFill>
                  <a:schemeClr val="tx2"/>
                </a:solidFill>
              </a:rPr>
              <a:t>139/2014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200 TYS. PLN ROCZNIE 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r>
              <a:rPr lang="pl-PL" b="1" dirty="0" smtClean="0">
                <a:solidFill>
                  <a:schemeClr val="tx2"/>
                </a:solidFill>
              </a:rPr>
              <a:t>SPECJALISTYCZNE SZKOLENIA PRACOWNIKÓW LSRG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1100" b="1" dirty="0" smtClean="0">
                <a:solidFill>
                  <a:schemeClr val="tx2"/>
                </a:solidFill>
              </a:rPr>
              <a:t>ROZPORZĄDZENIE KOMISJI (UE) NR 139/2014 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accent1"/>
                </a:solidFill>
              </a:rPr>
              <a:t>100 TYS. PLN ROCZNIE </a:t>
            </a:r>
            <a:br>
              <a:rPr lang="pl-PL" b="1" dirty="0" smtClean="0">
                <a:solidFill>
                  <a:schemeClr val="accent1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UTWORZENIE SYSTEMU ZARZĄDZANIA BEZPIECZEŃSTWEM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sz="1100" b="1" dirty="0" smtClean="0">
                <a:solidFill>
                  <a:schemeClr val="tx2"/>
                </a:solidFill>
              </a:rPr>
              <a:t>ROZPORZĄDZENIE KOMISJI (UE) NR 139/2014 </a:t>
            </a:r>
          </a:p>
          <a:p>
            <a:pPr algn="ctr"/>
            <a:r>
              <a:rPr lang="pl-PL" b="1" dirty="0" smtClean="0">
                <a:solidFill>
                  <a:schemeClr val="accent1"/>
                </a:solidFill>
              </a:rPr>
              <a:t>100 TYS. PLN ROCZNIE</a:t>
            </a:r>
          </a:p>
          <a:p>
            <a:pPr algn="ctr"/>
            <a:endParaRPr lang="pl-PL" b="1" dirty="0" smtClean="0">
              <a:solidFill>
                <a:schemeClr val="accent1"/>
              </a:solidFill>
            </a:endParaRPr>
          </a:p>
          <a:p>
            <a:pPr algn="ctr"/>
            <a:r>
              <a:rPr lang="pl-PL" b="1" dirty="0" smtClean="0">
                <a:solidFill>
                  <a:srgbClr val="FF0000"/>
                </a:solidFill>
              </a:rPr>
              <a:t>ŁĄCZNIE 2 000 </a:t>
            </a:r>
            <a:r>
              <a:rPr lang="pl-PL" b="1" dirty="0" err="1" smtClean="0">
                <a:solidFill>
                  <a:srgbClr val="FF0000"/>
                </a:solidFill>
              </a:rPr>
              <a:t>000</a:t>
            </a:r>
            <a:r>
              <a:rPr lang="pl-PL" b="1" dirty="0" smtClean="0">
                <a:solidFill>
                  <a:srgbClr val="FF0000"/>
                </a:solidFill>
              </a:rPr>
              <a:t> PLN ROCZNIE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8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INFRASTRUKTURA POWOJSKOWA-PRZYKŁADY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Arturniedzwiecki\Desktop\plyta i kolowanka\DSC020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25" y="1271117"/>
            <a:ext cx="2946319" cy="16561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rturniedzwiecki\Desktop\plyta i kolowanka\DSC020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48" y="1240357"/>
            <a:ext cx="2996847" cy="1684587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rturniedzwiecki\Desktop\qweqw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92" y="2954825"/>
            <a:ext cx="3010403" cy="20064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ojciechKapella\Documents\LTE9700\WWWVIEW\88d4e7cfd8cbf98a1bf7475f1962f75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9196"/>
          <a:stretch/>
        </p:blipFill>
        <p:spPr bwMode="auto">
          <a:xfrm>
            <a:off x="4834824" y="3364700"/>
            <a:ext cx="2946319" cy="1596610"/>
          </a:xfrm>
          <a:prstGeom prst="rect">
            <a:avLst/>
          </a:prstGeom>
          <a:ln>
            <a:noFill/>
          </a:ln>
          <a:effectLst/>
          <a:extLst/>
        </p:spPr>
      </p:pic>
      <p:sp>
        <p:nvSpPr>
          <p:cNvPr id="12" name="pole tekstowe 11"/>
          <p:cNvSpPr txBox="1"/>
          <p:nvPr/>
        </p:nvSpPr>
        <p:spPr>
          <a:xfrm>
            <a:off x="1341779" y="899789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PRZED: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834825" y="93797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PO: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1955052" y="5805264"/>
            <a:ext cx="602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ROCZNY KOSZT UTRZYMANIA TERENU: </a:t>
            </a:r>
            <a:r>
              <a:rPr lang="pl-PL" sz="2800" b="1" dirty="0" smtClean="0">
                <a:solidFill>
                  <a:srgbClr val="FF0000"/>
                </a:solidFill>
              </a:rPr>
              <a:t>7 900 000 PLN</a:t>
            </a:r>
            <a:endParaRPr lang="pl-P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9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 LOTNICZY W LICZBACH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44488" y="692696"/>
            <a:ext cx="906044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PORT LOTNICZY BYDGOSZCZ - 186 PRACOWNIKÓW </a:t>
            </a:r>
          </a:p>
          <a:p>
            <a:pPr algn="ctr"/>
            <a:endParaRPr lang="pl-PL" sz="16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PONAD </a:t>
            </a:r>
            <a:r>
              <a:rPr lang="pl-PL" b="1" dirty="0" smtClean="0">
                <a:solidFill>
                  <a:srgbClr val="FF0000"/>
                </a:solidFill>
              </a:rPr>
              <a:t>1000 MIEJSC </a:t>
            </a:r>
            <a:r>
              <a:rPr lang="pl-PL" sz="1600" b="1" dirty="0" smtClean="0">
                <a:solidFill>
                  <a:schemeClr val="tx2"/>
                </a:solidFill>
              </a:rPr>
              <a:t>PRACY POŚREDNIO ZWIĄZANYCH Z DZIAŁALNOŚCIĄ LOTNISKA W REGIONIE</a:t>
            </a:r>
          </a:p>
          <a:p>
            <a:pPr algn="ctr"/>
            <a:endParaRPr lang="pl-PL" sz="16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ŁĄCZNE KORZYŚCI Z POSIADANIA LOTNISKA W REGIONIE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PRZEKRACZAJĄ ZATEM PONAD </a:t>
            </a:r>
            <a:r>
              <a:rPr lang="pl-PL" b="1" dirty="0" smtClean="0">
                <a:solidFill>
                  <a:srgbClr val="FF0000"/>
                </a:solidFill>
              </a:rPr>
              <a:t>150 MLN </a:t>
            </a:r>
            <a:r>
              <a:rPr lang="pl-PL" sz="1600" b="1" dirty="0" smtClean="0">
                <a:solidFill>
                  <a:schemeClr val="tx2"/>
                </a:solidFill>
              </a:rPr>
              <a:t>PLN ROCZNIE 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Z CZEGO PRZYCHÓD PUBLICZNY Z PODATKÓW PRZEKRACZA </a:t>
            </a:r>
            <a:r>
              <a:rPr lang="pl-PL" b="1" dirty="0" smtClean="0">
                <a:solidFill>
                  <a:srgbClr val="FF0000"/>
                </a:solidFill>
              </a:rPr>
              <a:t>25 MLN </a:t>
            </a:r>
            <a:r>
              <a:rPr lang="pl-PL" sz="1600" b="1" dirty="0" smtClean="0">
                <a:solidFill>
                  <a:schemeClr val="tx2"/>
                </a:solidFill>
              </a:rPr>
              <a:t>ZŁ.*</a:t>
            </a:r>
          </a:p>
          <a:p>
            <a:pPr algn="ctr"/>
            <a:endParaRPr lang="pl-PL" sz="1600" b="1" dirty="0">
              <a:solidFill>
                <a:schemeClr val="tx2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368824" y="2699628"/>
            <a:ext cx="389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LICZBA PAX W LATACH 2008-2022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52600" y="609329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b="1" dirty="0" smtClean="0">
                <a:solidFill>
                  <a:schemeClr val="tx2"/>
                </a:solidFill>
              </a:rPr>
              <a:t>*</a:t>
            </a:r>
            <a:r>
              <a:rPr lang="pl-PL" sz="800" dirty="0" smtClean="0">
                <a:solidFill>
                  <a:schemeClr val="tx2"/>
                </a:solidFill>
              </a:rPr>
              <a:t>UNICONSULT WYLICZYŁ ŻE PRZEDSIĘBIORSTWA/INSTYTUCJE DZIAŁAJĄCE DZIĘKI ISTNIENIU LOTNISKA W BYDGOSZCZY GENERUJĄ 71,7 MLN PRZYCHODÓW (EFEKT BEZPOŚREDNI), EFEKT POŚREDNI WYNOSI 88,9 MLN ZŁ (SLAJD 124) A EFEKT INDUKOWANY WYNOSI 34,9 MLN ZŁ (SLAJD 125) CO PRZEŁOŻY SIĘ NA EFEKT DODANY BRUTTO RÓWNY 85,6 MLN ZŁ + PRZYCHODY Z PODATKÓW 18,3 MLN ZŁ (SLAJD 126) + ZACHOWANE ŚRODKI Z POWODU ZMNIEJSZONEGO BEZROBOCIA W WYSOKOŚCI 4 MLN ZŁ.</a:t>
            </a:r>
            <a:br>
              <a:rPr lang="pl-PL" sz="800" dirty="0" smtClean="0">
                <a:solidFill>
                  <a:schemeClr val="tx2"/>
                </a:solidFill>
              </a:rPr>
            </a:br>
            <a:r>
              <a:rPr lang="pl-PL" sz="800" b="1" dirty="0" smtClean="0">
                <a:solidFill>
                  <a:schemeClr val="tx2"/>
                </a:solidFill>
              </a:rPr>
              <a:t>NA PODSTAWIE RAPORTU: „</a:t>
            </a:r>
            <a:r>
              <a:rPr lang="en-US" sz="800" b="1" dirty="0" smtClean="0">
                <a:solidFill>
                  <a:schemeClr val="tx2"/>
                </a:solidFill>
              </a:rPr>
              <a:t>WP 5.3 – MODERATION AND ELABORATION OF PSO/RDF APPLICATION GUIDELINES </a:t>
            </a:r>
            <a:r>
              <a:rPr lang="en-US" sz="800" b="1" i="1" dirty="0" smtClean="0">
                <a:solidFill>
                  <a:schemeClr val="tx2"/>
                </a:solidFill>
              </a:rPr>
              <a:t>(TASK A) </a:t>
            </a:r>
            <a:r>
              <a:rPr lang="en-US" sz="800" b="1" dirty="0" smtClean="0">
                <a:solidFill>
                  <a:schemeClr val="tx2"/>
                </a:solidFill>
              </a:rPr>
              <a:t>AND STUDY ON REGIONAL ECONOMIC JUSTIFICATION OF PSO/RD</a:t>
            </a:r>
            <a:r>
              <a:rPr lang="pl-PL" sz="800" b="1" dirty="0" smtClean="0">
                <a:solidFill>
                  <a:schemeClr val="tx2"/>
                </a:solidFill>
              </a:rPr>
              <a:t>F” ZREALIZOWANY W RAMACH PROJEKTU BALTIC BIRD PRZEZ UNICONSULT W GRUDNIU 2013</a:t>
            </a:r>
            <a:r>
              <a:rPr lang="pl-PL" sz="800" b="1" i="1" dirty="0" smtClean="0">
                <a:solidFill>
                  <a:schemeClr val="tx2"/>
                </a:solidFill>
              </a:rPr>
              <a:t/>
            </a:r>
            <a:br>
              <a:rPr lang="pl-PL" sz="800" b="1" i="1" dirty="0" smtClean="0">
                <a:solidFill>
                  <a:schemeClr val="tx2"/>
                </a:solidFill>
              </a:rPr>
            </a:br>
            <a:r>
              <a:rPr lang="en-US" sz="800" b="1" i="1" dirty="0" smtClean="0">
                <a:solidFill>
                  <a:schemeClr val="tx2"/>
                </a:solidFill>
              </a:rPr>
              <a:t> </a:t>
            </a:r>
            <a:r>
              <a:rPr lang="pl-PL" sz="800" b="1" dirty="0" smtClean="0">
                <a:solidFill>
                  <a:schemeClr val="tx2"/>
                </a:solidFill>
              </a:rPr>
              <a:t>** PROGNOZA</a:t>
            </a:r>
            <a:endParaRPr lang="pl-PL" sz="80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76682"/>
              </p:ext>
            </p:extLst>
          </p:nvPr>
        </p:nvGraphicFramePr>
        <p:xfrm>
          <a:off x="560512" y="2416245"/>
          <a:ext cx="8844416" cy="3677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6825208" y="3400069"/>
            <a:ext cx="419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2"/>
                </a:solidFill>
              </a:rPr>
              <a:t>**</a:t>
            </a:r>
            <a:endParaRPr lang="pl-PL" sz="900" dirty="0">
              <a:solidFill>
                <a:schemeClr val="tx2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385621" y="3280006"/>
            <a:ext cx="419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2"/>
                </a:solidFill>
              </a:rPr>
              <a:t>**</a:t>
            </a:r>
            <a:endParaRPr lang="pl-PL" sz="900" dirty="0">
              <a:solidFill>
                <a:schemeClr val="tx2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977336" y="3126160"/>
            <a:ext cx="419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2"/>
                </a:solidFill>
              </a:rPr>
              <a:t>**</a:t>
            </a:r>
            <a:endParaRPr lang="pl-PL" sz="900" dirty="0">
              <a:solidFill>
                <a:schemeClr val="tx2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8553400" y="2982144"/>
            <a:ext cx="419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2"/>
                </a:solidFill>
              </a:rPr>
              <a:t>**</a:t>
            </a:r>
            <a:endParaRPr lang="pl-PL" sz="900" dirty="0">
              <a:solidFill>
                <a:schemeClr val="tx2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9129464" y="2838128"/>
            <a:ext cx="419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>
                <a:solidFill>
                  <a:schemeClr val="tx2"/>
                </a:solidFill>
              </a:rPr>
              <a:t>**</a:t>
            </a:r>
            <a:endParaRPr lang="pl-PL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61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 LOTNICZY W LICZBACH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552471"/>
              </p:ext>
            </p:extLst>
          </p:nvPr>
        </p:nvGraphicFramePr>
        <p:xfrm>
          <a:off x="776536" y="980728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0245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 LOTNICZY W LICZBACH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927779"/>
              </p:ext>
            </p:extLst>
          </p:nvPr>
        </p:nvGraphicFramePr>
        <p:xfrm>
          <a:off x="704528" y="1052736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2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 LOTNICZY W LICZBACH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00914"/>
              </p:ext>
            </p:extLst>
          </p:nvPr>
        </p:nvGraphicFramePr>
        <p:xfrm>
          <a:off x="704528" y="1196752"/>
          <a:ext cx="835292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56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 LOTNICZY W LICZBACH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950292"/>
              </p:ext>
            </p:extLst>
          </p:nvPr>
        </p:nvGraphicFramePr>
        <p:xfrm>
          <a:off x="776536" y="1196752"/>
          <a:ext cx="813690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2144688" y="18864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chemeClr val="bg1"/>
                </a:solidFill>
              </a:rPr>
              <a:t>DALSZY ROZWÓJ PORTU I JEGO OTOCZENIA, </a:t>
            </a:r>
            <a:br>
              <a:rPr lang="pl-PL" sz="1600" b="1" dirty="0" smtClean="0">
                <a:solidFill>
                  <a:schemeClr val="bg1"/>
                </a:solidFill>
              </a:rPr>
            </a:br>
            <a:r>
              <a:rPr lang="pl-PL" sz="1600" b="1" dirty="0" smtClean="0">
                <a:solidFill>
                  <a:schemeClr val="bg1"/>
                </a:solidFill>
              </a:rPr>
              <a:t>AIRPORT CITY I </a:t>
            </a:r>
            <a:r>
              <a:rPr lang="pl-PL" sz="1600" b="1" dirty="0" err="1" smtClean="0">
                <a:solidFill>
                  <a:schemeClr val="bg1"/>
                </a:solidFill>
              </a:rPr>
              <a:t>BiT</a:t>
            </a:r>
            <a:r>
              <a:rPr lang="pl-PL" sz="1600" b="1" dirty="0" smtClean="0">
                <a:solidFill>
                  <a:schemeClr val="bg1"/>
                </a:solidFill>
              </a:rPr>
              <a:t> CITY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rturniedzwiecki.PLB2\Desktop\Fociaki\airport city\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4" y="1062021"/>
            <a:ext cx="3967023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rturniedzwiecki.PLB2\Desktop\Fociaki\airport city\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062021"/>
            <a:ext cx="4019880" cy="22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3483717"/>
            <a:ext cx="4019880" cy="30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3478959"/>
            <a:ext cx="2588558" cy="366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960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turniedzwiecki.PLB2\Desktop\sejmik\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t="29868" b="52730"/>
          <a:stretch/>
        </p:blipFill>
        <p:spPr bwMode="auto">
          <a:xfrm>
            <a:off x="2144688" y="3589438"/>
            <a:ext cx="5749070" cy="10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rturniedzwiecki.PLB2\Desktop\sejmik\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6" b="74125"/>
          <a:stretch/>
        </p:blipFill>
        <p:spPr bwMode="auto">
          <a:xfrm>
            <a:off x="2589004" y="188640"/>
            <a:ext cx="5212518" cy="149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42" y="4472791"/>
            <a:ext cx="5055841" cy="20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35" y="1484784"/>
            <a:ext cx="5080191" cy="209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36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9483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DOSTĘPNOŚĆ KOMUNIKACYJNA REGIONU</a:t>
            </a:r>
          </a:p>
        </p:txBody>
      </p:sp>
      <p:pic>
        <p:nvPicPr>
          <p:cNvPr id="1026" name="Picture 2" descr="C:\Users\arturniedzwiecki.PLB2\Desktop\Siatka połączen\siatka1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870437"/>
            <a:ext cx="4782792" cy="49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Wyświetlanie SP-HAH A-320-233 Small Planet (2) 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10" descr="Wyświetlanie SP-HAH A-320-233 Small Planet (2) -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Picture 2" descr="C:\Users\arturniedzwiecki.PLB2\Desktop\Kopia_zapasowa_Kopia_zapasowa_Kopia_zapasowa_Kopia_zapasowa_Rysunek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1861" y="1279876"/>
            <a:ext cx="1998510" cy="26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rturniedzwiecki.PLB2\Desktop\Kopia_zapasowa_Kopia_zapasowa_Kopia_zapasowa_Kopia_zapasowa_Rysunek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816967" y="1279876"/>
            <a:ext cx="1998510" cy="265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anakonda.do.wp.mil.pl/plik/file/Anakonda16_E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66" y="4666386"/>
            <a:ext cx="1008112" cy="10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www.iaaf.org/Assets/Images/layout/iaaf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5" y="4820850"/>
            <a:ext cx="14954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visitbydgoszcz.pl/images/dzieje_sie/cykliczne_wydarzenia/camerimage2016_FB_bac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36" y="5924862"/>
            <a:ext cx="1627964" cy="61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www.alwernia.pl/files/alwernia/img/Loga/logo-400%20ni%20mlodziezy%20201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300" y="5917466"/>
            <a:ext cx="1141844" cy="84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bydgoszcz.pl/binary/jftc_tcm29-5542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55" y="5917466"/>
            <a:ext cx="1279516" cy="85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3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18864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</a:rPr>
              <a:t>ZREALIZOWANE INWESTYCJE </a:t>
            </a:r>
            <a:r>
              <a:rPr lang="pl-PL" sz="1600" b="1" dirty="0" smtClean="0">
                <a:solidFill>
                  <a:schemeClr val="bg1"/>
                </a:solidFill>
              </a:rPr>
              <a:t>2007-2014</a:t>
            </a:r>
          </a:p>
          <a:p>
            <a:r>
              <a:rPr lang="pl-PL" sz="1600" b="1" dirty="0" smtClean="0">
                <a:solidFill>
                  <a:schemeClr val="bg1"/>
                </a:solidFill>
              </a:rPr>
              <a:t>BEZPIECZEŃSTWO I KOMFORT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arturniedzwiecki.PLB2\Desktop\sejmik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6" y="988878"/>
            <a:ext cx="7708900" cy="5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792760" y="191683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SYSTEM INFORMACJI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PASAŻERSKIEJ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792760" y="326157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KONTROLA DOSTĘPU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792760" y="450912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PRZEBUDOWA TERMINALA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783165" y="573325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REMONT ODWODNIENIA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DROGI STARTOWEJ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761437" y="557936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ZAKUP SPRZĘTU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HANDLINGOWEGO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761436" y="4247510"/>
            <a:ext cx="200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REMONT SYSTEMU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ELEKTROŚWIETLNEGO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657543" y="2982250"/>
            <a:ext cx="200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REMONT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DRÓG KOŁOWANIA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657542" y="1654786"/>
            <a:ext cx="2007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tx2"/>
                </a:solidFill>
              </a:rPr>
              <a:t>REMONT</a:t>
            </a:r>
          </a:p>
          <a:p>
            <a:r>
              <a:rPr lang="pl-PL" sz="1400" b="1" dirty="0" smtClean="0">
                <a:solidFill>
                  <a:schemeClr val="tx2"/>
                </a:solidFill>
              </a:rPr>
              <a:t>PŁYT POSTOJOWYCH</a:t>
            </a:r>
            <a:endParaRPr lang="pl-PL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7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50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PRZEBUDOWANY TERMINAL- PAŹDZIERNIK 2016</a:t>
            </a:r>
          </a:p>
        </p:txBody>
      </p:sp>
      <p:pic>
        <p:nvPicPr>
          <p:cNvPr id="3" name="Picture 2" descr="C:\Users\arturniedzwiecki.PLB2\Desktop\Fociaki\terminal\Nowy folder\DSC_0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78246" y="3887059"/>
            <a:ext cx="3264586" cy="2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rturniedzwiecki.PLB2\Desktop\Fociaki\terminal\Nowy folder\DSC_13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6" y="3887059"/>
            <a:ext cx="3264586" cy="2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turniedzwiecki.PLB2\Desktop\Fociaki\terminal\Nowy folder\DSC_1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96" y="1605093"/>
            <a:ext cx="3264586" cy="2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ole tekstowe 16"/>
          <p:cNvSpPr txBox="1"/>
          <p:nvPr/>
        </p:nvSpPr>
        <p:spPr>
          <a:xfrm>
            <a:off x="2759094" y="831672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BLISKO 1000m2 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NOWEJ POWIERZCHNI PASAŻERSKIEJ</a:t>
            </a:r>
          </a:p>
          <a:p>
            <a:pPr algn="ctr"/>
            <a:endParaRPr lang="pl-PL" sz="16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C:\Users\arturniedzwiecki.PLB2\Desktop\Fociaki\terminal\DSC_1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245" y="1605093"/>
            <a:ext cx="3264587" cy="21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81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ZREALIZOWANE INWESTYCJE 2007-2014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212" y="909671"/>
            <a:ext cx="8444702" cy="570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ZREALIZOWANE INWESTYCJE 2007-2014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64568" y="1244829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/>
                </a:solidFill>
              </a:rPr>
              <a:t>ZINTEGROWANY PROJEKT INWESTYCYJNY ROZWOJU FUNKCJI PORTU LOTNICZEGO 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BYDGOSZCZY W RAMACH WĘZŁA KOMUNIKACYJNEGO AGLOMERACJI </a:t>
            </a:r>
            <a:br>
              <a:rPr lang="pl-PL" sz="1600" b="1" dirty="0" smtClean="0">
                <a:solidFill>
                  <a:schemeClr val="tx2"/>
                </a:solidFill>
              </a:rPr>
            </a:br>
            <a:r>
              <a:rPr lang="pl-PL" sz="1600" b="1" dirty="0" smtClean="0">
                <a:solidFill>
                  <a:schemeClr val="tx2"/>
                </a:solidFill>
              </a:rPr>
              <a:t>BYDGOSKO- TORUŃSKIEJ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-1404982" y="3071810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PROGRAM INDYWIDUALNY:</a:t>
            </a:r>
          </a:p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CAŁKOWITA WARTOŚĆ PROJEKTU: </a:t>
            </a:r>
            <a:r>
              <a:rPr lang="pl-PL" sz="1400" b="1" dirty="0" smtClean="0">
                <a:solidFill>
                  <a:srgbClr val="FF0000"/>
                </a:solidFill>
              </a:rPr>
              <a:t>88 780 624,33 PLN</a:t>
            </a:r>
          </a:p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KWOTA DOTACJI (EFRP I BP): </a:t>
            </a:r>
            <a:r>
              <a:rPr lang="pl-PL" sz="1400" b="1" dirty="0" smtClean="0">
                <a:solidFill>
                  <a:srgbClr val="FF0000"/>
                </a:solidFill>
              </a:rPr>
              <a:t>55 427 292,29 PLN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-1404982" y="4357694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PROGRAM KONKURSOWY:</a:t>
            </a:r>
          </a:p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CAŁKOWITA WARTOŚĆ PROJEKTU: </a:t>
            </a:r>
            <a:r>
              <a:rPr lang="pl-PL" sz="1400" b="1" dirty="0" smtClean="0">
                <a:solidFill>
                  <a:srgbClr val="FF0000"/>
                </a:solidFill>
              </a:rPr>
              <a:t>47 834 513,71 PLN</a:t>
            </a:r>
          </a:p>
          <a:p>
            <a:pPr algn="ctr"/>
            <a:r>
              <a:rPr lang="pl-PL" sz="1400" b="1" dirty="0" smtClean="0">
                <a:solidFill>
                  <a:schemeClr val="tx2"/>
                </a:solidFill>
              </a:rPr>
              <a:t>KWOTA DOTACJI (EFRP I BP): </a:t>
            </a:r>
            <a:r>
              <a:rPr lang="pl-PL" sz="1400" b="1" dirty="0" smtClean="0">
                <a:solidFill>
                  <a:srgbClr val="FF0000"/>
                </a:solidFill>
              </a:rPr>
              <a:t>30 770 015,26 PLN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452802" y="364331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ŁĄCZNIE: 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</a:rPr>
              <a:t>WARTOŚĆ </a:t>
            </a:r>
            <a:r>
              <a:rPr lang="pl-PL" sz="2000" b="1" dirty="0">
                <a:solidFill>
                  <a:schemeClr val="tx2"/>
                </a:solidFill>
              </a:rPr>
              <a:t>PROJEKTÓW: </a:t>
            </a:r>
            <a:r>
              <a:rPr lang="pl-PL" sz="2000" b="1" dirty="0" smtClean="0">
                <a:solidFill>
                  <a:schemeClr val="tx2"/>
                </a:solidFill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</a:rPr>
              <a:t>136 615 128,04 PLN</a:t>
            </a:r>
          </a:p>
          <a:p>
            <a:pPr algn="ctr"/>
            <a:r>
              <a:rPr lang="pl-PL" sz="2000" b="1" dirty="0">
                <a:solidFill>
                  <a:schemeClr val="tx2"/>
                </a:solidFill>
              </a:rPr>
              <a:t>KWOTA DOTACJI (EFRP I BP): </a:t>
            </a:r>
            <a:r>
              <a:rPr lang="pl-PL" sz="2000" b="1" dirty="0" smtClean="0">
                <a:solidFill>
                  <a:srgbClr val="FF0000"/>
                </a:solidFill>
              </a:rPr>
              <a:t>84 197 307,55</a:t>
            </a:r>
          </a:p>
        </p:txBody>
      </p:sp>
    </p:spTree>
    <p:extLst>
      <p:ext uri="{BB962C8B-B14F-4D97-AF65-F5344CB8AC3E}">
        <p14:creationId xmlns:p14="http://schemas.microsoft.com/office/powerpoint/2010/main" val="37529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327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PORTY LOTNICZE 2015 - PORÓWNANIE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infolotnicze.pl/wp-content/uploads/2013/11/rzeszow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65" y="923173"/>
            <a:ext cx="3024336" cy="12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140931" y="2075301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STRUKTURA WŁASNOŚCI (S.A.):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Województwo Podkarpackie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P.P. "Porty Lotnicze"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120302" y="3078020"/>
            <a:ext cx="3904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WYNIK FINANSOWY ZA ROK 2015:  </a:t>
            </a:r>
            <a:r>
              <a:rPr lang="pl-PL" sz="1600" b="1" dirty="0" smtClean="0">
                <a:solidFill>
                  <a:srgbClr val="FF0000"/>
                </a:solidFill>
              </a:rPr>
              <a:t>-15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39049" y="2259967"/>
            <a:ext cx="65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54,35%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45,65%</a:t>
            </a:r>
            <a:endParaRPr lang="pl-PL" sz="1200" dirty="0"/>
          </a:p>
        </p:txBody>
      </p:sp>
      <p:pic>
        <p:nvPicPr>
          <p:cNvPr id="9" name="Picture 2" descr="http://lubiepodroze.eu/wp-content/uploads/logo_poziome_jp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909" y="3543161"/>
            <a:ext cx="2738859" cy="9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1157877" y="452712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STRUKTURA WŁASNOŚCI (S.A.):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Miasto Lublin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Województwo Lubelskie 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chemeClr val="tx2"/>
                </a:solidFill>
              </a:rPr>
              <a:t>Miasto Świdnik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Pozostali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73921" y="6077081"/>
            <a:ext cx="3851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WYNIK FINANSOWY ZA ROK 2015:  </a:t>
            </a:r>
            <a:r>
              <a:rPr lang="pl-PL" sz="1600" b="1" dirty="0" smtClean="0">
                <a:solidFill>
                  <a:srgbClr val="FF0000"/>
                </a:solidFill>
              </a:rPr>
              <a:t>-25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606149" y="4711794"/>
            <a:ext cx="651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60,19%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34,25%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5,54% 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0,02%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endParaRPr lang="pl-PL" sz="1200" dirty="0"/>
          </a:p>
        </p:txBody>
      </p:sp>
      <p:pic>
        <p:nvPicPr>
          <p:cNvPr id="13" name="Picture 2" descr="https://pbs.twimg.com/profile_images/464368507891642369/Bv1ClaoN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84" y="923173"/>
            <a:ext cx="1107045" cy="11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5788723" y="2060848"/>
            <a:ext cx="2709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STRUKTURA WŁASNOŚCI (Sp. Z o.o.):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Gmina Łódź  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Województwo Łódzkie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Pozostali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788150" y="3078020"/>
            <a:ext cx="3616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WYNIK FINANSOWY ZA ROK 2015:  </a:t>
            </a:r>
            <a:r>
              <a:rPr lang="pl-PL" sz="1600" b="1" dirty="0" smtClean="0">
                <a:solidFill>
                  <a:srgbClr val="FF0000"/>
                </a:solidFill>
              </a:rPr>
              <a:t>-36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315476" y="2278613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95,59%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4,4%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0,01%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468045" y="4465011"/>
            <a:ext cx="40910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STRUKTURA WŁASNOŚCI (S.A.): 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Województwo Kujawsko-Pomorskie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Gmina Bydgoszcz</a:t>
            </a:r>
            <a:r>
              <a:rPr lang="pl-PL" sz="1200" b="1" dirty="0">
                <a:solidFill>
                  <a:schemeClr val="tx2"/>
                </a:solidFill>
              </a:rPr>
              <a:t> </a:t>
            </a:r>
            <a:r>
              <a:rPr lang="pl-PL" sz="1200" b="1" dirty="0" smtClean="0">
                <a:solidFill>
                  <a:schemeClr val="tx2"/>
                </a:solidFill>
              </a:rPr>
              <a:t/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chemeClr val="tx2"/>
                </a:solidFill>
              </a:rPr>
              <a:t>P.P. Porty Lotnicze	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P.P.U. </a:t>
            </a:r>
            <a:r>
              <a:rPr lang="pl-PL" sz="1200" b="1" dirty="0" err="1" smtClean="0">
                <a:solidFill>
                  <a:schemeClr val="tx2"/>
                </a:solidFill>
              </a:rPr>
              <a:t>Nordtechnik</a:t>
            </a:r>
            <a:r>
              <a:rPr lang="pl-PL" sz="1200" b="1" dirty="0" smtClean="0">
                <a:solidFill>
                  <a:schemeClr val="tx2"/>
                </a:solidFill>
              </a:rPr>
              <a:t> Sp. z o.o. 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Gmina Toruń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WZL Nr 2 S.A. 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Pozostali</a:t>
            </a:r>
          </a:p>
        </p:txBody>
      </p:sp>
      <p:pic>
        <p:nvPicPr>
          <p:cNvPr id="18" name="Picture 2" descr="C:\Users\arturniedzwiecki.PLB2\Desktop\LOGO\logo_bz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6" y="3523810"/>
            <a:ext cx="2005715" cy="81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8377645" y="4632020"/>
            <a:ext cx="6511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70,49%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22,61%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5,91%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0,87%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0,04%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0,04%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0,04%</a:t>
            </a:r>
            <a:endParaRPr lang="pl-PL" sz="1200" dirty="0" smtClean="0"/>
          </a:p>
          <a:p>
            <a:endParaRPr lang="pl-PL" sz="1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5468044" y="6077081"/>
            <a:ext cx="3877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WYNIK FINANSOWY ZA ROK 2015:  </a:t>
            </a:r>
            <a:r>
              <a:rPr lang="pl-PL" sz="1600" b="1" dirty="0" smtClean="0">
                <a:solidFill>
                  <a:srgbClr val="FF0000"/>
                </a:solidFill>
              </a:rPr>
              <a:t>-6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21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MODELE WSPÓŁPRACY - 2016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www.infolotnicze.pl/wp-content/uploads/2013/11/rzeszow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8" y="1366519"/>
            <a:ext cx="3024336" cy="12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719686" y="3508884"/>
            <a:ext cx="1643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45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http://lubiepodroze.eu/wp-content/uploads/logo_poziome_jpg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651" y="3845346"/>
            <a:ext cx="2738859" cy="9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3285606" y="4829313"/>
            <a:ext cx="4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7 LETNIA UMOWA MARKETINGOWA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POMIĘDZY LOTNISKIEM A URZĘDEM MARSZAŁKOWSKIM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024174" y="5500702"/>
            <a:ext cx="478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17 MLN PLN</a:t>
            </a:r>
          </a:p>
          <a:p>
            <a:r>
              <a:rPr lang="pl-PL" sz="1600" b="1" dirty="0" smtClean="0">
                <a:solidFill>
                  <a:srgbClr val="FF0000"/>
                </a:solidFill>
              </a:rPr>
              <a:t> ZOBOWIĄZANIE DO DOKAPITALIZOWANIA 180 MLN NA LATA 2011-2028 </a:t>
            </a:r>
            <a:br>
              <a:rPr lang="pl-PL" sz="1600" b="1" dirty="0" smtClean="0">
                <a:solidFill>
                  <a:srgbClr val="FF0000"/>
                </a:solidFill>
              </a:rPr>
            </a:br>
            <a:r>
              <a:rPr lang="pl-PL" sz="1200" b="1" dirty="0" smtClean="0">
                <a:solidFill>
                  <a:srgbClr val="FF0000"/>
                </a:solidFill>
              </a:rPr>
              <a:t>(PORĘCZENIE OBLIGACJI MIASTO LUBLIN I WOJ. LUBELSKIE)</a:t>
            </a:r>
            <a:endParaRPr lang="pl-PL" sz="1600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https://pbs.twimg.com/profile_images/464368507891642369/Bv1ClaoN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47" y="1366519"/>
            <a:ext cx="1107045" cy="110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6178966" y="2504194"/>
            <a:ext cx="211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DOKAPITALIZOWANIE SPÓŁKI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W 2016 ROKU PRZEZ MIASTO ŁÓDŹ</a:t>
            </a:r>
            <a:endParaRPr lang="pl-PL" sz="1200" b="1" dirty="0">
              <a:solidFill>
                <a:schemeClr val="tx2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601870" y="3199013"/>
            <a:ext cx="1270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FF0000"/>
                </a:solidFill>
              </a:rPr>
              <a:t>26 MLN PLN</a:t>
            </a:r>
            <a:endParaRPr lang="pl-PL" sz="1600" b="1" dirty="0">
              <a:solidFill>
                <a:srgbClr val="FF00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209048" y="2465185"/>
            <a:ext cx="284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PLANOWANE WYDATKI URZĘDU MARSZAŁKOWSKIEGO I MIASTA RZESZOWA NA PROMOCJĘ REGIONU 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chemeClr val="tx2"/>
                </a:solidFill>
              </a:rPr>
              <a:t>NA POKŁADACH SAMOLOTÓW, </a:t>
            </a:r>
            <a:br>
              <a:rPr lang="pl-PL" sz="1200" b="1" dirty="0" smtClean="0">
                <a:solidFill>
                  <a:schemeClr val="tx2"/>
                </a:solidFill>
              </a:rPr>
            </a:br>
            <a:r>
              <a:rPr lang="pl-PL" sz="1200" b="1" dirty="0" smtClean="0">
                <a:solidFill>
                  <a:schemeClr val="tx2"/>
                </a:solidFill>
              </a:rPr>
              <a:t>5 LETNIA UMOWA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7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turniedzwiecki.PLB2\Desktop\sejmik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" y="188640"/>
            <a:ext cx="9403235" cy="666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306418" y="2606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HISTORIA DOKAPITALIZOWANIA I ZAKUP AKCJI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2520" y="11508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Zaangażowanie podmiotów publiczno-prawnych w </a:t>
            </a:r>
            <a:r>
              <a:rPr lang="pl-PL" b="1" dirty="0" smtClean="0">
                <a:solidFill>
                  <a:schemeClr val="tx2"/>
                </a:solidFill>
              </a:rPr>
              <a:t>dokapitalizowanie i zakup akcji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PLB S.A. </a:t>
            </a:r>
            <a:r>
              <a:rPr lang="pl-PL" b="1" dirty="0">
                <a:solidFill>
                  <a:schemeClr val="tx2"/>
                </a:solidFill>
              </a:rPr>
              <a:t>w ciągu ostatniej </a:t>
            </a:r>
            <a:r>
              <a:rPr lang="pl-PL" b="1" dirty="0" smtClean="0">
                <a:solidFill>
                  <a:schemeClr val="tx2"/>
                </a:solidFill>
              </a:rPr>
              <a:t>dekady</a:t>
            </a:r>
            <a:endParaRPr lang="pl-PL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41145"/>
              </p:ext>
            </p:extLst>
          </p:nvPr>
        </p:nvGraphicFramePr>
        <p:xfrm>
          <a:off x="1280592" y="2492896"/>
          <a:ext cx="7194507" cy="2978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191"/>
                <a:gridCol w="1627329"/>
                <a:gridCol w="1627329"/>
                <a:gridCol w="1627329"/>
                <a:gridCol w="1627329"/>
              </a:tblGrid>
              <a:tr h="7585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ROK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WOJEWÓDZTWO KUJAWSKO-POMORSKIE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MIASTO BYDGOSZCZ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MIASTO TORUŃ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MIASTO INOWROCŁAW</a:t>
                      </a:r>
                      <a:endParaRPr lang="pl-PL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effectLst/>
                        </a:rPr>
                        <a:t>2006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1 666 800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effectLst/>
                        </a:rPr>
                        <a:t>2007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16 666 600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3 333 300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91 000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16 600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16 500 000*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effectLst/>
                        </a:rPr>
                        <a:t>2012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3 999 960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- 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13 320**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1" u="none" strike="noStrike" dirty="0" smtClean="0">
                          <a:effectLst/>
                        </a:rPr>
                        <a:t>2014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16 452 315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4 807 980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pl-PL" sz="1200" b="0" u="none" strike="noStrike" dirty="0" smtClean="0">
                          <a:effectLst/>
                        </a:rPr>
                        <a:t> -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7402"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SUMA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53 618 875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9 821 400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91 000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pl-PL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16 600</a:t>
                      </a:r>
                      <a:endParaRPr lang="pl-PL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80032" y="5661248"/>
            <a:ext cx="7273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tx2"/>
                </a:solidFill>
              </a:rPr>
              <a:t>* W ROKU 2010 WOJEWÓDZTWO KUJAWSKO- POMORSKIE ODKUPIŁO AKCJE O WARTOŚCI ~16 500 000 PLN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** ZAKUP AKCJI PRZEZ MIASTO BYDGOSZCZ OD SYNDYKÓW:  HUTY SZKŁA IRENA, 20 SZT. AKCJI ZA 900 PLN</a:t>
            </a:r>
          </a:p>
          <a:p>
            <a:r>
              <a:rPr lang="pl-PL" sz="1200" b="1" dirty="0" smtClean="0">
                <a:solidFill>
                  <a:schemeClr val="tx2"/>
                </a:solidFill>
              </a:rPr>
              <a:t>ORAZ CENTROSTALU BYDGOSZCZ, 276 SZT. AKCJI ZA 12 420 PLN</a:t>
            </a:r>
            <a:endParaRPr lang="pl-PL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329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594</Words>
  <Application>Microsoft Office PowerPoint</Application>
  <PresentationFormat>Papier A4 (210x297 mm)</PresentationFormat>
  <Paragraphs>165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Artur Niedzwiecki</dc:creator>
  <cp:lastModifiedBy>Anna Sobierajska</cp:lastModifiedBy>
  <cp:revision>74</cp:revision>
  <cp:lastPrinted>2016-10-28T06:40:58Z</cp:lastPrinted>
  <dcterms:created xsi:type="dcterms:W3CDTF">2016-10-24T11:11:28Z</dcterms:created>
  <dcterms:modified xsi:type="dcterms:W3CDTF">2016-11-02T12:15:34Z</dcterms:modified>
</cp:coreProperties>
</file>