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746" r:id="rId8"/>
  </p:sldMasterIdLst>
  <p:notesMasterIdLst>
    <p:notesMasterId r:id="rId27"/>
  </p:notesMasterIdLst>
  <p:handoutMasterIdLst>
    <p:handoutMasterId r:id="rId28"/>
  </p:handoutMasterIdLst>
  <p:sldIdLst>
    <p:sldId id="260" r:id="rId9"/>
    <p:sldId id="661" r:id="rId10"/>
    <p:sldId id="690" r:id="rId11"/>
    <p:sldId id="691" r:id="rId12"/>
    <p:sldId id="680" r:id="rId13"/>
    <p:sldId id="695" r:id="rId14"/>
    <p:sldId id="694" r:id="rId15"/>
    <p:sldId id="697" r:id="rId16"/>
    <p:sldId id="692" r:id="rId17"/>
    <p:sldId id="693" r:id="rId18"/>
    <p:sldId id="682" r:id="rId19"/>
    <p:sldId id="689" r:id="rId20"/>
    <p:sldId id="688" r:id="rId21"/>
    <p:sldId id="685" r:id="rId22"/>
    <p:sldId id="696" r:id="rId23"/>
    <p:sldId id="698" r:id="rId24"/>
    <p:sldId id="699" r:id="rId25"/>
    <p:sldId id="426" r:id="rId26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DBEFE9"/>
    <a:srgbClr val="EFD1F1"/>
    <a:srgbClr val="9DF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6828" autoAdjust="0"/>
  </p:normalViewPr>
  <p:slideViewPr>
    <p:cSldViewPr snapToGrid="0">
      <p:cViewPr varScale="1">
        <p:scale>
          <a:sx n="88" d="100"/>
          <a:sy n="88" d="100"/>
        </p:scale>
        <p:origin x="150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/>
              <a:t>% wykonania EFRR </a:t>
            </a:r>
            <a:r>
              <a:rPr lang="pl-PL" sz="2400" dirty="0" smtClean="0"/>
              <a:t>+ EFS </a:t>
            </a:r>
            <a:r>
              <a:rPr lang="pl-PL" sz="2400" dirty="0"/>
              <a:t>(podpisane umowy) </a:t>
            </a:r>
          </a:p>
          <a:p>
            <a:pPr>
              <a:defRPr/>
            </a:pPr>
            <a:r>
              <a:rPr lang="pl-PL" sz="2400" dirty="0"/>
              <a:t>w strategiach obszarowych OSI  i ORSG – stan na 03.09.2018 r.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056274834838782E-2"/>
          <c:y val="0.32735149640680433"/>
          <c:w val="0.83894014961949814"/>
          <c:h val="0.52265987446556905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% wykonania EFRR w strategiach obszarowych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1457739538586312"/>
                  <c:y val="-0.12267124533794242"/>
                </c:manualLayout>
              </c:layout>
              <c:tx>
                <c:rich>
                  <a:bodyPr/>
                  <a:lstStyle/>
                  <a:p>
                    <a:fld id="{4AF9E0B6-8AFC-4BAA-BE43-6449B4FABA22}" type="VALUE">
                      <a:rPr lang="en-US" sz="2000" b="1" baseline="0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6501994385314397"/>
                  <c:y val="4.5474423364503462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baseline="0" dirty="0" smtClean="0"/>
                      <a:t>39,48%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Pozostała alokacja</c:v>
                </c:pt>
                <c:pt idx="1">
                  <c:v>% wykonania 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0.60519999999999996</c:v>
                </c:pt>
                <c:pt idx="1">
                  <c:v>0.39479999999999998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/>
              <a:t>% wykonania </a:t>
            </a:r>
            <a:r>
              <a:rPr lang="pl-PL" sz="2400" dirty="0" smtClean="0"/>
              <a:t>EFRR (podpisane</a:t>
            </a:r>
            <a:r>
              <a:rPr lang="pl-PL" sz="2400" baseline="0" dirty="0" smtClean="0"/>
              <a:t> umowy)</a:t>
            </a:r>
            <a:r>
              <a:rPr lang="pl-PL" sz="2400" dirty="0" smtClean="0"/>
              <a:t> </a:t>
            </a:r>
          </a:p>
          <a:p>
            <a:pPr>
              <a:defRPr sz="2200"/>
            </a:pPr>
            <a:r>
              <a:rPr lang="pl-PL" sz="2400" dirty="0" smtClean="0"/>
              <a:t>w </a:t>
            </a:r>
            <a:r>
              <a:rPr lang="pl-PL" sz="2400" dirty="0"/>
              <a:t>strategiach </a:t>
            </a:r>
            <a:r>
              <a:rPr lang="pl-PL" sz="2400" dirty="0" smtClean="0"/>
              <a:t>obszarowych OSI</a:t>
            </a:r>
            <a:r>
              <a:rPr lang="pl-PL" sz="2400" baseline="0" dirty="0" smtClean="0"/>
              <a:t>  i </a:t>
            </a:r>
            <a:r>
              <a:rPr lang="pl-PL" sz="2400" dirty="0" smtClean="0"/>
              <a:t>ORSG</a:t>
            </a:r>
            <a:r>
              <a:rPr lang="pl-PL" sz="2400" baseline="0" dirty="0" smtClean="0"/>
              <a:t> – stan na 03.09.2018 r.</a:t>
            </a:r>
            <a:endParaRPr lang="pl-PL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056274834838782E-2"/>
          <c:y val="0.32735149640680433"/>
          <c:w val="0.83894014961949814"/>
          <c:h val="0.52265987446556905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% wykonania EFRR w strategiach obszarowych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1457739538586323"/>
                  <c:y val="-9.6414867312256555E-2"/>
                </c:manualLayout>
              </c:layout>
              <c:tx>
                <c:rich>
                  <a:bodyPr/>
                  <a:lstStyle/>
                  <a:p>
                    <a:fld id="{4AF9E0B6-8AFC-4BAA-BE43-6449B4FABA22}" type="VALUE">
                      <a:rPr lang="en-US" sz="2000" b="1" baseline="0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6501994385314397"/>
                  <c:y val="4.5474423364503462E-2"/>
                </c:manualLayout>
              </c:layout>
              <c:tx>
                <c:rich>
                  <a:bodyPr/>
                  <a:lstStyle/>
                  <a:p>
                    <a:fld id="{F73CD85D-C181-4D38-92B8-5B74C2C60976}" type="VALUE">
                      <a:rPr lang="en-US" sz="2000" b="1" baseline="0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Pozostała alokacja</c:v>
                </c:pt>
                <c:pt idx="1">
                  <c:v>% wykonania 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0.56040000000000001</c:v>
                </c:pt>
                <c:pt idx="1">
                  <c:v>0.43959999999999999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/>
              <a:t>% wykonania </a:t>
            </a:r>
            <a:r>
              <a:rPr lang="pl-PL" sz="2400" dirty="0" smtClean="0"/>
              <a:t>EFS (podpisane</a:t>
            </a:r>
            <a:r>
              <a:rPr lang="pl-PL" sz="2400" baseline="0" dirty="0" smtClean="0"/>
              <a:t> umowy)</a:t>
            </a:r>
            <a:r>
              <a:rPr lang="pl-PL" sz="2400" dirty="0" smtClean="0"/>
              <a:t> </a:t>
            </a:r>
          </a:p>
          <a:p>
            <a:pPr>
              <a:defRPr sz="2200"/>
            </a:pPr>
            <a:r>
              <a:rPr lang="pl-PL" sz="2400" dirty="0" smtClean="0"/>
              <a:t>w </a:t>
            </a:r>
            <a:r>
              <a:rPr lang="pl-PL" sz="2400" dirty="0"/>
              <a:t>strategiach </a:t>
            </a:r>
            <a:r>
              <a:rPr lang="pl-PL" sz="2400" dirty="0" smtClean="0"/>
              <a:t>obszarowych OSI</a:t>
            </a:r>
            <a:r>
              <a:rPr lang="pl-PL" sz="2400" baseline="0" dirty="0" smtClean="0"/>
              <a:t>  i </a:t>
            </a:r>
            <a:r>
              <a:rPr lang="pl-PL" sz="2400" dirty="0" smtClean="0"/>
              <a:t>ORSG</a:t>
            </a:r>
            <a:r>
              <a:rPr lang="pl-PL" sz="2400" baseline="0" dirty="0" smtClean="0"/>
              <a:t> – stan na 03.09.2018 r.</a:t>
            </a:r>
            <a:endParaRPr lang="pl-PL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056274834838782E-2"/>
          <c:y val="0.32735149640680433"/>
          <c:w val="0.83894014961949814"/>
          <c:h val="0.52265987446556905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% wykonania EFRR w strategiach obszarowych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0146465212253509"/>
                  <c:y val="-0.15943017457390241"/>
                </c:manualLayout>
              </c:layout>
              <c:tx>
                <c:rich>
                  <a:bodyPr/>
                  <a:lstStyle/>
                  <a:p>
                    <a:fld id="{4AF9E0B6-8AFC-4BAA-BE43-6449B4FABA22}" type="VALUE">
                      <a:rPr lang="en-US" sz="2000" b="1" baseline="0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420727013851496"/>
                  <c:y val="7.4356408623669559E-2"/>
                </c:manualLayout>
              </c:layout>
              <c:tx>
                <c:rich>
                  <a:bodyPr/>
                  <a:lstStyle/>
                  <a:p>
                    <a:fld id="{F73CD85D-C181-4D38-92B8-5B74C2C60976}" type="VALUE">
                      <a:rPr lang="en-US" sz="2000" b="1" baseline="0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Pozostała alokacja</c:v>
                </c:pt>
                <c:pt idx="1">
                  <c:v>% wykonania 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0.70179999999999998</c:v>
                </c:pt>
                <c:pt idx="1">
                  <c:v>0.29820000000000002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25751530455263"/>
          <c:y val="3.4211914944350851E-2"/>
          <c:w val="0.67931238025626539"/>
          <c:h val="0.828127564338918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% REALIZACJI ALOKACJI  WSKAZANEJ W STRATEGIACH ORSG (PODPISANE UMOWY EFS + EFRR)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  <a:prstDash val="sysDot"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  <a:prstDash val="solid"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Arkusz1!$A$2:$A$21</c:f>
              <c:strCache>
                <c:ptCount val="20"/>
                <c:pt idx="0">
                  <c:v>ORSG Powiatu Aleksandrowskiego</c:v>
                </c:pt>
                <c:pt idx="1">
                  <c:v>ORSG Powiatu Tucholskiego</c:v>
                </c:pt>
                <c:pt idx="2">
                  <c:v>ORSG Powiatu Inowrocławskiego</c:v>
                </c:pt>
                <c:pt idx="3">
                  <c:v>ORSG Powiatu Grudziądzkiego</c:v>
                </c:pt>
                <c:pt idx="4">
                  <c:v>ORSG Powiatu Lipnowskiego</c:v>
                </c:pt>
                <c:pt idx="5">
                  <c:v>ORSG Powiatu Mogileńskiego</c:v>
                </c:pt>
                <c:pt idx="6">
                  <c:v>ORSG Powiatu Chełmińskiego</c:v>
                </c:pt>
                <c:pt idx="7">
                  <c:v>ORSG Powiatu Sępoleńskiego</c:v>
                </c:pt>
                <c:pt idx="8">
                  <c:v>ORSG Powiatu Włocławskiego</c:v>
                </c:pt>
                <c:pt idx="9">
                  <c:v>ORSG Powiatu Żnińskiego</c:v>
                </c:pt>
                <c:pt idx="10">
                  <c:v>ORSG Powiatu Nakielskiego</c:v>
                </c:pt>
                <c:pt idx="11">
                  <c:v>ORSG Powiatu Golubsko-Dobrzyńskiego</c:v>
                </c:pt>
                <c:pt idx="12">
                  <c:v>ORSG Powiatu Świeckiego</c:v>
                </c:pt>
                <c:pt idx="13">
                  <c:v>OSI Grudziądz</c:v>
                </c:pt>
                <c:pt idx="14">
                  <c:v>ORSG Powiatu Wąbrzeskiego</c:v>
                </c:pt>
                <c:pt idx="15">
                  <c:v>OSI Włocławek</c:v>
                </c:pt>
                <c:pt idx="16">
                  <c:v>OSI Inowrocław</c:v>
                </c:pt>
                <c:pt idx="17">
                  <c:v>ORSG Powiatu Radziejowskiego</c:v>
                </c:pt>
                <c:pt idx="18">
                  <c:v>ORSG Powiatu Brodnickiego</c:v>
                </c:pt>
                <c:pt idx="19">
                  <c:v>ORSG Powiatu Rypińskiego</c:v>
                </c:pt>
              </c:strCache>
            </c:strRef>
          </c:cat>
          <c:val>
            <c:numRef>
              <c:f>Arkusz1!$B$2:$B$21</c:f>
              <c:numCache>
                <c:formatCode>General</c:formatCode>
                <c:ptCount val="20"/>
                <c:pt idx="0">
                  <c:v>23.13</c:v>
                </c:pt>
                <c:pt idx="1">
                  <c:v>23.14</c:v>
                </c:pt>
                <c:pt idx="2">
                  <c:v>23.33</c:v>
                </c:pt>
                <c:pt idx="3">
                  <c:v>25.38</c:v>
                </c:pt>
                <c:pt idx="4">
                  <c:v>26.46</c:v>
                </c:pt>
                <c:pt idx="5" formatCode="0.00">
                  <c:v>27.8</c:v>
                </c:pt>
                <c:pt idx="6" formatCode="0.00">
                  <c:v>31.21</c:v>
                </c:pt>
                <c:pt idx="7">
                  <c:v>31.88</c:v>
                </c:pt>
                <c:pt idx="8">
                  <c:v>33.72</c:v>
                </c:pt>
                <c:pt idx="9">
                  <c:v>36.5</c:v>
                </c:pt>
                <c:pt idx="10">
                  <c:v>37.049999999999997</c:v>
                </c:pt>
                <c:pt idx="11">
                  <c:v>40.450000000000003</c:v>
                </c:pt>
                <c:pt idx="12">
                  <c:v>41.06</c:v>
                </c:pt>
                <c:pt idx="14">
                  <c:v>47.94</c:v>
                </c:pt>
                <c:pt idx="16">
                  <c:v>49.36</c:v>
                </c:pt>
                <c:pt idx="17">
                  <c:v>52.31</c:v>
                </c:pt>
                <c:pt idx="18">
                  <c:v>52.85</c:v>
                </c:pt>
                <c:pt idx="19">
                  <c:v>54.02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% REALIZACJI ALOKACJI WSKAZANEJ W STRATEGIACH OSI (PODPISANE UMOWY EFS + EFRR)</c:v>
                </c:pt>
              </c:strCache>
            </c:strRef>
          </c:tx>
          <c:spPr>
            <a:solidFill>
              <a:srgbClr val="FFFF00"/>
            </a:solidFill>
            <a:ln w="9525">
              <a:solidFill>
                <a:schemeClr val="tx1"/>
              </a:solidFill>
            </a:ln>
            <a:effectLst/>
          </c:spPr>
          <c:invertIfNegative val="0"/>
          <c:dLbls>
            <c:dLbl>
              <c:idx val="15"/>
              <c:tx>
                <c:rich>
                  <a:bodyPr/>
                  <a:lstStyle/>
                  <a:p>
                    <a:r>
                      <a:rPr lang="en-US" dirty="0" smtClean="0"/>
                      <a:t>49,22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Arkusz1!$A$2:$A$21</c:f>
              <c:strCache>
                <c:ptCount val="20"/>
                <c:pt idx="0">
                  <c:v>ORSG Powiatu Aleksandrowskiego</c:v>
                </c:pt>
                <c:pt idx="1">
                  <c:v>ORSG Powiatu Tucholskiego</c:v>
                </c:pt>
                <c:pt idx="2">
                  <c:v>ORSG Powiatu Inowrocławskiego</c:v>
                </c:pt>
                <c:pt idx="3">
                  <c:v>ORSG Powiatu Grudziądzkiego</c:v>
                </c:pt>
                <c:pt idx="4">
                  <c:v>ORSG Powiatu Lipnowskiego</c:v>
                </c:pt>
                <c:pt idx="5">
                  <c:v>ORSG Powiatu Mogileńskiego</c:v>
                </c:pt>
                <c:pt idx="6">
                  <c:v>ORSG Powiatu Chełmińskiego</c:v>
                </c:pt>
                <c:pt idx="7">
                  <c:v>ORSG Powiatu Sępoleńskiego</c:v>
                </c:pt>
                <c:pt idx="8">
                  <c:v>ORSG Powiatu Włocławskiego</c:v>
                </c:pt>
                <c:pt idx="9">
                  <c:v>ORSG Powiatu Żnińskiego</c:v>
                </c:pt>
                <c:pt idx="10">
                  <c:v>ORSG Powiatu Nakielskiego</c:v>
                </c:pt>
                <c:pt idx="11">
                  <c:v>ORSG Powiatu Golubsko-Dobrzyńskiego</c:v>
                </c:pt>
                <c:pt idx="12">
                  <c:v>ORSG Powiatu Świeckiego</c:v>
                </c:pt>
                <c:pt idx="13">
                  <c:v>OSI Grudziądz</c:v>
                </c:pt>
                <c:pt idx="14">
                  <c:v>ORSG Powiatu Wąbrzeskiego</c:v>
                </c:pt>
                <c:pt idx="15">
                  <c:v>OSI Włocławek</c:v>
                </c:pt>
                <c:pt idx="16">
                  <c:v>OSI Inowrocław</c:v>
                </c:pt>
                <c:pt idx="17">
                  <c:v>ORSG Powiatu Radziejowskiego</c:v>
                </c:pt>
                <c:pt idx="18">
                  <c:v>ORSG Powiatu Brodnickiego</c:v>
                </c:pt>
                <c:pt idx="19">
                  <c:v>ORSG Powiatu Rypińskiego</c:v>
                </c:pt>
              </c:strCache>
            </c:strRef>
          </c:cat>
          <c:val>
            <c:numRef>
              <c:f>Arkusz1!$C$2:$C$21</c:f>
              <c:numCache>
                <c:formatCode>General</c:formatCode>
                <c:ptCount val="20"/>
                <c:pt idx="13">
                  <c:v>41.88</c:v>
                </c:pt>
                <c:pt idx="15">
                  <c:v>49.22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219651744"/>
        <c:axId val="219652304"/>
      </c:barChart>
      <c:catAx>
        <c:axId val="21965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9652304"/>
        <c:crosses val="autoZero"/>
        <c:auto val="1"/>
        <c:lblAlgn val="ctr"/>
        <c:lblOffset val="100"/>
        <c:tickMarkSkip val="10"/>
        <c:noMultiLvlLbl val="0"/>
      </c:catAx>
      <c:valAx>
        <c:axId val="219652304"/>
        <c:scaling>
          <c:orientation val="minMax"/>
        </c:scaling>
        <c:delete val="0"/>
        <c:axPos val="b"/>
        <c:majorGridlines>
          <c:spPr>
            <a:ln w="222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9651744"/>
        <c:crosses val="autoZero"/>
        <c:crossBetween val="between"/>
      </c:valAx>
      <c:spPr>
        <a:solidFill>
          <a:schemeClr val="bg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>
          <a:bevelB w="152400" h="50800" prst="softRound"/>
        </a:sp3d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"/>
          <c:y val="0.91525584328894793"/>
          <c:w val="0.97625535732084123"/>
          <c:h val="8.24075034902607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/>
              <a:t>% wykonania </a:t>
            </a:r>
            <a:r>
              <a:rPr lang="pl-PL" sz="2400" dirty="0" smtClean="0"/>
              <a:t>EFRR +</a:t>
            </a:r>
            <a:r>
              <a:rPr lang="pl-PL" sz="2400" baseline="0" dirty="0" smtClean="0"/>
              <a:t> EFS</a:t>
            </a:r>
            <a:r>
              <a:rPr lang="pl-PL" sz="2400" dirty="0" smtClean="0"/>
              <a:t> (podpisane</a:t>
            </a:r>
            <a:r>
              <a:rPr lang="pl-PL" sz="2400" baseline="0" dirty="0" smtClean="0"/>
              <a:t> umowy) </a:t>
            </a:r>
            <a:r>
              <a:rPr lang="pl-PL" sz="2400" dirty="0" smtClean="0"/>
              <a:t>w ZIT</a:t>
            </a:r>
            <a:r>
              <a:rPr lang="pl-PL" sz="2400" baseline="0" dirty="0" smtClean="0"/>
              <a:t> – 31.08.2018 r.</a:t>
            </a:r>
            <a:endParaRPr lang="pl-PL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% wykonania EFRR w strategiach obszarowych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5179611690711567"/>
                  <c:y val="6.44317761025494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 smtClean="0"/>
                      <a:t>46,97%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5851276924803779"/>
                  <c:y val="-6.33476597781741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 smtClean="0"/>
                      <a:t>53,03%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Pozostała alokacja</c:v>
                </c:pt>
                <c:pt idx="1">
                  <c:v>% wykonania 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0.46970000000000001</c:v>
                </c:pt>
                <c:pt idx="1">
                  <c:v>0.53029999999999999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/>
              <a:t>% wykonania </a:t>
            </a:r>
            <a:r>
              <a:rPr lang="pl-PL" sz="2400" dirty="0" smtClean="0"/>
              <a:t>EFRR (podpisane</a:t>
            </a:r>
            <a:r>
              <a:rPr lang="pl-PL" sz="2400" baseline="0" dirty="0" smtClean="0"/>
              <a:t> umowy) </a:t>
            </a:r>
          </a:p>
          <a:p>
            <a:pPr>
              <a:defRPr sz="2400"/>
            </a:pPr>
            <a:r>
              <a:rPr lang="pl-PL" sz="2400" dirty="0" smtClean="0"/>
              <a:t>w ZIT</a:t>
            </a:r>
            <a:r>
              <a:rPr lang="pl-PL" sz="2400" baseline="0" dirty="0" smtClean="0"/>
              <a:t> – 31.08.2018 r.</a:t>
            </a:r>
            <a:endParaRPr lang="pl-PL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% wykonania EFRR w strategiach obszarowych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4988266951524235"/>
                  <c:y val="2.84904899269701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 smtClean="0"/>
                      <a:t>45,18%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3746484793743175"/>
                  <c:y val="-9.09948029901582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 smtClean="0"/>
                      <a:t>54,82%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Pozostała alokacja</c:v>
                </c:pt>
                <c:pt idx="1">
                  <c:v>% wykonania 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0.45179999999999998</c:v>
                </c:pt>
                <c:pt idx="1">
                  <c:v>0.54820000000000002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/>
              <a:t>% wykonania </a:t>
            </a:r>
            <a:r>
              <a:rPr lang="pl-PL" sz="2400" dirty="0" smtClean="0"/>
              <a:t>EFS (podpisane</a:t>
            </a:r>
            <a:r>
              <a:rPr lang="pl-PL" sz="2400" baseline="0" dirty="0" smtClean="0"/>
              <a:t> umowy) </a:t>
            </a:r>
          </a:p>
          <a:p>
            <a:pPr>
              <a:defRPr sz="2400"/>
            </a:pPr>
            <a:r>
              <a:rPr lang="pl-PL" sz="2400" dirty="0" smtClean="0"/>
              <a:t>w ZIT</a:t>
            </a:r>
            <a:r>
              <a:rPr lang="pl-PL" sz="2400" baseline="0" dirty="0" smtClean="0"/>
              <a:t> – 31.08.2018 r.</a:t>
            </a:r>
            <a:endParaRPr lang="pl-PL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% wykonania EFRR w strategiach obszarowych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6136335386648207"/>
                  <c:y val="-0.1125099404541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 smtClean="0"/>
                      <a:t>57,89%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1833037401869906"/>
                  <c:y val="3.06526271425719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 smtClean="0"/>
                      <a:t>42,11%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Pozostała alokacja</c:v>
                </c:pt>
                <c:pt idx="1">
                  <c:v>% wykonania 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0.57889999999999997</c:v>
                </c:pt>
                <c:pt idx="1">
                  <c:v>0.42109999999999997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3349A-006D-406F-83CE-4AFB9335B33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AB05181-A188-44A4-A6D1-B360EFECBEDB}">
      <dgm:prSet phldrT="[Tekst]" custT="1"/>
      <dgm:spPr>
        <a:solidFill>
          <a:srgbClr val="9DFC68"/>
        </a:solidFill>
      </dgm:spPr>
      <dgm:t>
        <a:bodyPr/>
        <a:lstStyle/>
        <a:p>
          <a:r>
            <a:rPr lang="pl-PL" sz="1400" dirty="0" smtClean="0">
              <a:solidFill>
                <a:schemeClr val="tx1"/>
              </a:solidFill>
            </a:rPr>
            <a:t>Wartość alokacji w Strategiach </a:t>
          </a:r>
        </a:p>
        <a:p>
          <a:r>
            <a:rPr lang="pl-PL" sz="1400" b="1" dirty="0" smtClean="0">
              <a:solidFill>
                <a:schemeClr val="tx1"/>
              </a:solidFill>
            </a:rPr>
            <a:t>894 207 697,43 zł </a:t>
          </a:r>
          <a:endParaRPr lang="pl-PL" sz="1400" b="1" dirty="0">
            <a:solidFill>
              <a:schemeClr val="tx1"/>
            </a:solidFill>
          </a:endParaRPr>
        </a:p>
      </dgm:t>
    </dgm:pt>
    <dgm:pt modelId="{A70C0B5C-5604-4546-9399-B8364C46B646}" type="parTrans" cxnId="{C8D2156B-65FF-4A66-9C08-19004B3058E0}">
      <dgm:prSet/>
      <dgm:spPr/>
      <dgm:t>
        <a:bodyPr/>
        <a:lstStyle/>
        <a:p>
          <a:endParaRPr lang="pl-PL"/>
        </a:p>
      </dgm:t>
    </dgm:pt>
    <dgm:pt modelId="{D9A3C860-7206-4259-9BEB-70BB5317B15D}" type="sibTrans" cxnId="{C8D2156B-65FF-4A66-9C08-19004B3058E0}">
      <dgm:prSet/>
      <dgm:spPr/>
      <dgm:t>
        <a:bodyPr/>
        <a:lstStyle/>
        <a:p>
          <a:endParaRPr lang="pl-PL"/>
        </a:p>
      </dgm:t>
    </dgm:pt>
    <dgm:pt modelId="{0146DC42-2973-431E-9C6D-9384CCCCA516}">
      <dgm:prSet phldrT="[Tekst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l-PL" sz="1400" dirty="0" smtClean="0"/>
            <a:t>Wartość alokacji w Strategiach EFRR </a:t>
          </a:r>
        </a:p>
        <a:p>
          <a:r>
            <a:rPr lang="pl-PL" sz="1400" b="1" dirty="0" smtClean="0"/>
            <a:t>611 000 198,03zł</a:t>
          </a:r>
        </a:p>
      </dgm:t>
    </dgm:pt>
    <dgm:pt modelId="{43F8E43A-085A-423C-910C-E685D7C1E89F}" type="parTrans" cxnId="{7B7B155E-4E53-4A97-98B6-A1804BD53012}">
      <dgm:prSet/>
      <dgm:spPr/>
      <dgm:t>
        <a:bodyPr/>
        <a:lstStyle/>
        <a:p>
          <a:endParaRPr lang="pl-PL"/>
        </a:p>
      </dgm:t>
    </dgm:pt>
    <dgm:pt modelId="{15D55E44-6F70-43BA-A391-F115728C6819}" type="sibTrans" cxnId="{7B7B155E-4E53-4A97-98B6-A1804BD53012}">
      <dgm:prSet/>
      <dgm:spPr/>
      <dgm:t>
        <a:bodyPr/>
        <a:lstStyle/>
        <a:p>
          <a:endParaRPr lang="pl-PL"/>
        </a:p>
      </dgm:t>
    </dgm:pt>
    <dgm:pt modelId="{1CFFCDF6-06B5-4286-A77B-5D0D24560C5F}">
      <dgm:prSet phldrT="[Tekst]" custT="1"/>
      <dgm:spPr>
        <a:solidFill>
          <a:srgbClr val="EFD1F1">
            <a:alpha val="89804"/>
          </a:srgbClr>
        </a:solidFill>
      </dgm:spPr>
      <dgm:t>
        <a:bodyPr/>
        <a:lstStyle/>
        <a:p>
          <a:r>
            <a:rPr lang="pl-PL" sz="1400" dirty="0" smtClean="0"/>
            <a:t>Wartość alokacji w Strategiach EFS </a:t>
          </a:r>
        </a:p>
        <a:p>
          <a:r>
            <a:rPr lang="pl-PL" sz="1400" b="1" dirty="0" smtClean="0"/>
            <a:t>283 207 499,40zł</a:t>
          </a:r>
          <a:endParaRPr lang="pl-PL" sz="1400" b="1" dirty="0"/>
        </a:p>
      </dgm:t>
    </dgm:pt>
    <dgm:pt modelId="{0E4B51F0-E594-4C19-BEB0-41B3EB64AF40}" type="parTrans" cxnId="{D8CF43D4-F79E-4E28-94D6-3B9202D122CC}">
      <dgm:prSet/>
      <dgm:spPr/>
      <dgm:t>
        <a:bodyPr/>
        <a:lstStyle/>
        <a:p>
          <a:endParaRPr lang="pl-PL"/>
        </a:p>
      </dgm:t>
    </dgm:pt>
    <dgm:pt modelId="{D086285A-B52C-4D09-BFBA-A4813392961C}" type="sibTrans" cxnId="{D8CF43D4-F79E-4E28-94D6-3B9202D122CC}">
      <dgm:prSet/>
      <dgm:spPr/>
      <dgm:t>
        <a:bodyPr/>
        <a:lstStyle/>
        <a:p>
          <a:endParaRPr lang="pl-PL"/>
        </a:p>
      </dgm:t>
    </dgm:pt>
    <dgm:pt modelId="{6DBC3C0B-CD05-421A-99D2-26D99E38C54D}">
      <dgm:prSet phldrT="[Tekst]" custT="1"/>
      <dgm:spPr>
        <a:solidFill>
          <a:srgbClr val="9DFC68"/>
        </a:solidFill>
      </dgm:spPr>
      <dgm:t>
        <a:bodyPr/>
        <a:lstStyle/>
        <a:p>
          <a:r>
            <a:rPr lang="pl-PL" sz="1400" dirty="0" smtClean="0">
              <a:solidFill>
                <a:schemeClr val="tx1"/>
              </a:solidFill>
            </a:rPr>
            <a:t>Wartość podpisanych umów</a:t>
          </a:r>
        </a:p>
        <a:p>
          <a:r>
            <a:rPr lang="pl-PL" sz="1400" b="1" dirty="0" smtClean="0">
              <a:solidFill>
                <a:schemeClr val="tx1"/>
              </a:solidFill>
            </a:rPr>
            <a:t>353 042 076,64 zł</a:t>
          </a:r>
          <a:endParaRPr lang="pl-PL" sz="1400" b="1" dirty="0">
            <a:solidFill>
              <a:schemeClr val="tx1"/>
            </a:solidFill>
          </a:endParaRPr>
        </a:p>
      </dgm:t>
    </dgm:pt>
    <dgm:pt modelId="{30596651-1B1E-4F2B-8602-2971BAE57662}" type="parTrans" cxnId="{2FEE31F3-86F6-4EC1-AFDF-A9A3293557C4}">
      <dgm:prSet/>
      <dgm:spPr/>
      <dgm:t>
        <a:bodyPr/>
        <a:lstStyle/>
        <a:p>
          <a:endParaRPr lang="pl-PL"/>
        </a:p>
      </dgm:t>
    </dgm:pt>
    <dgm:pt modelId="{F3E3C40C-0F8A-48A7-94C5-60143F3D4E6C}" type="sibTrans" cxnId="{2FEE31F3-86F6-4EC1-AFDF-A9A3293557C4}">
      <dgm:prSet/>
      <dgm:spPr/>
      <dgm:t>
        <a:bodyPr/>
        <a:lstStyle/>
        <a:p>
          <a:endParaRPr lang="pl-PL"/>
        </a:p>
      </dgm:t>
    </dgm:pt>
    <dgm:pt modelId="{FFED0CA5-D6D9-4CA3-9830-4B9C645D653D}">
      <dgm:prSet phldrT="[Tekst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pl-PL" sz="1800" dirty="0" smtClean="0"/>
        </a:p>
        <a:p>
          <a:r>
            <a:rPr lang="pl-PL" sz="1400" dirty="0" smtClean="0"/>
            <a:t>Wartość podpisanych umów EFRR</a:t>
          </a:r>
        </a:p>
        <a:p>
          <a:r>
            <a:rPr lang="pl-PL" sz="1400" b="1" dirty="0" smtClean="0"/>
            <a:t>268 581 136,12 zł</a:t>
          </a:r>
        </a:p>
        <a:p>
          <a:endParaRPr lang="pl-PL" sz="1500" dirty="0"/>
        </a:p>
      </dgm:t>
    </dgm:pt>
    <dgm:pt modelId="{AA916EB7-073E-41A9-B483-5427BAFD1285}" type="parTrans" cxnId="{73307D71-FE3E-44F7-BA13-EC0067C974C2}">
      <dgm:prSet/>
      <dgm:spPr/>
      <dgm:t>
        <a:bodyPr/>
        <a:lstStyle/>
        <a:p>
          <a:endParaRPr lang="pl-PL"/>
        </a:p>
      </dgm:t>
    </dgm:pt>
    <dgm:pt modelId="{5BA1D269-C0B0-41AA-B7A9-4F7C2B767CCF}" type="sibTrans" cxnId="{73307D71-FE3E-44F7-BA13-EC0067C974C2}">
      <dgm:prSet/>
      <dgm:spPr/>
      <dgm:t>
        <a:bodyPr/>
        <a:lstStyle/>
        <a:p>
          <a:endParaRPr lang="pl-PL"/>
        </a:p>
      </dgm:t>
    </dgm:pt>
    <dgm:pt modelId="{103BE340-0408-447B-B70F-0011667D9EC1}">
      <dgm:prSet phldrT="[Tekst]" custT="1"/>
      <dgm:spPr>
        <a:solidFill>
          <a:srgbClr val="EFD1F1">
            <a:alpha val="90000"/>
          </a:srgbClr>
        </a:solidFill>
        <a:ln>
          <a:solidFill>
            <a:srgbClr val="DBEFE9">
              <a:alpha val="90000"/>
            </a:srgbClr>
          </a:solidFill>
        </a:ln>
      </dgm:spPr>
      <dgm:t>
        <a:bodyPr/>
        <a:lstStyle/>
        <a:p>
          <a:r>
            <a:rPr lang="pl-PL" sz="1400" dirty="0" smtClean="0"/>
            <a:t>Wartość podpisanych umów EFS </a:t>
          </a:r>
        </a:p>
        <a:p>
          <a:r>
            <a:rPr lang="pl-PL" sz="1400" b="1" dirty="0" smtClean="0"/>
            <a:t>84 460 940,52 zł</a:t>
          </a:r>
          <a:endParaRPr lang="pl-PL" sz="1400" b="1" dirty="0"/>
        </a:p>
      </dgm:t>
    </dgm:pt>
    <dgm:pt modelId="{862B3C57-9D7D-43F5-B538-D2ADF9BAAF1F}" type="parTrans" cxnId="{FFB876E8-36B7-4B48-837D-4FE2950AC157}">
      <dgm:prSet/>
      <dgm:spPr/>
      <dgm:t>
        <a:bodyPr/>
        <a:lstStyle/>
        <a:p>
          <a:endParaRPr lang="pl-PL"/>
        </a:p>
      </dgm:t>
    </dgm:pt>
    <dgm:pt modelId="{9D5CB716-3F86-4F7E-ABF0-1BAF082815CF}" type="sibTrans" cxnId="{FFB876E8-36B7-4B48-837D-4FE2950AC157}">
      <dgm:prSet/>
      <dgm:spPr/>
      <dgm:t>
        <a:bodyPr/>
        <a:lstStyle/>
        <a:p>
          <a:endParaRPr lang="pl-PL"/>
        </a:p>
      </dgm:t>
    </dgm:pt>
    <dgm:pt modelId="{B29B6105-AE7D-4A74-8193-C73EE36BFCBE}">
      <dgm:prSet phldrT="[Tekst]" custT="1"/>
      <dgm:spPr>
        <a:solidFill>
          <a:srgbClr val="9DFC68"/>
        </a:solidFill>
      </dgm:spPr>
      <dgm:t>
        <a:bodyPr/>
        <a:lstStyle/>
        <a:p>
          <a:endParaRPr lang="pl-PL" sz="2000" dirty="0" smtClean="0">
            <a:solidFill>
              <a:schemeClr val="tx1"/>
            </a:solidFill>
          </a:endParaRPr>
        </a:p>
        <a:p>
          <a:r>
            <a:rPr lang="pl-PL" sz="1400" dirty="0" smtClean="0">
              <a:solidFill>
                <a:schemeClr val="tx1"/>
              </a:solidFill>
            </a:rPr>
            <a:t>% wykonania </a:t>
          </a:r>
        </a:p>
        <a:p>
          <a:r>
            <a:rPr lang="pl-PL" sz="1400" b="1" dirty="0" smtClean="0">
              <a:solidFill>
                <a:schemeClr val="tx1"/>
              </a:solidFill>
            </a:rPr>
            <a:t>39,48</a:t>
          </a:r>
        </a:p>
        <a:p>
          <a:endParaRPr lang="pl-PL" sz="1800" dirty="0" smtClean="0"/>
        </a:p>
      </dgm:t>
    </dgm:pt>
    <dgm:pt modelId="{9BE10A80-2AA0-482E-B73E-22566BE7988C}" type="parTrans" cxnId="{BDF0D651-4C82-43EE-92CB-E26191556033}">
      <dgm:prSet/>
      <dgm:spPr/>
      <dgm:t>
        <a:bodyPr/>
        <a:lstStyle/>
        <a:p>
          <a:endParaRPr lang="pl-PL"/>
        </a:p>
      </dgm:t>
    </dgm:pt>
    <dgm:pt modelId="{2497B6E4-CD29-4002-8C44-2595858ADA81}" type="sibTrans" cxnId="{BDF0D651-4C82-43EE-92CB-E26191556033}">
      <dgm:prSet/>
      <dgm:spPr/>
      <dgm:t>
        <a:bodyPr/>
        <a:lstStyle/>
        <a:p>
          <a:endParaRPr lang="pl-PL"/>
        </a:p>
      </dgm:t>
    </dgm:pt>
    <dgm:pt modelId="{1ACB9C49-42CA-4EB2-AA72-3E5775A942C1}">
      <dgm:prSet phldrT="[Tekst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l-PL" sz="1400" dirty="0" smtClean="0"/>
            <a:t>% wykonania EFRR </a:t>
          </a:r>
        </a:p>
        <a:p>
          <a:r>
            <a:rPr lang="pl-PL" sz="1400" b="1" dirty="0" smtClean="0"/>
            <a:t>43,96</a:t>
          </a:r>
          <a:endParaRPr lang="pl-PL" sz="1400" b="1" dirty="0"/>
        </a:p>
      </dgm:t>
    </dgm:pt>
    <dgm:pt modelId="{77523F49-3631-4B49-B385-E57759036DFE}" type="parTrans" cxnId="{230A383D-0451-4EE2-877A-3BB899BE39E8}">
      <dgm:prSet/>
      <dgm:spPr/>
      <dgm:t>
        <a:bodyPr/>
        <a:lstStyle/>
        <a:p>
          <a:endParaRPr lang="pl-PL"/>
        </a:p>
      </dgm:t>
    </dgm:pt>
    <dgm:pt modelId="{69C5267A-8B59-443F-BFA6-00F75F70177B}" type="sibTrans" cxnId="{230A383D-0451-4EE2-877A-3BB899BE39E8}">
      <dgm:prSet/>
      <dgm:spPr/>
      <dgm:t>
        <a:bodyPr/>
        <a:lstStyle/>
        <a:p>
          <a:endParaRPr lang="pl-PL"/>
        </a:p>
      </dgm:t>
    </dgm:pt>
    <dgm:pt modelId="{DC9CB43A-1993-4042-8DE1-DD42BBF871F9}">
      <dgm:prSet phldrT="[Tekst]" custT="1"/>
      <dgm:spPr>
        <a:solidFill>
          <a:srgbClr val="EFD1F1">
            <a:alpha val="90000"/>
          </a:srgbClr>
        </a:solidFill>
        <a:ln>
          <a:solidFill>
            <a:srgbClr val="DBEFE9">
              <a:alpha val="90000"/>
            </a:srgbClr>
          </a:solidFill>
        </a:ln>
      </dgm:spPr>
      <dgm:t>
        <a:bodyPr/>
        <a:lstStyle/>
        <a:p>
          <a:endParaRPr lang="pl-PL" sz="1800" dirty="0" smtClean="0"/>
        </a:p>
        <a:p>
          <a:r>
            <a:rPr lang="pl-PL" sz="1400" dirty="0" smtClean="0"/>
            <a:t>% wykonania EFS alokacji </a:t>
          </a:r>
        </a:p>
        <a:p>
          <a:r>
            <a:rPr lang="pl-PL" sz="1400" b="1" dirty="0" smtClean="0"/>
            <a:t>29,82</a:t>
          </a:r>
        </a:p>
        <a:p>
          <a:endParaRPr lang="pl-PL" sz="1500" dirty="0"/>
        </a:p>
      </dgm:t>
    </dgm:pt>
    <dgm:pt modelId="{C91D8F91-3C40-4342-B419-76F6D4BF9580}" type="parTrans" cxnId="{E2F988F3-955F-47FC-B4BF-45CB2B2647B1}">
      <dgm:prSet/>
      <dgm:spPr/>
      <dgm:t>
        <a:bodyPr/>
        <a:lstStyle/>
        <a:p>
          <a:endParaRPr lang="pl-PL"/>
        </a:p>
      </dgm:t>
    </dgm:pt>
    <dgm:pt modelId="{35319CE4-7970-4B59-9488-8125BB91C98F}" type="sibTrans" cxnId="{E2F988F3-955F-47FC-B4BF-45CB2B2647B1}">
      <dgm:prSet/>
      <dgm:spPr/>
      <dgm:t>
        <a:bodyPr/>
        <a:lstStyle/>
        <a:p>
          <a:endParaRPr lang="pl-PL"/>
        </a:p>
      </dgm:t>
    </dgm:pt>
    <dgm:pt modelId="{D0C04924-7038-4265-8C6F-5D13652DFAB7}" type="pres">
      <dgm:prSet presAssocID="{9FA3349A-006D-406F-83CE-4AFB9335B33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FB99F41-09FB-4C41-B86D-60BCAED3477F}" type="pres">
      <dgm:prSet presAssocID="{DAB05181-A188-44A4-A6D1-B360EFECBEDB}" presName="horFlow" presStyleCnt="0"/>
      <dgm:spPr/>
    </dgm:pt>
    <dgm:pt modelId="{09529D1F-90EB-4DAD-9EE2-CF370652EEA4}" type="pres">
      <dgm:prSet presAssocID="{DAB05181-A188-44A4-A6D1-B360EFECBEDB}" presName="bigChev" presStyleLbl="node1" presStyleIdx="0" presStyleCnt="3" custScaleX="221207" custScaleY="175488"/>
      <dgm:spPr/>
      <dgm:t>
        <a:bodyPr/>
        <a:lstStyle/>
        <a:p>
          <a:endParaRPr lang="pl-PL"/>
        </a:p>
      </dgm:t>
    </dgm:pt>
    <dgm:pt modelId="{B4453CAE-5EE3-464A-9BC3-9517C2C5BC10}" type="pres">
      <dgm:prSet presAssocID="{43F8E43A-085A-423C-910C-E685D7C1E89F}" presName="parTrans" presStyleCnt="0"/>
      <dgm:spPr/>
    </dgm:pt>
    <dgm:pt modelId="{4E304524-1433-4AFF-BFF6-E8C6985BE74F}" type="pres">
      <dgm:prSet presAssocID="{0146DC42-2973-431E-9C6D-9384CCCCA516}" presName="node" presStyleLbl="alignAccFollowNode1" presStyleIdx="0" presStyleCnt="6" custScaleX="265281" custScaleY="22376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403FAB-13CC-49DF-89A2-588C1A96C599}" type="pres">
      <dgm:prSet presAssocID="{15D55E44-6F70-43BA-A391-F115728C6819}" presName="sibTrans" presStyleCnt="0"/>
      <dgm:spPr/>
    </dgm:pt>
    <dgm:pt modelId="{E5C0A186-FD49-4CF5-8BBC-CF44B40F779E}" type="pres">
      <dgm:prSet presAssocID="{1CFFCDF6-06B5-4286-A77B-5D0D24560C5F}" presName="node" presStyleLbl="alignAccFollowNode1" presStyleIdx="1" presStyleCnt="6" custScaleX="316873" custScaleY="20334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F2EC5F-D463-4A2C-843C-D4389BFC4E94}" type="pres">
      <dgm:prSet presAssocID="{DAB05181-A188-44A4-A6D1-B360EFECBEDB}" presName="vSp" presStyleCnt="0"/>
      <dgm:spPr/>
    </dgm:pt>
    <dgm:pt modelId="{EAD3F6B5-FBE5-483D-B0D4-283C8C85AD40}" type="pres">
      <dgm:prSet presAssocID="{6DBC3C0B-CD05-421A-99D2-26D99E38C54D}" presName="horFlow" presStyleCnt="0"/>
      <dgm:spPr/>
    </dgm:pt>
    <dgm:pt modelId="{4FA755C7-BB06-45A9-835B-BF84DEB3845D}" type="pres">
      <dgm:prSet presAssocID="{6DBC3C0B-CD05-421A-99D2-26D99E38C54D}" presName="bigChev" presStyleLbl="node1" presStyleIdx="1" presStyleCnt="3" custScaleX="215894" custScaleY="188665"/>
      <dgm:spPr/>
      <dgm:t>
        <a:bodyPr/>
        <a:lstStyle/>
        <a:p>
          <a:endParaRPr lang="pl-PL"/>
        </a:p>
      </dgm:t>
    </dgm:pt>
    <dgm:pt modelId="{4AD7A256-3BCF-4EB9-A489-81CF4CCEB16D}" type="pres">
      <dgm:prSet presAssocID="{AA916EB7-073E-41A9-B483-5427BAFD1285}" presName="parTrans" presStyleCnt="0"/>
      <dgm:spPr/>
    </dgm:pt>
    <dgm:pt modelId="{A6DE74D1-224F-454F-8EDE-2962896E177B}" type="pres">
      <dgm:prSet presAssocID="{FFED0CA5-D6D9-4CA3-9830-4B9C645D653D}" presName="node" presStyleLbl="alignAccFollowNode1" presStyleIdx="2" presStyleCnt="6" custScaleX="267185" custScaleY="232333" custLinFactNeighborX="6182" custLinFactNeighborY="482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0AFDDD-54D6-4E20-8CE3-C56944D56748}" type="pres">
      <dgm:prSet presAssocID="{5BA1D269-C0B0-41AA-B7A9-4F7C2B767CCF}" presName="sibTrans" presStyleCnt="0"/>
      <dgm:spPr/>
    </dgm:pt>
    <dgm:pt modelId="{83529D9E-1214-4858-A6BE-0041CC82047B}" type="pres">
      <dgm:prSet presAssocID="{103BE340-0408-447B-B70F-0011667D9EC1}" presName="node" presStyleLbl="alignAccFollowNode1" presStyleIdx="3" presStyleCnt="6" custScaleX="316839" custScaleY="20338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1931AA-C494-48A6-9976-5371ADE18261}" type="pres">
      <dgm:prSet presAssocID="{6DBC3C0B-CD05-421A-99D2-26D99E38C54D}" presName="vSp" presStyleCnt="0"/>
      <dgm:spPr/>
    </dgm:pt>
    <dgm:pt modelId="{16F0AE1D-CE8E-498C-9C48-2F43E1C7628A}" type="pres">
      <dgm:prSet presAssocID="{B29B6105-AE7D-4A74-8193-C73EE36BFCBE}" presName="horFlow" presStyleCnt="0"/>
      <dgm:spPr/>
    </dgm:pt>
    <dgm:pt modelId="{D406CEA6-5297-45F0-9FB5-2DA1BF6A3EE4}" type="pres">
      <dgm:prSet presAssocID="{B29B6105-AE7D-4A74-8193-C73EE36BFCBE}" presName="bigChev" presStyleLbl="node1" presStyleIdx="2" presStyleCnt="3" custScaleX="210424" custScaleY="180150"/>
      <dgm:spPr/>
      <dgm:t>
        <a:bodyPr/>
        <a:lstStyle/>
        <a:p>
          <a:endParaRPr lang="pl-PL"/>
        </a:p>
      </dgm:t>
    </dgm:pt>
    <dgm:pt modelId="{79093806-FBC3-4095-8E99-2E9A563DFAB6}" type="pres">
      <dgm:prSet presAssocID="{77523F49-3631-4B49-B385-E57759036DFE}" presName="parTrans" presStyleCnt="0"/>
      <dgm:spPr/>
    </dgm:pt>
    <dgm:pt modelId="{3E730CC9-CAD5-4D15-8221-82713160D158}" type="pres">
      <dgm:prSet presAssocID="{1ACB9C49-42CA-4EB2-AA72-3E5775A942C1}" presName="node" presStyleLbl="alignAccFollowNode1" presStyleIdx="4" presStyleCnt="6" custScaleX="271488" custScaleY="207059" custLinFactNeighborX="50605" custLinFactNeighborY="-60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5EEF41-C277-4C5F-AF9B-D7A144B37C8A}" type="pres">
      <dgm:prSet presAssocID="{69C5267A-8B59-443F-BFA6-00F75F70177B}" presName="sibTrans" presStyleCnt="0"/>
      <dgm:spPr/>
    </dgm:pt>
    <dgm:pt modelId="{1E49C916-40CC-48CF-8C22-9FD41BEDE63C}" type="pres">
      <dgm:prSet presAssocID="{DC9CB43A-1993-4042-8DE1-DD42BBF871F9}" presName="node" presStyleLbl="alignAccFollowNode1" presStyleIdx="5" presStyleCnt="6" custScaleX="316839" custScaleY="203388" custLinFactNeighborX="6061" custLinFactNeighborY="-69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66AF774-BFD7-4354-88BF-B3AD60A0478C}" type="presOf" srcId="{1ACB9C49-42CA-4EB2-AA72-3E5775A942C1}" destId="{3E730CC9-CAD5-4D15-8221-82713160D158}" srcOrd="0" destOrd="0" presId="urn:microsoft.com/office/officeart/2005/8/layout/lProcess3"/>
    <dgm:cxn modelId="{BDF0D651-4C82-43EE-92CB-E26191556033}" srcId="{9FA3349A-006D-406F-83CE-4AFB9335B333}" destId="{B29B6105-AE7D-4A74-8193-C73EE36BFCBE}" srcOrd="2" destOrd="0" parTransId="{9BE10A80-2AA0-482E-B73E-22566BE7988C}" sibTransId="{2497B6E4-CD29-4002-8C44-2595858ADA81}"/>
    <dgm:cxn modelId="{9F7B76CB-9150-4B03-B32C-BB8F6ABAF3BB}" type="presOf" srcId="{FFED0CA5-D6D9-4CA3-9830-4B9C645D653D}" destId="{A6DE74D1-224F-454F-8EDE-2962896E177B}" srcOrd="0" destOrd="0" presId="urn:microsoft.com/office/officeart/2005/8/layout/lProcess3"/>
    <dgm:cxn modelId="{A7FBAE28-66F1-4FA0-B23A-6D1928180C55}" type="presOf" srcId="{6DBC3C0B-CD05-421A-99D2-26D99E38C54D}" destId="{4FA755C7-BB06-45A9-835B-BF84DEB3845D}" srcOrd="0" destOrd="0" presId="urn:microsoft.com/office/officeart/2005/8/layout/lProcess3"/>
    <dgm:cxn modelId="{230A383D-0451-4EE2-877A-3BB899BE39E8}" srcId="{B29B6105-AE7D-4A74-8193-C73EE36BFCBE}" destId="{1ACB9C49-42CA-4EB2-AA72-3E5775A942C1}" srcOrd="0" destOrd="0" parTransId="{77523F49-3631-4B49-B385-E57759036DFE}" sibTransId="{69C5267A-8B59-443F-BFA6-00F75F70177B}"/>
    <dgm:cxn modelId="{DF658ACF-D71F-4C5B-9895-AD74355019B2}" type="presOf" srcId="{DAB05181-A188-44A4-A6D1-B360EFECBEDB}" destId="{09529D1F-90EB-4DAD-9EE2-CF370652EEA4}" srcOrd="0" destOrd="0" presId="urn:microsoft.com/office/officeart/2005/8/layout/lProcess3"/>
    <dgm:cxn modelId="{8E0AA597-F69D-4613-8D0A-EB025AD087F3}" type="presOf" srcId="{103BE340-0408-447B-B70F-0011667D9EC1}" destId="{83529D9E-1214-4858-A6BE-0041CC82047B}" srcOrd="0" destOrd="0" presId="urn:microsoft.com/office/officeart/2005/8/layout/lProcess3"/>
    <dgm:cxn modelId="{AFB76B50-4A62-4053-A02E-1710C0535846}" type="presOf" srcId="{DC9CB43A-1993-4042-8DE1-DD42BBF871F9}" destId="{1E49C916-40CC-48CF-8C22-9FD41BEDE63C}" srcOrd="0" destOrd="0" presId="urn:microsoft.com/office/officeart/2005/8/layout/lProcess3"/>
    <dgm:cxn modelId="{E2F988F3-955F-47FC-B4BF-45CB2B2647B1}" srcId="{B29B6105-AE7D-4A74-8193-C73EE36BFCBE}" destId="{DC9CB43A-1993-4042-8DE1-DD42BBF871F9}" srcOrd="1" destOrd="0" parTransId="{C91D8F91-3C40-4342-B419-76F6D4BF9580}" sibTransId="{35319CE4-7970-4B59-9488-8125BB91C98F}"/>
    <dgm:cxn modelId="{FFB876E8-36B7-4B48-837D-4FE2950AC157}" srcId="{6DBC3C0B-CD05-421A-99D2-26D99E38C54D}" destId="{103BE340-0408-447B-B70F-0011667D9EC1}" srcOrd="1" destOrd="0" parTransId="{862B3C57-9D7D-43F5-B538-D2ADF9BAAF1F}" sibTransId="{9D5CB716-3F86-4F7E-ABF0-1BAF082815CF}"/>
    <dgm:cxn modelId="{46EEA70B-39FC-407E-8C8F-FDC1587011D0}" type="presOf" srcId="{0146DC42-2973-431E-9C6D-9384CCCCA516}" destId="{4E304524-1433-4AFF-BFF6-E8C6985BE74F}" srcOrd="0" destOrd="0" presId="urn:microsoft.com/office/officeart/2005/8/layout/lProcess3"/>
    <dgm:cxn modelId="{7B7B155E-4E53-4A97-98B6-A1804BD53012}" srcId="{DAB05181-A188-44A4-A6D1-B360EFECBEDB}" destId="{0146DC42-2973-431E-9C6D-9384CCCCA516}" srcOrd="0" destOrd="0" parTransId="{43F8E43A-085A-423C-910C-E685D7C1E89F}" sibTransId="{15D55E44-6F70-43BA-A391-F115728C6819}"/>
    <dgm:cxn modelId="{2FEE31F3-86F6-4EC1-AFDF-A9A3293557C4}" srcId="{9FA3349A-006D-406F-83CE-4AFB9335B333}" destId="{6DBC3C0B-CD05-421A-99D2-26D99E38C54D}" srcOrd="1" destOrd="0" parTransId="{30596651-1B1E-4F2B-8602-2971BAE57662}" sibTransId="{F3E3C40C-0F8A-48A7-94C5-60143F3D4E6C}"/>
    <dgm:cxn modelId="{8C796E75-D090-42E5-96E2-C70269DF71C3}" type="presOf" srcId="{9FA3349A-006D-406F-83CE-4AFB9335B333}" destId="{D0C04924-7038-4265-8C6F-5D13652DFAB7}" srcOrd="0" destOrd="0" presId="urn:microsoft.com/office/officeart/2005/8/layout/lProcess3"/>
    <dgm:cxn modelId="{C8D2156B-65FF-4A66-9C08-19004B3058E0}" srcId="{9FA3349A-006D-406F-83CE-4AFB9335B333}" destId="{DAB05181-A188-44A4-A6D1-B360EFECBEDB}" srcOrd="0" destOrd="0" parTransId="{A70C0B5C-5604-4546-9399-B8364C46B646}" sibTransId="{D9A3C860-7206-4259-9BEB-70BB5317B15D}"/>
    <dgm:cxn modelId="{51CC3818-029A-43D2-ACD0-D550727EDEB5}" type="presOf" srcId="{1CFFCDF6-06B5-4286-A77B-5D0D24560C5F}" destId="{E5C0A186-FD49-4CF5-8BBC-CF44B40F779E}" srcOrd="0" destOrd="0" presId="urn:microsoft.com/office/officeart/2005/8/layout/lProcess3"/>
    <dgm:cxn modelId="{73307D71-FE3E-44F7-BA13-EC0067C974C2}" srcId="{6DBC3C0B-CD05-421A-99D2-26D99E38C54D}" destId="{FFED0CA5-D6D9-4CA3-9830-4B9C645D653D}" srcOrd="0" destOrd="0" parTransId="{AA916EB7-073E-41A9-B483-5427BAFD1285}" sibTransId="{5BA1D269-C0B0-41AA-B7A9-4F7C2B767CCF}"/>
    <dgm:cxn modelId="{D8CF43D4-F79E-4E28-94D6-3B9202D122CC}" srcId="{DAB05181-A188-44A4-A6D1-B360EFECBEDB}" destId="{1CFFCDF6-06B5-4286-A77B-5D0D24560C5F}" srcOrd="1" destOrd="0" parTransId="{0E4B51F0-E594-4C19-BEB0-41B3EB64AF40}" sibTransId="{D086285A-B52C-4D09-BFBA-A4813392961C}"/>
    <dgm:cxn modelId="{1235E14D-75B1-4D79-84A8-654E8EB7F1E5}" type="presOf" srcId="{B29B6105-AE7D-4A74-8193-C73EE36BFCBE}" destId="{D406CEA6-5297-45F0-9FB5-2DA1BF6A3EE4}" srcOrd="0" destOrd="0" presId="urn:microsoft.com/office/officeart/2005/8/layout/lProcess3"/>
    <dgm:cxn modelId="{278805D4-6849-4EDB-B092-F975DA6F0BAD}" type="presParOf" srcId="{D0C04924-7038-4265-8C6F-5D13652DFAB7}" destId="{8FB99F41-09FB-4C41-B86D-60BCAED3477F}" srcOrd="0" destOrd="0" presId="urn:microsoft.com/office/officeart/2005/8/layout/lProcess3"/>
    <dgm:cxn modelId="{B7AE96B9-A600-4E26-9E95-8B5DE8DF4DE0}" type="presParOf" srcId="{8FB99F41-09FB-4C41-B86D-60BCAED3477F}" destId="{09529D1F-90EB-4DAD-9EE2-CF370652EEA4}" srcOrd="0" destOrd="0" presId="urn:microsoft.com/office/officeart/2005/8/layout/lProcess3"/>
    <dgm:cxn modelId="{F5C6F3AF-41E4-4626-873F-95F2AD730C75}" type="presParOf" srcId="{8FB99F41-09FB-4C41-B86D-60BCAED3477F}" destId="{B4453CAE-5EE3-464A-9BC3-9517C2C5BC10}" srcOrd="1" destOrd="0" presId="urn:microsoft.com/office/officeart/2005/8/layout/lProcess3"/>
    <dgm:cxn modelId="{189EDDEE-31F7-4126-8179-04BC3526203F}" type="presParOf" srcId="{8FB99F41-09FB-4C41-B86D-60BCAED3477F}" destId="{4E304524-1433-4AFF-BFF6-E8C6985BE74F}" srcOrd="2" destOrd="0" presId="urn:microsoft.com/office/officeart/2005/8/layout/lProcess3"/>
    <dgm:cxn modelId="{B70978AE-B343-41BB-97AB-37ECD56003BA}" type="presParOf" srcId="{8FB99F41-09FB-4C41-B86D-60BCAED3477F}" destId="{8B403FAB-13CC-49DF-89A2-588C1A96C599}" srcOrd="3" destOrd="0" presId="urn:microsoft.com/office/officeart/2005/8/layout/lProcess3"/>
    <dgm:cxn modelId="{E43F3E0A-F4C2-49B1-A124-CCA336818201}" type="presParOf" srcId="{8FB99F41-09FB-4C41-B86D-60BCAED3477F}" destId="{E5C0A186-FD49-4CF5-8BBC-CF44B40F779E}" srcOrd="4" destOrd="0" presId="urn:microsoft.com/office/officeart/2005/8/layout/lProcess3"/>
    <dgm:cxn modelId="{DB156D5B-C708-40ED-A0D3-1A55D33FD6AC}" type="presParOf" srcId="{D0C04924-7038-4265-8C6F-5D13652DFAB7}" destId="{DCF2EC5F-D463-4A2C-843C-D4389BFC4E94}" srcOrd="1" destOrd="0" presId="urn:microsoft.com/office/officeart/2005/8/layout/lProcess3"/>
    <dgm:cxn modelId="{DC8D8DB0-7262-4096-B9EE-6DC86421C2BF}" type="presParOf" srcId="{D0C04924-7038-4265-8C6F-5D13652DFAB7}" destId="{EAD3F6B5-FBE5-483D-B0D4-283C8C85AD40}" srcOrd="2" destOrd="0" presId="urn:microsoft.com/office/officeart/2005/8/layout/lProcess3"/>
    <dgm:cxn modelId="{BD17C371-C356-4DB4-89B7-5A11BFAF8858}" type="presParOf" srcId="{EAD3F6B5-FBE5-483D-B0D4-283C8C85AD40}" destId="{4FA755C7-BB06-45A9-835B-BF84DEB3845D}" srcOrd="0" destOrd="0" presId="urn:microsoft.com/office/officeart/2005/8/layout/lProcess3"/>
    <dgm:cxn modelId="{5F8261B4-6B76-4BE7-AAF9-BFA68C256192}" type="presParOf" srcId="{EAD3F6B5-FBE5-483D-B0D4-283C8C85AD40}" destId="{4AD7A256-3BCF-4EB9-A489-81CF4CCEB16D}" srcOrd="1" destOrd="0" presId="urn:microsoft.com/office/officeart/2005/8/layout/lProcess3"/>
    <dgm:cxn modelId="{49A21989-30CE-4C96-A691-AC3496EA83B0}" type="presParOf" srcId="{EAD3F6B5-FBE5-483D-B0D4-283C8C85AD40}" destId="{A6DE74D1-224F-454F-8EDE-2962896E177B}" srcOrd="2" destOrd="0" presId="urn:microsoft.com/office/officeart/2005/8/layout/lProcess3"/>
    <dgm:cxn modelId="{D12FD240-EF6C-4253-9152-B7D5B609C10F}" type="presParOf" srcId="{EAD3F6B5-FBE5-483D-B0D4-283C8C85AD40}" destId="{B80AFDDD-54D6-4E20-8CE3-C56944D56748}" srcOrd="3" destOrd="0" presId="urn:microsoft.com/office/officeart/2005/8/layout/lProcess3"/>
    <dgm:cxn modelId="{CA8685D3-0924-40C6-A27C-AA435D59DCA1}" type="presParOf" srcId="{EAD3F6B5-FBE5-483D-B0D4-283C8C85AD40}" destId="{83529D9E-1214-4858-A6BE-0041CC82047B}" srcOrd="4" destOrd="0" presId="urn:microsoft.com/office/officeart/2005/8/layout/lProcess3"/>
    <dgm:cxn modelId="{06A17ECA-AF91-46BC-A676-9446BB32206B}" type="presParOf" srcId="{D0C04924-7038-4265-8C6F-5D13652DFAB7}" destId="{0C1931AA-C494-48A6-9976-5371ADE18261}" srcOrd="3" destOrd="0" presId="urn:microsoft.com/office/officeart/2005/8/layout/lProcess3"/>
    <dgm:cxn modelId="{BF6FAA03-4E29-462D-B8B1-2B17799C467C}" type="presParOf" srcId="{D0C04924-7038-4265-8C6F-5D13652DFAB7}" destId="{16F0AE1D-CE8E-498C-9C48-2F43E1C7628A}" srcOrd="4" destOrd="0" presId="urn:microsoft.com/office/officeart/2005/8/layout/lProcess3"/>
    <dgm:cxn modelId="{6C24D5E0-B8DC-4284-9159-F52675B7B58E}" type="presParOf" srcId="{16F0AE1D-CE8E-498C-9C48-2F43E1C7628A}" destId="{D406CEA6-5297-45F0-9FB5-2DA1BF6A3EE4}" srcOrd="0" destOrd="0" presId="urn:microsoft.com/office/officeart/2005/8/layout/lProcess3"/>
    <dgm:cxn modelId="{255F9A17-3483-4284-BCBD-1CE507518819}" type="presParOf" srcId="{16F0AE1D-CE8E-498C-9C48-2F43E1C7628A}" destId="{79093806-FBC3-4095-8E99-2E9A563DFAB6}" srcOrd="1" destOrd="0" presId="urn:microsoft.com/office/officeart/2005/8/layout/lProcess3"/>
    <dgm:cxn modelId="{C9DAD313-16FF-42ED-9931-CC836385E93D}" type="presParOf" srcId="{16F0AE1D-CE8E-498C-9C48-2F43E1C7628A}" destId="{3E730CC9-CAD5-4D15-8221-82713160D158}" srcOrd="2" destOrd="0" presId="urn:microsoft.com/office/officeart/2005/8/layout/lProcess3"/>
    <dgm:cxn modelId="{8301756C-BE4D-42AB-B841-DFC06D48FDD5}" type="presParOf" srcId="{16F0AE1D-CE8E-498C-9C48-2F43E1C7628A}" destId="{D15EEF41-C277-4C5F-AF9B-D7A144B37C8A}" srcOrd="3" destOrd="0" presId="urn:microsoft.com/office/officeart/2005/8/layout/lProcess3"/>
    <dgm:cxn modelId="{6F278B55-665D-4325-91F1-DB4231719E73}" type="presParOf" srcId="{16F0AE1D-CE8E-498C-9C48-2F43E1C7628A}" destId="{1E49C916-40CC-48CF-8C22-9FD41BEDE63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A3349A-006D-406F-83CE-4AFB9335B33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AB05181-A188-44A4-A6D1-B360EFECBEDB}">
      <dgm:prSet phldrT="[Tekst]" custT="1"/>
      <dgm:spPr>
        <a:solidFill>
          <a:srgbClr val="9DFC68"/>
        </a:solidFill>
      </dgm:spPr>
      <dgm:t>
        <a:bodyPr/>
        <a:lstStyle/>
        <a:p>
          <a:r>
            <a:rPr lang="pl-PL" sz="1400" dirty="0" smtClean="0">
              <a:solidFill>
                <a:schemeClr val="tx1"/>
              </a:solidFill>
            </a:rPr>
            <a:t>Wartość alokacji w Strategiach </a:t>
          </a:r>
        </a:p>
        <a:p>
          <a:r>
            <a:rPr lang="pl-PL" sz="1400" b="1" dirty="0" smtClean="0">
              <a:solidFill>
                <a:schemeClr val="tx1"/>
              </a:solidFill>
            </a:rPr>
            <a:t>297 322 291,33 zł </a:t>
          </a:r>
          <a:endParaRPr lang="pl-PL" sz="1400" b="1" dirty="0">
            <a:solidFill>
              <a:schemeClr val="tx1"/>
            </a:solidFill>
          </a:endParaRPr>
        </a:p>
      </dgm:t>
    </dgm:pt>
    <dgm:pt modelId="{A70C0B5C-5604-4546-9399-B8364C46B646}" type="parTrans" cxnId="{C8D2156B-65FF-4A66-9C08-19004B3058E0}">
      <dgm:prSet/>
      <dgm:spPr/>
      <dgm:t>
        <a:bodyPr/>
        <a:lstStyle/>
        <a:p>
          <a:endParaRPr lang="pl-PL"/>
        </a:p>
      </dgm:t>
    </dgm:pt>
    <dgm:pt modelId="{D9A3C860-7206-4259-9BEB-70BB5317B15D}" type="sibTrans" cxnId="{C8D2156B-65FF-4A66-9C08-19004B3058E0}">
      <dgm:prSet/>
      <dgm:spPr/>
      <dgm:t>
        <a:bodyPr/>
        <a:lstStyle/>
        <a:p>
          <a:endParaRPr lang="pl-PL"/>
        </a:p>
      </dgm:t>
    </dgm:pt>
    <dgm:pt modelId="{0146DC42-2973-431E-9C6D-9384CCCCA516}">
      <dgm:prSet phldrT="[Tekst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l-PL" sz="1400" dirty="0" smtClean="0"/>
            <a:t>Wartość alokacji w Strategiach EFRR </a:t>
          </a:r>
        </a:p>
        <a:p>
          <a:r>
            <a:rPr lang="pl-PL" sz="1400" b="1" dirty="0" smtClean="0"/>
            <a:t>215 630 384,70 zł</a:t>
          </a:r>
        </a:p>
      </dgm:t>
    </dgm:pt>
    <dgm:pt modelId="{43F8E43A-085A-423C-910C-E685D7C1E89F}" type="parTrans" cxnId="{7B7B155E-4E53-4A97-98B6-A1804BD53012}">
      <dgm:prSet/>
      <dgm:spPr/>
      <dgm:t>
        <a:bodyPr/>
        <a:lstStyle/>
        <a:p>
          <a:endParaRPr lang="pl-PL"/>
        </a:p>
      </dgm:t>
    </dgm:pt>
    <dgm:pt modelId="{15D55E44-6F70-43BA-A391-F115728C6819}" type="sibTrans" cxnId="{7B7B155E-4E53-4A97-98B6-A1804BD53012}">
      <dgm:prSet/>
      <dgm:spPr/>
      <dgm:t>
        <a:bodyPr/>
        <a:lstStyle/>
        <a:p>
          <a:endParaRPr lang="pl-PL"/>
        </a:p>
      </dgm:t>
    </dgm:pt>
    <dgm:pt modelId="{1CFFCDF6-06B5-4286-A77B-5D0D24560C5F}">
      <dgm:prSet phldrT="[Tekst]" custT="1"/>
      <dgm:spPr>
        <a:solidFill>
          <a:srgbClr val="EFD1F1">
            <a:alpha val="89804"/>
          </a:srgbClr>
        </a:solidFill>
      </dgm:spPr>
      <dgm:t>
        <a:bodyPr/>
        <a:lstStyle/>
        <a:p>
          <a:r>
            <a:rPr lang="pl-PL" sz="1400" dirty="0" smtClean="0"/>
            <a:t>Wartość alokacji w Strategiach EFS </a:t>
          </a:r>
        </a:p>
        <a:p>
          <a:r>
            <a:rPr lang="pl-PL" sz="1400" b="1" dirty="0" smtClean="0"/>
            <a:t>81 691 906,63zł</a:t>
          </a:r>
          <a:endParaRPr lang="pl-PL" sz="1400" b="1" dirty="0"/>
        </a:p>
      </dgm:t>
    </dgm:pt>
    <dgm:pt modelId="{0E4B51F0-E594-4C19-BEB0-41B3EB64AF40}" type="parTrans" cxnId="{D8CF43D4-F79E-4E28-94D6-3B9202D122CC}">
      <dgm:prSet/>
      <dgm:spPr/>
      <dgm:t>
        <a:bodyPr/>
        <a:lstStyle/>
        <a:p>
          <a:endParaRPr lang="pl-PL"/>
        </a:p>
      </dgm:t>
    </dgm:pt>
    <dgm:pt modelId="{D086285A-B52C-4D09-BFBA-A4813392961C}" type="sibTrans" cxnId="{D8CF43D4-F79E-4E28-94D6-3B9202D122CC}">
      <dgm:prSet/>
      <dgm:spPr/>
      <dgm:t>
        <a:bodyPr/>
        <a:lstStyle/>
        <a:p>
          <a:endParaRPr lang="pl-PL"/>
        </a:p>
      </dgm:t>
    </dgm:pt>
    <dgm:pt modelId="{6DBC3C0B-CD05-421A-99D2-26D99E38C54D}">
      <dgm:prSet phldrT="[Tekst]" custT="1"/>
      <dgm:spPr>
        <a:solidFill>
          <a:srgbClr val="9DFC68"/>
        </a:solidFill>
      </dgm:spPr>
      <dgm:t>
        <a:bodyPr/>
        <a:lstStyle/>
        <a:p>
          <a:r>
            <a:rPr lang="pl-PL" sz="1400" dirty="0" smtClean="0">
              <a:solidFill>
                <a:schemeClr val="tx1"/>
              </a:solidFill>
            </a:rPr>
            <a:t>Wartość podpisanych umów</a:t>
          </a:r>
        </a:p>
        <a:p>
          <a:r>
            <a:rPr lang="pl-PL" sz="1400" b="1" dirty="0" smtClean="0">
              <a:solidFill>
                <a:schemeClr val="tx1"/>
              </a:solidFill>
            </a:rPr>
            <a:t>139 457 667,94 zł</a:t>
          </a:r>
          <a:endParaRPr lang="pl-PL" sz="1400" b="1" dirty="0">
            <a:solidFill>
              <a:schemeClr val="tx1"/>
            </a:solidFill>
          </a:endParaRPr>
        </a:p>
      </dgm:t>
    </dgm:pt>
    <dgm:pt modelId="{30596651-1B1E-4F2B-8602-2971BAE57662}" type="parTrans" cxnId="{2FEE31F3-86F6-4EC1-AFDF-A9A3293557C4}">
      <dgm:prSet/>
      <dgm:spPr/>
      <dgm:t>
        <a:bodyPr/>
        <a:lstStyle/>
        <a:p>
          <a:endParaRPr lang="pl-PL"/>
        </a:p>
      </dgm:t>
    </dgm:pt>
    <dgm:pt modelId="{F3E3C40C-0F8A-48A7-94C5-60143F3D4E6C}" type="sibTrans" cxnId="{2FEE31F3-86F6-4EC1-AFDF-A9A3293557C4}">
      <dgm:prSet/>
      <dgm:spPr/>
      <dgm:t>
        <a:bodyPr/>
        <a:lstStyle/>
        <a:p>
          <a:endParaRPr lang="pl-PL"/>
        </a:p>
      </dgm:t>
    </dgm:pt>
    <dgm:pt modelId="{FFED0CA5-D6D9-4CA3-9830-4B9C645D653D}">
      <dgm:prSet phldrT="[Tekst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pl-PL" sz="1800" dirty="0" smtClean="0"/>
        </a:p>
        <a:p>
          <a:r>
            <a:rPr lang="pl-PL" sz="1400" dirty="0" smtClean="0"/>
            <a:t>Wartość podpisanych umów EFRR </a:t>
          </a:r>
        </a:p>
        <a:p>
          <a:r>
            <a:rPr lang="pl-PL" sz="1400" b="1" dirty="0" smtClean="0"/>
            <a:t>119 349 515,20 zł</a:t>
          </a:r>
        </a:p>
        <a:p>
          <a:endParaRPr lang="pl-PL" sz="1500" dirty="0"/>
        </a:p>
      </dgm:t>
    </dgm:pt>
    <dgm:pt modelId="{AA916EB7-073E-41A9-B483-5427BAFD1285}" type="parTrans" cxnId="{73307D71-FE3E-44F7-BA13-EC0067C974C2}">
      <dgm:prSet/>
      <dgm:spPr/>
      <dgm:t>
        <a:bodyPr/>
        <a:lstStyle/>
        <a:p>
          <a:endParaRPr lang="pl-PL"/>
        </a:p>
      </dgm:t>
    </dgm:pt>
    <dgm:pt modelId="{5BA1D269-C0B0-41AA-B7A9-4F7C2B767CCF}" type="sibTrans" cxnId="{73307D71-FE3E-44F7-BA13-EC0067C974C2}">
      <dgm:prSet/>
      <dgm:spPr/>
      <dgm:t>
        <a:bodyPr/>
        <a:lstStyle/>
        <a:p>
          <a:endParaRPr lang="pl-PL"/>
        </a:p>
      </dgm:t>
    </dgm:pt>
    <dgm:pt modelId="{103BE340-0408-447B-B70F-0011667D9EC1}">
      <dgm:prSet phldrT="[Tekst]" custT="1"/>
      <dgm:spPr>
        <a:solidFill>
          <a:srgbClr val="EFD1F1">
            <a:alpha val="90000"/>
          </a:srgbClr>
        </a:solidFill>
        <a:ln>
          <a:solidFill>
            <a:srgbClr val="DBEFE9">
              <a:alpha val="90000"/>
            </a:srgbClr>
          </a:solidFill>
        </a:ln>
      </dgm:spPr>
      <dgm:t>
        <a:bodyPr/>
        <a:lstStyle/>
        <a:p>
          <a:r>
            <a:rPr lang="pl-PL" sz="1400" dirty="0" smtClean="0"/>
            <a:t>Wartość podpisanych umów EFS </a:t>
          </a:r>
        </a:p>
        <a:p>
          <a:r>
            <a:rPr lang="pl-PL" sz="1400" b="1" dirty="0" smtClean="0"/>
            <a:t>20 108 152,74 zł</a:t>
          </a:r>
          <a:endParaRPr lang="pl-PL" sz="1400" b="1" dirty="0"/>
        </a:p>
      </dgm:t>
    </dgm:pt>
    <dgm:pt modelId="{862B3C57-9D7D-43F5-B538-D2ADF9BAAF1F}" type="parTrans" cxnId="{FFB876E8-36B7-4B48-837D-4FE2950AC157}">
      <dgm:prSet/>
      <dgm:spPr/>
      <dgm:t>
        <a:bodyPr/>
        <a:lstStyle/>
        <a:p>
          <a:endParaRPr lang="pl-PL"/>
        </a:p>
      </dgm:t>
    </dgm:pt>
    <dgm:pt modelId="{9D5CB716-3F86-4F7E-ABF0-1BAF082815CF}" type="sibTrans" cxnId="{FFB876E8-36B7-4B48-837D-4FE2950AC157}">
      <dgm:prSet/>
      <dgm:spPr/>
      <dgm:t>
        <a:bodyPr/>
        <a:lstStyle/>
        <a:p>
          <a:endParaRPr lang="pl-PL"/>
        </a:p>
      </dgm:t>
    </dgm:pt>
    <dgm:pt modelId="{B29B6105-AE7D-4A74-8193-C73EE36BFCBE}">
      <dgm:prSet phldrT="[Tekst]" custT="1"/>
      <dgm:spPr>
        <a:solidFill>
          <a:srgbClr val="9DFC68"/>
        </a:solidFill>
      </dgm:spPr>
      <dgm:t>
        <a:bodyPr/>
        <a:lstStyle/>
        <a:p>
          <a:endParaRPr lang="pl-PL" sz="2000" dirty="0" smtClean="0">
            <a:solidFill>
              <a:schemeClr val="tx1"/>
            </a:solidFill>
          </a:endParaRPr>
        </a:p>
        <a:p>
          <a:r>
            <a:rPr lang="pl-PL" sz="1400" dirty="0" smtClean="0">
              <a:solidFill>
                <a:schemeClr val="tx1"/>
              </a:solidFill>
            </a:rPr>
            <a:t>% wykonania </a:t>
          </a:r>
        </a:p>
        <a:p>
          <a:r>
            <a:rPr lang="pl-PL" sz="1400" b="1" dirty="0" smtClean="0">
              <a:solidFill>
                <a:schemeClr val="tx1"/>
              </a:solidFill>
            </a:rPr>
            <a:t>46,90</a:t>
          </a:r>
        </a:p>
        <a:p>
          <a:endParaRPr lang="pl-PL" sz="1800" dirty="0" smtClean="0"/>
        </a:p>
      </dgm:t>
    </dgm:pt>
    <dgm:pt modelId="{9BE10A80-2AA0-482E-B73E-22566BE7988C}" type="parTrans" cxnId="{BDF0D651-4C82-43EE-92CB-E26191556033}">
      <dgm:prSet/>
      <dgm:spPr/>
      <dgm:t>
        <a:bodyPr/>
        <a:lstStyle/>
        <a:p>
          <a:endParaRPr lang="pl-PL"/>
        </a:p>
      </dgm:t>
    </dgm:pt>
    <dgm:pt modelId="{2497B6E4-CD29-4002-8C44-2595858ADA81}" type="sibTrans" cxnId="{BDF0D651-4C82-43EE-92CB-E26191556033}">
      <dgm:prSet/>
      <dgm:spPr/>
      <dgm:t>
        <a:bodyPr/>
        <a:lstStyle/>
        <a:p>
          <a:endParaRPr lang="pl-PL"/>
        </a:p>
      </dgm:t>
    </dgm:pt>
    <dgm:pt modelId="{1ACB9C49-42CA-4EB2-AA72-3E5775A942C1}">
      <dgm:prSet phldrT="[Tekst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l-PL" sz="1400" dirty="0" smtClean="0"/>
            <a:t>% wykonania EFRR </a:t>
          </a:r>
        </a:p>
        <a:p>
          <a:r>
            <a:rPr lang="pl-PL" sz="1400" b="1" dirty="0" smtClean="0"/>
            <a:t>55,35</a:t>
          </a:r>
          <a:endParaRPr lang="pl-PL" sz="1400" b="1" dirty="0"/>
        </a:p>
      </dgm:t>
    </dgm:pt>
    <dgm:pt modelId="{77523F49-3631-4B49-B385-E57759036DFE}" type="parTrans" cxnId="{230A383D-0451-4EE2-877A-3BB899BE39E8}">
      <dgm:prSet/>
      <dgm:spPr/>
      <dgm:t>
        <a:bodyPr/>
        <a:lstStyle/>
        <a:p>
          <a:endParaRPr lang="pl-PL"/>
        </a:p>
      </dgm:t>
    </dgm:pt>
    <dgm:pt modelId="{69C5267A-8B59-443F-BFA6-00F75F70177B}" type="sibTrans" cxnId="{230A383D-0451-4EE2-877A-3BB899BE39E8}">
      <dgm:prSet/>
      <dgm:spPr/>
      <dgm:t>
        <a:bodyPr/>
        <a:lstStyle/>
        <a:p>
          <a:endParaRPr lang="pl-PL"/>
        </a:p>
      </dgm:t>
    </dgm:pt>
    <dgm:pt modelId="{DC9CB43A-1993-4042-8DE1-DD42BBF871F9}">
      <dgm:prSet phldrT="[Tekst]" custT="1"/>
      <dgm:spPr>
        <a:solidFill>
          <a:srgbClr val="EFD1F1">
            <a:alpha val="90000"/>
          </a:srgbClr>
        </a:solidFill>
        <a:ln>
          <a:solidFill>
            <a:srgbClr val="DBEFE9">
              <a:alpha val="90000"/>
            </a:srgbClr>
          </a:solidFill>
        </a:ln>
      </dgm:spPr>
      <dgm:t>
        <a:bodyPr/>
        <a:lstStyle/>
        <a:p>
          <a:endParaRPr lang="pl-PL" sz="1800" dirty="0" smtClean="0"/>
        </a:p>
        <a:p>
          <a:r>
            <a:rPr lang="pl-PL" sz="1400" dirty="0" smtClean="0"/>
            <a:t>% wykonania EFS alokacji </a:t>
          </a:r>
        </a:p>
        <a:p>
          <a:r>
            <a:rPr lang="pl-PL" sz="1400" b="1" dirty="0" smtClean="0"/>
            <a:t>24,61</a:t>
          </a:r>
        </a:p>
        <a:p>
          <a:endParaRPr lang="pl-PL" sz="1500" dirty="0"/>
        </a:p>
      </dgm:t>
    </dgm:pt>
    <dgm:pt modelId="{C91D8F91-3C40-4342-B419-76F6D4BF9580}" type="parTrans" cxnId="{E2F988F3-955F-47FC-B4BF-45CB2B2647B1}">
      <dgm:prSet/>
      <dgm:spPr/>
      <dgm:t>
        <a:bodyPr/>
        <a:lstStyle/>
        <a:p>
          <a:endParaRPr lang="pl-PL"/>
        </a:p>
      </dgm:t>
    </dgm:pt>
    <dgm:pt modelId="{35319CE4-7970-4B59-9488-8125BB91C98F}" type="sibTrans" cxnId="{E2F988F3-955F-47FC-B4BF-45CB2B2647B1}">
      <dgm:prSet/>
      <dgm:spPr/>
      <dgm:t>
        <a:bodyPr/>
        <a:lstStyle/>
        <a:p>
          <a:endParaRPr lang="pl-PL"/>
        </a:p>
      </dgm:t>
    </dgm:pt>
    <dgm:pt modelId="{D0C04924-7038-4265-8C6F-5D13652DFAB7}" type="pres">
      <dgm:prSet presAssocID="{9FA3349A-006D-406F-83CE-4AFB9335B33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FB99F41-09FB-4C41-B86D-60BCAED3477F}" type="pres">
      <dgm:prSet presAssocID="{DAB05181-A188-44A4-A6D1-B360EFECBEDB}" presName="horFlow" presStyleCnt="0"/>
      <dgm:spPr/>
    </dgm:pt>
    <dgm:pt modelId="{09529D1F-90EB-4DAD-9EE2-CF370652EEA4}" type="pres">
      <dgm:prSet presAssocID="{DAB05181-A188-44A4-A6D1-B360EFECBEDB}" presName="bigChev" presStyleLbl="node1" presStyleIdx="0" presStyleCnt="3" custScaleX="221207" custScaleY="175488"/>
      <dgm:spPr/>
      <dgm:t>
        <a:bodyPr/>
        <a:lstStyle/>
        <a:p>
          <a:endParaRPr lang="pl-PL"/>
        </a:p>
      </dgm:t>
    </dgm:pt>
    <dgm:pt modelId="{B4453CAE-5EE3-464A-9BC3-9517C2C5BC10}" type="pres">
      <dgm:prSet presAssocID="{43F8E43A-085A-423C-910C-E685D7C1E89F}" presName="parTrans" presStyleCnt="0"/>
      <dgm:spPr/>
    </dgm:pt>
    <dgm:pt modelId="{4E304524-1433-4AFF-BFF6-E8C6985BE74F}" type="pres">
      <dgm:prSet presAssocID="{0146DC42-2973-431E-9C6D-9384CCCCA516}" presName="node" presStyleLbl="alignAccFollowNode1" presStyleIdx="0" presStyleCnt="6" custScaleX="265281" custScaleY="22376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403FAB-13CC-49DF-89A2-588C1A96C599}" type="pres">
      <dgm:prSet presAssocID="{15D55E44-6F70-43BA-A391-F115728C6819}" presName="sibTrans" presStyleCnt="0"/>
      <dgm:spPr/>
    </dgm:pt>
    <dgm:pt modelId="{E5C0A186-FD49-4CF5-8BBC-CF44B40F779E}" type="pres">
      <dgm:prSet presAssocID="{1CFFCDF6-06B5-4286-A77B-5D0D24560C5F}" presName="node" presStyleLbl="alignAccFollowNode1" presStyleIdx="1" presStyleCnt="6" custScaleX="316873" custScaleY="20334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F2EC5F-D463-4A2C-843C-D4389BFC4E94}" type="pres">
      <dgm:prSet presAssocID="{DAB05181-A188-44A4-A6D1-B360EFECBEDB}" presName="vSp" presStyleCnt="0"/>
      <dgm:spPr/>
    </dgm:pt>
    <dgm:pt modelId="{EAD3F6B5-FBE5-483D-B0D4-283C8C85AD40}" type="pres">
      <dgm:prSet presAssocID="{6DBC3C0B-CD05-421A-99D2-26D99E38C54D}" presName="horFlow" presStyleCnt="0"/>
      <dgm:spPr/>
    </dgm:pt>
    <dgm:pt modelId="{4FA755C7-BB06-45A9-835B-BF84DEB3845D}" type="pres">
      <dgm:prSet presAssocID="{6DBC3C0B-CD05-421A-99D2-26D99E38C54D}" presName="bigChev" presStyleLbl="node1" presStyleIdx="1" presStyleCnt="3" custScaleX="215894" custScaleY="188665"/>
      <dgm:spPr/>
      <dgm:t>
        <a:bodyPr/>
        <a:lstStyle/>
        <a:p>
          <a:endParaRPr lang="pl-PL"/>
        </a:p>
      </dgm:t>
    </dgm:pt>
    <dgm:pt modelId="{4AD7A256-3BCF-4EB9-A489-81CF4CCEB16D}" type="pres">
      <dgm:prSet presAssocID="{AA916EB7-073E-41A9-B483-5427BAFD1285}" presName="parTrans" presStyleCnt="0"/>
      <dgm:spPr/>
    </dgm:pt>
    <dgm:pt modelId="{A6DE74D1-224F-454F-8EDE-2962896E177B}" type="pres">
      <dgm:prSet presAssocID="{FFED0CA5-D6D9-4CA3-9830-4B9C645D653D}" presName="node" presStyleLbl="alignAccFollowNode1" presStyleIdx="2" presStyleCnt="6" custScaleX="267185" custScaleY="232333" custLinFactNeighborX="6182" custLinFactNeighborY="482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0AFDDD-54D6-4E20-8CE3-C56944D56748}" type="pres">
      <dgm:prSet presAssocID="{5BA1D269-C0B0-41AA-B7A9-4F7C2B767CCF}" presName="sibTrans" presStyleCnt="0"/>
      <dgm:spPr/>
    </dgm:pt>
    <dgm:pt modelId="{83529D9E-1214-4858-A6BE-0041CC82047B}" type="pres">
      <dgm:prSet presAssocID="{103BE340-0408-447B-B70F-0011667D9EC1}" presName="node" presStyleLbl="alignAccFollowNode1" presStyleIdx="3" presStyleCnt="6" custScaleX="316839" custScaleY="20338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1931AA-C494-48A6-9976-5371ADE18261}" type="pres">
      <dgm:prSet presAssocID="{6DBC3C0B-CD05-421A-99D2-26D99E38C54D}" presName="vSp" presStyleCnt="0"/>
      <dgm:spPr/>
    </dgm:pt>
    <dgm:pt modelId="{16F0AE1D-CE8E-498C-9C48-2F43E1C7628A}" type="pres">
      <dgm:prSet presAssocID="{B29B6105-AE7D-4A74-8193-C73EE36BFCBE}" presName="horFlow" presStyleCnt="0"/>
      <dgm:spPr/>
    </dgm:pt>
    <dgm:pt modelId="{D406CEA6-5297-45F0-9FB5-2DA1BF6A3EE4}" type="pres">
      <dgm:prSet presAssocID="{B29B6105-AE7D-4A74-8193-C73EE36BFCBE}" presName="bigChev" presStyleLbl="node1" presStyleIdx="2" presStyleCnt="3" custScaleX="210424" custScaleY="180150"/>
      <dgm:spPr/>
      <dgm:t>
        <a:bodyPr/>
        <a:lstStyle/>
        <a:p>
          <a:endParaRPr lang="pl-PL"/>
        </a:p>
      </dgm:t>
    </dgm:pt>
    <dgm:pt modelId="{79093806-FBC3-4095-8E99-2E9A563DFAB6}" type="pres">
      <dgm:prSet presAssocID="{77523F49-3631-4B49-B385-E57759036DFE}" presName="parTrans" presStyleCnt="0"/>
      <dgm:spPr/>
    </dgm:pt>
    <dgm:pt modelId="{3E730CC9-CAD5-4D15-8221-82713160D158}" type="pres">
      <dgm:prSet presAssocID="{1ACB9C49-42CA-4EB2-AA72-3E5775A942C1}" presName="node" presStyleLbl="alignAccFollowNode1" presStyleIdx="4" presStyleCnt="6" custScaleX="271488" custScaleY="207059" custLinFactNeighborX="50605" custLinFactNeighborY="-60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5EEF41-C277-4C5F-AF9B-D7A144B37C8A}" type="pres">
      <dgm:prSet presAssocID="{69C5267A-8B59-443F-BFA6-00F75F70177B}" presName="sibTrans" presStyleCnt="0"/>
      <dgm:spPr/>
    </dgm:pt>
    <dgm:pt modelId="{1E49C916-40CC-48CF-8C22-9FD41BEDE63C}" type="pres">
      <dgm:prSet presAssocID="{DC9CB43A-1993-4042-8DE1-DD42BBF871F9}" presName="node" presStyleLbl="alignAccFollowNode1" presStyleIdx="5" presStyleCnt="6" custScaleX="316839" custScaleY="203388" custLinFactNeighborX="6061" custLinFactNeighborY="-69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FEE31F3-86F6-4EC1-AFDF-A9A3293557C4}" srcId="{9FA3349A-006D-406F-83CE-4AFB9335B333}" destId="{6DBC3C0B-CD05-421A-99D2-26D99E38C54D}" srcOrd="1" destOrd="0" parTransId="{30596651-1B1E-4F2B-8602-2971BAE57662}" sibTransId="{F3E3C40C-0F8A-48A7-94C5-60143F3D4E6C}"/>
    <dgm:cxn modelId="{126DEE01-F069-4242-8C14-3BC02C8CDBFC}" type="presOf" srcId="{1CFFCDF6-06B5-4286-A77B-5D0D24560C5F}" destId="{E5C0A186-FD49-4CF5-8BBC-CF44B40F779E}" srcOrd="0" destOrd="0" presId="urn:microsoft.com/office/officeart/2005/8/layout/lProcess3"/>
    <dgm:cxn modelId="{E129C7E5-B8D6-43AE-8913-E2E62F86EE62}" type="presOf" srcId="{9FA3349A-006D-406F-83CE-4AFB9335B333}" destId="{D0C04924-7038-4265-8C6F-5D13652DFAB7}" srcOrd="0" destOrd="0" presId="urn:microsoft.com/office/officeart/2005/8/layout/lProcess3"/>
    <dgm:cxn modelId="{484DFDBF-A16E-4095-B53A-38B98D1125B2}" type="presOf" srcId="{DC9CB43A-1993-4042-8DE1-DD42BBF871F9}" destId="{1E49C916-40CC-48CF-8C22-9FD41BEDE63C}" srcOrd="0" destOrd="0" presId="urn:microsoft.com/office/officeart/2005/8/layout/lProcess3"/>
    <dgm:cxn modelId="{D8CF43D4-F79E-4E28-94D6-3B9202D122CC}" srcId="{DAB05181-A188-44A4-A6D1-B360EFECBEDB}" destId="{1CFFCDF6-06B5-4286-A77B-5D0D24560C5F}" srcOrd="1" destOrd="0" parTransId="{0E4B51F0-E594-4C19-BEB0-41B3EB64AF40}" sibTransId="{D086285A-B52C-4D09-BFBA-A4813392961C}"/>
    <dgm:cxn modelId="{50F200DC-7382-4B9E-B289-550F52B25743}" type="presOf" srcId="{103BE340-0408-447B-B70F-0011667D9EC1}" destId="{83529D9E-1214-4858-A6BE-0041CC82047B}" srcOrd="0" destOrd="0" presId="urn:microsoft.com/office/officeart/2005/8/layout/lProcess3"/>
    <dgm:cxn modelId="{73307D71-FE3E-44F7-BA13-EC0067C974C2}" srcId="{6DBC3C0B-CD05-421A-99D2-26D99E38C54D}" destId="{FFED0CA5-D6D9-4CA3-9830-4B9C645D653D}" srcOrd="0" destOrd="0" parTransId="{AA916EB7-073E-41A9-B483-5427BAFD1285}" sibTransId="{5BA1D269-C0B0-41AA-B7A9-4F7C2B767CCF}"/>
    <dgm:cxn modelId="{92103C40-8AE7-4977-A68A-6A237C75E5FE}" type="presOf" srcId="{1ACB9C49-42CA-4EB2-AA72-3E5775A942C1}" destId="{3E730CC9-CAD5-4D15-8221-82713160D158}" srcOrd="0" destOrd="0" presId="urn:microsoft.com/office/officeart/2005/8/layout/lProcess3"/>
    <dgm:cxn modelId="{7B7B155E-4E53-4A97-98B6-A1804BD53012}" srcId="{DAB05181-A188-44A4-A6D1-B360EFECBEDB}" destId="{0146DC42-2973-431E-9C6D-9384CCCCA516}" srcOrd="0" destOrd="0" parTransId="{43F8E43A-085A-423C-910C-E685D7C1E89F}" sibTransId="{15D55E44-6F70-43BA-A391-F115728C6819}"/>
    <dgm:cxn modelId="{E2F988F3-955F-47FC-B4BF-45CB2B2647B1}" srcId="{B29B6105-AE7D-4A74-8193-C73EE36BFCBE}" destId="{DC9CB43A-1993-4042-8DE1-DD42BBF871F9}" srcOrd="1" destOrd="0" parTransId="{C91D8F91-3C40-4342-B419-76F6D4BF9580}" sibTransId="{35319CE4-7970-4B59-9488-8125BB91C98F}"/>
    <dgm:cxn modelId="{2B2533E1-9C3C-4AAC-B2E4-9B3D8D559B20}" type="presOf" srcId="{FFED0CA5-D6D9-4CA3-9830-4B9C645D653D}" destId="{A6DE74D1-224F-454F-8EDE-2962896E177B}" srcOrd="0" destOrd="0" presId="urn:microsoft.com/office/officeart/2005/8/layout/lProcess3"/>
    <dgm:cxn modelId="{C8D2156B-65FF-4A66-9C08-19004B3058E0}" srcId="{9FA3349A-006D-406F-83CE-4AFB9335B333}" destId="{DAB05181-A188-44A4-A6D1-B360EFECBEDB}" srcOrd="0" destOrd="0" parTransId="{A70C0B5C-5604-4546-9399-B8364C46B646}" sibTransId="{D9A3C860-7206-4259-9BEB-70BB5317B15D}"/>
    <dgm:cxn modelId="{C965591A-59F4-4C13-A3A6-E264ED92E04B}" type="presOf" srcId="{6DBC3C0B-CD05-421A-99D2-26D99E38C54D}" destId="{4FA755C7-BB06-45A9-835B-BF84DEB3845D}" srcOrd="0" destOrd="0" presId="urn:microsoft.com/office/officeart/2005/8/layout/lProcess3"/>
    <dgm:cxn modelId="{BDF0D651-4C82-43EE-92CB-E26191556033}" srcId="{9FA3349A-006D-406F-83CE-4AFB9335B333}" destId="{B29B6105-AE7D-4A74-8193-C73EE36BFCBE}" srcOrd="2" destOrd="0" parTransId="{9BE10A80-2AA0-482E-B73E-22566BE7988C}" sibTransId="{2497B6E4-CD29-4002-8C44-2595858ADA81}"/>
    <dgm:cxn modelId="{230A383D-0451-4EE2-877A-3BB899BE39E8}" srcId="{B29B6105-AE7D-4A74-8193-C73EE36BFCBE}" destId="{1ACB9C49-42CA-4EB2-AA72-3E5775A942C1}" srcOrd="0" destOrd="0" parTransId="{77523F49-3631-4B49-B385-E57759036DFE}" sibTransId="{69C5267A-8B59-443F-BFA6-00F75F70177B}"/>
    <dgm:cxn modelId="{A29050FB-A3FC-4FB9-B7BF-4614FFE83D48}" type="presOf" srcId="{B29B6105-AE7D-4A74-8193-C73EE36BFCBE}" destId="{D406CEA6-5297-45F0-9FB5-2DA1BF6A3EE4}" srcOrd="0" destOrd="0" presId="urn:microsoft.com/office/officeart/2005/8/layout/lProcess3"/>
    <dgm:cxn modelId="{6C4B781B-1732-4B45-BCE8-130330E12106}" type="presOf" srcId="{DAB05181-A188-44A4-A6D1-B360EFECBEDB}" destId="{09529D1F-90EB-4DAD-9EE2-CF370652EEA4}" srcOrd="0" destOrd="0" presId="urn:microsoft.com/office/officeart/2005/8/layout/lProcess3"/>
    <dgm:cxn modelId="{FFB876E8-36B7-4B48-837D-4FE2950AC157}" srcId="{6DBC3C0B-CD05-421A-99D2-26D99E38C54D}" destId="{103BE340-0408-447B-B70F-0011667D9EC1}" srcOrd="1" destOrd="0" parTransId="{862B3C57-9D7D-43F5-B538-D2ADF9BAAF1F}" sibTransId="{9D5CB716-3F86-4F7E-ABF0-1BAF082815CF}"/>
    <dgm:cxn modelId="{019BC436-3D68-434D-A7E5-CC8A3D22E7B1}" type="presOf" srcId="{0146DC42-2973-431E-9C6D-9384CCCCA516}" destId="{4E304524-1433-4AFF-BFF6-E8C6985BE74F}" srcOrd="0" destOrd="0" presId="urn:microsoft.com/office/officeart/2005/8/layout/lProcess3"/>
    <dgm:cxn modelId="{1D04A6D5-FB5C-4A9B-84CD-1AC4F7566902}" type="presParOf" srcId="{D0C04924-7038-4265-8C6F-5D13652DFAB7}" destId="{8FB99F41-09FB-4C41-B86D-60BCAED3477F}" srcOrd="0" destOrd="0" presId="urn:microsoft.com/office/officeart/2005/8/layout/lProcess3"/>
    <dgm:cxn modelId="{F7BF3610-A08C-47B2-BB86-0188F897177B}" type="presParOf" srcId="{8FB99F41-09FB-4C41-B86D-60BCAED3477F}" destId="{09529D1F-90EB-4DAD-9EE2-CF370652EEA4}" srcOrd="0" destOrd="0" presId="urn:microsoft.com/office/officeart/2005/8/layout/lProcess3"/>
    <dgm:cxn modelId="{E36429B0-A873-4C86-8E0B-89F89E2F7330}" type="presParOf" srcId="{8FB99F41-09FB-4C41-B86D-60BCAED3477F}" destId="{B4453CAE-5EE3-464A-9BC3-9517C2C5BC10}" srcOrd="1" destOrd="0" presId="urn:microsoft.com/office/officeart/2005/8/layout/lProcess3"/>
    <dgm:cxn modelId="{BDA38C05-AE80-4C62-A921-6481BE604B8A}" type="presParOf" srcId="{8FB99F41-09FB-4C41-B86D-60BCAED3477F}" destId="{4E304524-1433-4AFF-BFF6-E8C6985BE74F}" srcOrd="2" destOrd="0" presId="urn:microsoft.com/office/officeart/2005/8/layout/lProcess3"/>
    <dgm:cxn modelId="{BA0C7659-5187-4B5B-821A-038D4F7D566B}" type="presParOf" srcId="{8FB99F41-09FB-4C41-B86D-60BCAED3477F}" destId="{8B403FAB-13CC-49DF-89A2-588C1A96C599}" srcOrd="3" destOrd="0" presId="urn:microsoft.com/office/officeart/2005/8/layout/lProcess3"/>
    <dgm:cxn modelId="{47410817-BD97-43E3-926D-04288980FFD9}" type="presParOf" srcId="{8FB99F41-09FB-4C41-B86D-60BCAED3477F}" destId="{E5C0A186-FD49-4CF5-8BBC-CF44B40F779E}" srcOrd="4" destOrd="0" presId="urn:microsoft.com/office/officeart/2005/8/layout/lProcess3"/>
    <dgm:cxn modelId="{E6C7188E-C35C-4C5C-82F7-09CA4662EEA1}" type="presParOf" srcId="{D0C04924-7038-4265-8C6F-5D13652DFAB7}" destId="{DCF2EC5F-D463-4A2C-843C-D4389BFC4E94}" srcOrd="1" destOrd="0" presId="urn:microsoft.com/office/officeart/2005/8/layout/lProcess3"/>
    <dgm:cxn modelId="{94AB1A6C-2D29-44D9-AF0B-F24AD03DBAB2}" type="presParOf" srcId="{D0C04924-7038-4265-8C6F-5D13652DFAB7}" destId="{EAD3F6B5-FBE5-483D-B0D4-283C8C85AD40}" srcOrd="2" destOrd="0" presId="urn:microsoft.com/office/officeart/2005/8/layout/lProcess3"/>
    <dgm:cxn modelId="{F8D2E8CF-0570-406D-8BC7-39D5A099346F}" type="presParOf" srcId="{EAD3F6B5-FBE5-483D-B0D4-283C8C85AD40}" destId="{4FA755C7-BB06-45A9-835B-BF84DEB3845D}" srcOrd="0" destOrd="0" presId="urn:microsoft.com/office/officeart/2005/8/layout/lProcess3"/>
    <dgm:cxn modelId="{74C98F04-4244-4A26-BD8D-C86FB51FFB46}" type="presParOf" srcId="{EAD3F6B5-FBE5-483D-B0D4-283C8C85AD40}" destId="{4AD7A256-3BCF-4EB9-A489-81CF4CCEB16D}" srcOrd="1" destOrd="0" presId="urn:microsoft.com/office/officeart/2005/8/layout/lProcess3"/>
    <dgm:cxn modelId="{56FBE5C5-7475-40AD-84EA-FE387525948D}" type="presParOf" srcId="{EAD3F6B5-FBE5-483D-B0D4-283C8C85AD40}" destId="{A6DE74D1-224F-454F-8EDE-2962896E177B}" srcOrd="2" destOrd="0" presId="urn:microsoft.com/office/officeart/2005/8/layout/lProcess3"/>
    <dgm:cxn modelId="{54E1A58B-5C84-4C13-9E44-009FDE32B48B}" type="presParOf" srcId="{EAD3F6B5-FBE5-483D-B0D4-283C8C85AD40}" destId="{B80AFDDD-54D6-4E20-8CE3-C56944D56748}" srcOrd="3" destOrd="0" presId="urn:microsoft.com/office/officeart/2005/8/layout/lProcess3"/>
    <dgm:cxn modelId="{36305559-37FE-4B39-AC14-1B1A6EC3596F}" type="presParOf" srcId="{EAD3F6B5-FBE5-483D-B0D4-283C8C85AD40}" destId="{83529D9E-1214-4858-A6BE-0041CC82047B}" srcOrd="4" destOrd="0" presId="urn:microsoft.com/office/officeart/2005/8/layout/lProcess3"/>
    <dgm:cxn modelId="{CE647000-89F6-47B2-91D4-08ABC4E999EA}" type="presParOf" srcId="{D0C04924-7038-4265-8C6F-5D13652DFAB7}" destId="{0C1931AA-C494-48A6-9976-5371ADE18261}" srcOrd="3" destOrd="0" presId="urn:microsoft.com/office/officeart/2005/8/layout/lProcess3"/>
    <dgm:cxn modelId="{4C8DE19B-02DB-4F3B-9E51-C2EF98E75146}" type="presParOf" srcId="{D0C04924-7038-4265-8C6F-5D13652DFAB7}" destId="{16F0AE1D-CE8E-498C-9C48-2F43E1C7628A}" srcOrd="4" destOrd="0" presId="urn:microsoft.com/office/officeart/2005/8/layout/lProcess3"/>
    <dgm:cxn modelId="{AC7AB413-C96D-47E8-B932-49285DBD5F3C}" type="presParOf" srcId="{16F0AE1D-CE8E-498C-9C48-2F43E1C7628A}" destId="{D406CEA6-5297-45F0-9FB5-2DA1BF6A3EE4}" srcOrd="0" destOrd="0" presId="urn:microsoft.com/office/officeart/2005/8/layout/lProcess3"/>
    <dgm:cxn modelId="{54CF0EF2-3F75-46EB-99B9-2311815BB1E3}" type="presParOf" srcId="{16F0AE1D-CE8E-498C-9C48-2F43E1C7628A}" destId="{79093806-FBC3-4095-8E99-2E9A563DFAB6}" srcOrd="1" destOrd="0" presId="urn:microsoft.com/office/officeart/2005/8/layout/lProcess3"/>
    <dgm:cxn modelId="{151088C1-304A-453B-AB04-5375995183FA}" type="presParOf" srcId="{16F0AE1D-CE8E-498C-9C48-2F43E1C7628A}" destId="{3E730CC9-CAD5-4D15-8221-82713160D158}" srcOrd="2" destOrd="0" presId="urn:microsoft.com/office/officeart/2005/8/layout/lProcess3"/>
    <dgm:cxn modelId="{E44F6036-5308-4F70-99D5-018AE1763B6F}" type="presParOf" srcId="{16F0AE1D-CE8E-498C-9C48-2F43E1C7628A}" destId="{D15EEF41-C277-4C5F-AF9B-D7A144B37C8A}" srcOrd="3" destOrd="0" presId="urn:microsoft.com/office/officeart/2005/8/layout/lProcess3"/>
    <dgm:cxn modelId="{9E4E11BA-AE8F-4582-9AB6-C9912B743051}" type="presParOf" srcId="{16F0AE1D-CE8E-498C-9C48-2F43E1C7628A}" destId="{1E49C916-40CC-48CF-8C22-9FD41BEDE63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A3349A-006D-406F-83CE-4AFB9335B33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AB05181-A188-44A4-A6D1-B360EFECBEDB}">
      <dgm:prSet phldrT="[Tekst]" custT="1"/>
      <dgm:spPr>
        <a:solidFill>
          <a:srgbClr val="9DFC68"/>
        </a:solidFill>
      </dgm:spPr>
      <dgm:t>
        <a:bodyPr/>
        <a:lstStyle/>
        <a:p>
          <a:r>
            <a:rPr lang="pl-PL" sz="1400" dirty="0" smtClean="0">
              <a:solidFill>
                <a:schemeClr val="tx1"/>
              </a:solidFill>
            </a:rPr>
            <a:t>Wartość alokacji w Strategiach </a:t>
          </a:r>
        </a:p>
        <a:p>
          <a:r>
            <a:rPr lang="pl-PL" sz="1400" b="1" dirty="0" smtClean="0">
              <a:solidFill>
                <a:schemeClr val="tx1"/>
              </a:solidFill>
            </a:rPr>
            <a:t>596 885 406,10 zł</a:t>
          </a:r>
          <a:endParaRPr lang="pl-PL" sz="1400" b="1" dirty="0">
            <a:solidFill>
              <a:schemeClr val="tx1"/>
            </a:solidFill>
          </a:endParaRPr>
        </a:p>
      </dgm:t>
    </dgm:pt>
    <dgm:pt modelId="{A70C0B5C-5604-4546-9399-B8364C46B646}" type="parTrans" cxnId="{C8D2156B-65FF-4A66-9C08-19004B3058E0}">
      <dgm:prSet/>
      <dgm:spPr/>
      <dgm:t>
        <a:bodyPr/>
        <a:lstStyle/>
        <a:p>
          <a:endParaRPr lang="pl-PL"/>
        </a:p>
      </dgm:t>
    </dgm:pt>
    <dgm:pt modelId="{D9A3C860-7206-4259-9BEB-70BB5317B15D}" type="sibTrans" cxnId="{C8D2156B-65FF-4A66-9C08-19004B3058E0}">
      <dgm:prSet/>
      <dgm:spPr/>
      <dgm:t>
        <a:bodyPr/>
        <a:lstStyle/>
        <a:p>
          <a:endParaRPr lang="pl-PL"/>
        </a:p>
      </dgm:t>
    </dgm:pt>
    <dgm:pt modelId="{0146DC42-2973-431E-9C6D-9384CCCCA516}">
      <dgm:prSet phldrT="[Tekst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l-PL" sz="1400" dirty="0" smtClean="0"/>
            <a:t>Wartość alokacji w Strategiach EFRR </a:t>
          </a:r>
        </a:p>
        <a:p>
          <a:r>
            <a:rPr lang="pl-PL" sz="1400" b="1" dirty="0" smtClean="0"/>
            <a:t>395 369 813,33 zł</a:t>
          </a:r>
        </a:p>
      </dgm:t>
    </dgm:pt>
    <dgm:pt modelId="{43F8E43A-085A-423C-910C-E685D7C1E89F}" type="parTrans" cxnId="{7B7B155E-4E53-4A97-98B6-A1804BD53012}">
      <dgm:prSet/>
      <dgm:spPr/>
      <dgm:t>
        <a:bodyPr/>
        <a:lstStyle/>
        <a:p>
          <a:endParaRPr lang="pl-PL"/>
        </a:p>
      </dgm:t>
    </dgm:pt>
    <dgm:pt modelId="{15D55E44-6F70-43BA-A391-F115728C6819}" type="sibTrans" cxnId="{7B7B155E-4E53-4A97-98B6-A1804BD53012}">
      <dgm:prSet/>
      <dgm:spPr/>
      <dgm:t>
        <a:bodyPr/>
        <a:lstStyle/>
        <a:p>
          <a:endParaRPr lang="pl-PL"/>
        </a:p>
      </dgm:t>
    </dgm:pt>
    <dgm:pt modelId="{1CFFCDF6-06B5-4286-A77B-5D0D24560C5F}">
      <dgm:prSet phldrT="[Tekst]" custT="1"/>
      <dgm:spPr>
        <a:solidFill>
          <a:srgbClr val="EFD1F1">
            <a:alpha val="89804"/>
          </a:srgbClr>
        </a:solidFill>
      </dgm:spPr>
      <dgm:t>
        <a:bodyPr/>
        <a:lstStyle/>
        <a:p>
          <a:r>
            <a:rPr lang="pl-PL" sz="1400" dirty="0" smtClean="0"/>
            <a:t>Wartość alokacji w Strategiach EFS </a:t>
          </a:r>
        </a:p>
        <a:p>
          <a:r>
            <a:rPr lang="pl-PL" sz="1400" b="1" dirty="0" smtClean="0"/>
            <a:t>201 515 592,77zł</a:t>
          </a:r>
          <a:endParaRPr lang="pl-PL" sz="1400" b="1" dirty="0"/>
        </a:p>
      </dgm:t>
    </dgm:pt>
    <dgm:pt modelId="{0E4B51F0-E594-4C19-BEB0-41B3EB64AF40}" type="parTrans" cxnId="{D8CF43D4-F79E-4E28-94D6-3B9202D122CC}">
      <dgm:prSet/>
      <dgm:spPr/>
      <dgm:t>
        <a:bodyPr/>
        <a:lstStyle/>
        <a:p>
          <a:endParaRPr lang="pl-PL"/>
        </a:p>
      </dgm:t>
    </dgm:pt>
    <dgm:pt modelId="{D086285A-B52C-4D09-BFBA-A4813392961C}" type="sibTrans" cxnId="{D8CF43D4-F79E-4E28-94D6-3B9202D122CC}">
      <dgm:prSet/>
      <dgm:spPr/>
      <dgm:t>
        <a:bodyPr/>
        <a:lstStyle/>
        <a:p>
          <a:endParaRPr lang="pl-PL"/>
        </a:p>
      </dgm:t>
    </dgm:pt>
    <dgm:pt modelId="{6DBC3C0B-CD05-421A-99D2-26D99E38C54D}">
      <dgm:prSet phldrT="[Tekst]" custT="1"/>
      <dgm:spPr>
        <a:solidFill>
          <a:srgbClr val="9DFC68"/>
        </a:solidFill>
      </dgm:spPr>
      <dgm:t>
        <a:bodyPr/>
        <a:lstStyle/>
        <a:p>
          <a:r>
            <a:rPr lang="pl-PL" sz="1400" dirty="0" smtClean="0">
              <a:solidFill>
                <a:schemeClr val="tx1"/>
              </a:solidFill>
            </a:rPr>
            <a:t>Wartość podpisanych umów</a:t>
          </a:r>
        </a:p>
        <a:p>
          <a:r>
            <a:rPr lang="pl-PL" sz="1400" b="1" dirty="0" smtClean="0">
              <a:solidFill>
                <a:schemeClr val="tx1"/>
              </a:solidFill>
            </a:rPr>
            <a:t>213 584 408,70 zł</a:t>
          </a:r>
          <a:endParaRPr lang="pl-PL" sz="1400" b="1" dirty="0">
            <a:solidFill>
              <a:schemeClr val="tx1"/>
            </a:solidFill>
          </a:endParaRPr>
        </a:p>
      </dgm:t>
    </dgm:pt>
    <dgm:pt modelId="{30596651-1B1E-4F2B-8602-2971BAE57662}" type="parTrans" cxnId="{2FEE31F3-86F6-4EC1-AFDF-A9A3293557C4}">
      <dgm:prSet/>
      <dgm:spPr/>
      <dgm:t>
        <a:bodyPr/>
        <a:lstStyle/>
        <a:p>
          <a:endParaRPr lang="pl-PL"/>
        </a:p>
      </dgm:t>
    </dgm:pt>
    <dgm:pt modelId="{F3E3C40C-0F8A-48A7-94C5-60143F3D4E6C}" type="sibTrans" cxnId="{2FEE31F3-86F6-4EC1-AFDF-A9A3293557C4}">
      <dgm:prSet/>
      <dgm:spPr/>
      <dgm:t>
        <a:bodyPr/>
        <a:lstStyle/>
        <a:p>
          <a:endParaRPr lang="pl-PL"/>
        </a:p>
      </dgm:t>
    </dgm:pt>
    <dgm:pt modelId="{FFED0CA5-D6D9-4CA3-9830-4B9C645D653D}">
      <dgm:prSet phldrT="[Tekst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pl-PL" sz="1800" dirty="0" smtClean="0"/>
        </a:p>
        <a:p>
          <a:r>
            <a:rPr lang="pl-PL" sz="1400" dirty="0" smtClean="0"/>
            <a:t>Wartość podpisanych umów EFRR </a:t>
          </a:r>
        </a:p>
        <a:p>
          <a:r>
            <a:rPr lang="pl-PL" sz="1400" b="1" dirty="0" smtClean="0"/>
            <a:t>149 231 620,92 zł</a:t>
          </a:r>
        </a:p>
        <a:p>
          <a:endParaRPr lang="pl-PL" sz="1500" dirty="0"/>
        </a:p>
      </dgm:t>
    </dgm:pt>
    <dgm:pt modelId="{AA916EB7-073E-41A9-B483-5427BAFD1285}" type="parTrans" cxnId="{73307D71-FE3E-44F7-BA13-EC0067C974C2}">
      <dgm:prSet/>
      <dgm:spPr/>
      <dgm:t>
        <a:bodyPr/>
        <a:lstStyle/>
        <a:p>
          <a:endParaRPr lang="pl-PL"/>
        </a:p>
      </dgm:t>
    </dgm:pt>
    <dgm:pt modelId="{5BA1D269-C0B0-41AA-B7A9-4F7C2B767CCF}" type="sibTrans" cxnId="{73307D71-FE3E-44F7-BA13-EC0067C974C2}">
      <dgm:prSet/>
      <dgm:spPr/>
      <dgm:t>
        <a:bodyPr/>
        <a:lstStyle/>
        <a:p>
          <a:endParaRPr lang="pl-PL"/>
        </a:p>
      </dgm:t>
    </dgm:pt>
    <dgm:pt modelId="{103BE340-0408-447B-B70F-0011667D9EC1}">
      <dgm:prSet phldrT="[Tekst]" custT="1"/>
      <dgm:spPr>
        <a:solidFill>
          <a:srgbClr val="EFD1F1">
            <a:alpha val="90000"/>
          </a:srgbClr>
        </a:solidFill>
        <a:ln>
          <a:solidFill>
            <a:srgbClr val="DBEFE9">
              <a:alpha val="90000"/>
            </a:srgbClr>
          </a:solidFill>
        </a:ln>
      </dgm:spPr>
      <dgm:t>
        <a:bodyPr/>
        <a:lstStyle/>
        <a:p>
          <a:r>
            <a:rPr lang="pl-PL" sz="1400" dirty="0" smtClean="0"/>
            <a:t>Wartość podpisanych umów EFS </a:t>
          </a:r>
        </a:p>
        <a:p>
          <a:r>
            <a:rPr lang="pl-PL" sz="1400" b="1" dirty="0" smtClean="0"/>
            <a:t>64 352 787,78 zł</a:t>
          </a:r>
          <a:endParaRPr lang="pl-PL" sz="1400" b="1" dirty="0"/>
        </a:p>
      </dgm:t>
    </dgm:pt>
    <dgm:pt modelId="{862B3C57-9D7D-43F5-B538-D2ADF9BAAF1F}" type="parTrans" cxnId="{FFB876E8-36B7-4B48-837D-4FE2950AC157}">
      <dgm:prSet/>
      <dgm:spPr/>
      <dgm:t>
        <a:bodyPr/>
        <a:lstStyle/>
        <a:p>
          <a:endParaRPr lang="pl-PL"/>
        </a:p>
      </dgm:t>
    </dgm:pt>
    <dgm:pt modelId="{9D5CB716-3F86-4F7E-ABF0-1BAF082815CF}" type="sibTrans" cxnId="{FFB876E8-36B7-4B48-837D-4FE2950AC157}">
      <dgm:prSet/>
      <dgm:spPr/>
      <dgm:t>
        <a:bodyPr/>
        <a:lstStyle/>
        <a:p>
          <a:endParaRPr lang="pl-PL"/>
        </a:p>
      </dgm:t>
    </dgm:pt>
    <dgm:pt modelId="{B29B6105-AE7D-4A74-8193-C73EE36BFCBE}">
      <dgm:prSet phldrT="[Tekst]" custT="1"/>
      <dgm:spPr>
        <a:solidFill>
          <a:srgbClr val="9DFC68"/>
        </a:solidFill>
      </dgm:spPr>
      <dgm:t>
        <a:bodyPr/>
        <a:lstStyle/>
        <a:p>
          <a:endParaRPr lang="pl-PL" sz="1400" dirty="0" smtClean="0">
            <a:solidFill>
              <a:schemeClr val="tx1"/>
            </a:solidFill>
          </a:endParaRPr>
        </a:p>
        <a:p>
          <a:r>
            <a:rPr lang="pl-PL" sz="1400" dirty="0" smtClean="0">
              <a:solidFill>
                <a:schemeClr val="tx1"/>
              </a:solidFill>
            </a:rPr>
            <a:t>% wykonania </a:t>
          </a:r>
        </a:p>
        <a:p>
          <a:r>
            <a:rPr lang="pl-PL" sz="1400" b="1" dirty="0" smtClean="0">
              <a:solidFill>
                <a:schemeClr val="tx1"/>
              </a:solidFill>
            </a:rPr>
            <a:t>35,78</a:t>
          </a:r>
        </a:p>
        <a:p>
          <a:endParaRPr lang="pl-PL" sz="1800" dirty="0" smtClean="0"/>
        </a:p>
      </dgm:t>
    </dgm:pt>
    <dgm:pt modelId="{9BE10A80-2AA0-482E-B73E-22566BE7988C}" type="parTrans" cxnId="{BDF0D651-4C82-43EE-92CB-E26191556033}">
      <dgm:prSet/>
      <dgm:spPr/>
      <dgm:t>
        <a:bodyPr/>
        <a:lstStyle/>
        <a:p>
          <a:endParaRPr lang="pl-PL"/>
        </a:p>
      </dgm:t>
    </dgm:pt>
    <dgm:pt modelId="{2497B6E4-CD29-4002-8C44-2595858ADA81}" type="sibTrans" cxnId="{BDF0D651-4C82-43EE-92CB-E26191556033}">
      <dgm:prSet/>
      <dgm:spPr/>
      <dgm:t>
        <a:bodyPr/>
        <a:lstStyle/>
        <a:p>
          <a:endParaRPr lang="pl-PL"/>
        </a:p>
      </dgm:t>
    </dgm:pt>
    <dgm:pt modelId="{1ACB9C49-42CA-4EB2-AA72-3E5775A942C1}">
      <dgm:prSet phldrT="[Tekst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l-PL" sz="1400" dirty="0" smtClean="0"/>
            <a:t>% wykonania EFRR </a:t>
          </a:r>
        </a:p>
        <a:p>
          <a:r>
            <a:rPr lang="pl-PL" sz="1400" b="1" dirty="0" smtClean="0"/>
            <a:t>37,74</a:t>
          </a:r>
          <a:endParaRPr lang="pl-PL" sz="1400" b="1" dirty="0"/>
        </a:p>
      </dgm:t>
    </dgm:pt>
    <dgm:pt modelId="{77523F49-3631-4B49-B385-E57759036DFE}" type="parTrans" cxnId="{230A383D-0451-4EE2-877A-3BB899BE39E8}">
      <dgm:prSet/>
      <dgm:spPr/>
      <dgm:t>
        <a:bodyPr/>
        <a:lstStyle/>
        <a:p>
          <a:endParaRPr lang="pl-PL"/>
        </a:p>
      </dgm:t>
    </dgm:pt>
    <dgm:pt modelId="{69C5267A-8B59-443F-BFA6-00F75F70177B}" type="sibTrans" cxnId="{230A383D-0451-4EE2-877A-3BB899BE39E8}">
      <dgm:prSet/>
      <dgm:spPr/>
      <dgm:t>
        <a:bodyPr/>
        <a:lstStyle/>
        <a:p>
          <a:endParaRPr lang="pl-PL"/>
        </a:p>
      </dgm:t>
    </dgm:pt>
    <dgm:pt modelId="{DC9CB43A-1993-4042-8DE1-DD42BBF871F9}">
      <dgm:prSet phldrT="[Tekst]" custT="1"/>
      <dgm:spPr>
        <a:solidFill>
          <a:srgbClr val="EFD1F1">
            <a:alpha val="90000"/>
          </a:srgbClr>
        </a:solidFill>
        <a:ln>
          <a:solidFill>
            <a:srgbClr val="DBEFE9">
              <a:alpha val="90000"/>
            </a:srgbClr>
          </a:solidFill>
        </a:ln>
      </dgm:spPr>
      <dgm:t>
        <a:bodyPr/>
        <a:lstStyle/>
        <a:p>
          <a:endParaRPr lang="pl-PL" sz="1800" dirty="0" smtClean="0"/>
        </a:p>
        <a:p>
          <a:r>
            <a:rPr lang="pl-PL" sz="1400" dirty="0" smtClean="0"/>
            <a:t>% wykonania EFS alokacji </a:t>
          </a:r>
        </a:p>
        <a:p>
          <a:r>
            <a:rPr lang="pl-PL" sz="1400" b="1" dirty="0" smtClean="0"/>
            <a:t>31,93</a:t>
          </a:r>
        </a:p>
        <a:p>
          <a:endParaRPr lang="pl-PL" sz="1500" dirty="0"/>
        </a:p>
      </dgm:t>
    </dgm:pt>
    <dgm:pt modelId="{C91D8F91-3C40-4342-B419-76F6D4BF9580}" type="parTrans" cxnId="{E2F988F3-955F-47FC-B4BF-45CB2B2647B1}">
      <dgm:prSet/>
      <dgm:spPr/>
      <dgm:t>
        <a:bodyPr/>
        <a:lstStyle/>
        <a:p>
          <a:endParaRPr lang="pl-PL"/>
        </a:p>
      </dgm:t>
    </dgm:pt>
    <dgm:pt modelId="{35319CE4-7970-4B59-9488-8125BB91C98F}" type="sibTrans" cxnId="{E2F988F3-955F-47FC-B4BF-45CB2B2647B1}">
      <dgm:prSet/>
      <dgm:spPr/>
      <dgm:t>
        <a:bodyPr/>
        <a:lstStyle/>
        <a:p>
          <a:endParaRPr lang="pl-PL"/>
        </a:p>
      </dgm:t>
    </dgm:pt>
    <dgm:pt modelId="{D0C04924-7038-4265-8C6F-5D13652DFAB7}" type="pres">
      <dgm:prSet presAssocID="{9FA3349A-006D-406F-83CE-4AFB9335B33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FB99F41-09FB-4C41-B86D-60BCAED3477F}" type="pres">
      <dgm:prSet presAssocID="{DAB05181-A188-44A4-A6D1-B360EFECBEDB}" presName="horFlow" presStyleCnt="0"/>
      <dgm:spPr/>
    </dgm:pt>
    <dgm:pt modelId="{09529D1F-90EB-4DAD-9EE2-CF370652EEA4}" type="pres">
      <dgm:prSet presAssocID="{DAB05181-A188-44A4-A6D1-B360EFECBEDB}" presName="bigChev" presStyleLbl="node1" presStyleIdx="0" presStyleCnt="3" custScaleX="221207" custScaleY="175488"/>
      <dgm:spPr/>
      <dgm:t>
        <a:bodyPr/>
        <a:lstStyle/>
        <a:p>
          <a:endParaRPr lang="pl-PL"/>
        </a:p>
      </dgm:t>
    </dgm:pt>
    <dgm:pt modelId="{B4453CAE-5EE3-464A-9BC3-9517C2C5BC10}" type="pres">
      <dgm:prSet presAssocID="{43F8E43A-085A-423C-910C-E685D7C1E89F}" presName="parTrans" presStyleCnt="0"/>
      <dgm:spPr/>
    </dgm:pt>
    <dgm:pt modelId="{4E304524-1433-4AFF-BFF6-E8C6985BE74F}" type="pres">
      <dgm:prSet presAssocID="{0146DC42-2973-431E-9C6D-9384CCCCA516}" presName="node" presStyleLbl="alignAccFollowNode1" presStyleIdx="0" presStyleCnt="6" custScaleX="265281" custScaleY="22376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403FAB-13CC-49DF-89A2-588C1A96C599}" type="pres">
      <dgm:prSet presAssocID="{15D55E44-6F70-43BA-A391-F115728C6819}" presName="sibTrans" presStyleCnt="0"/>
      <dgm:spPr/>
    </dgm:pt>
    <dgm:pt modelId="{E5C0A186-FD49-4CF5-8BBC-CF44B40F779E}" type="pres">
      <dgm:prSet presAssocID="{1CFFCDF6-06B5-4286-A77B-5D0D24560C5F}" presName="node" presStyleLbl="alignAccFollowNode1" presStyleIdx="1" presStyleCnt="6" custScaleX="316873" custScaleY="20334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F2EC5F-D463-4A2C-843C-D4389BFC4E94}" type="pres">
      <dgm:prSet presAssocID="{DAB05181-A188-44A4-A6D1-B360EFECBEDB}" presName="vSp" presStyleCnt="0"/>
      <dgm:spPr/>
    </dgm:pt>
    <dgm:pt modelId="{EAD3F6B5-FBE5-483D-B0D4-283C8C85AD40}" type="pres">
      <dgm:prSet presAssocID="{6DBC3C0B-CD05-421A-99D2-26D99E38C54D}" presName="horFlow" presStyleCnt="0"/>
      <dgm:spPr/>
    </dgm:pt>
    <dgm:pt modelId="{4FA755C7-BB06-45A9-835B-BF84DEB3845D}" type="pres">
      <dgm:prSet presAssocID="{6DBC3C0B-CD05-421A-99D2-26D99E38C54D}" presName="bigChev" presStyleLbl="node1" presStyleIdx="1" presStyleCnt="3" custScaleX="215894" custScaleY="188665"/>
      <dgm:spPr/>
      <dgm:t>
        <a:bodyPr/>
        <a:lstStyle/>
        <a:p>
          <a:endParaRPr lang="pl-PL"/>
        </a:p>
      </dgm:t>
    </dgm:pt>
    <dgm:pt modelId="{4AD7A256-3BCF-4EB9-A489-81CF4CCEB16D}" type="pres">
      <dgm:prSet presAssocID="{AA916EB7-073E-41A9-B483-5427BAFD1285}" presName="parTrans" presStyleCnt="0"/>
      <dgm:spPr/>
    </dgm:pt>
    <dgm:pt modelId="{A6DE74D1-224F-454F-8EDE-2962896E177B}" type="pres">
      <dgm:prSet presAssocID="{FFED0CA5-D6D9-4CA3-9830-4B9C645D653D}" presName="node" presStyleLbl="alignAccFollowNode1" presStyleIdx="2" presStyleCnt="6" custScaleX="267185" custScaleY="232333" custLinFactNeighborX="6182" custLinFactNeighborY="482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0AFDDD-54D6-4E20-8CE3-C56944D56748}" type="pres">
      <dgm:prSet presAssocID="{5BA1D269-C0B0-41AA-B7A9-4F7C2B767CCF}" presName="sibTrans" presStyleCnt="0"/>
      <dgm:spPr/>
    </dgm:pt>
    <dgm:pt modelId="{83529D9E-1214-4858-A6BE-0041CC82047B}" type="pres">
      <dgm:prSet presAssocID="{103BE340-0408-447B-B70F-0011667D9EC1}" presName="node" presStyleLbl="alignAccFollowNode1" presStyleIdx="3" presStyleCnt="6" custScaleX="316839" custScaleY="20338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1931AA-C494-48A6-9976-5371ADE18261}" type="pres">
      <dgm:prSet presAssocID="{6DBC3C0B-CD05-421A-99D2-26D99E38C54D}" presName="vSp" presStyleCnt="0"/>
      <dgm:spPr/>
    </dgm:pt>
    <dgm:pt modelId="{16F0AE1D-CE8E-498C-9C48-2F43E1C7628A}" type="pres">
      <dgm:prSet presAssocID="{B29B6105-AE7D-4A74-8193-C73EE36BFCBE}" presName="horFlow" presStyleCnt="0"/>
      <dgm:spPr/>
    </dgm:pt>
    <dgm:pt modelId="{D406CEA6-5297-45F0-9FB5-2DA1BF6A3EE4}" type="pres">
      <dgm:prSet presAssocID="{B29B6105-AE7D-4A74-8193-C73EE36BFCBE}" presName="bigChev" presStyleLbl="node1" presStyleIdx="2" presStyleCnt="3" custScaleX="210424" custScaleY="180150" custLinFactNeighborX="-26013"/>
      <dgm:spPr/>
      <dgm:t>
        <a:bodyPr/>
        <a:lstStyle/>
        <a:p>
          <a:endParaRPr lang="pl-PL"/>
        </a:p>
      </dgm:t>
    </dgm:pt>
    <dgm:pt modelId="{79093806-FBC3-4095-8E99-2E9A563DFAB6}" type="pres">
      <dgm:prSet presAssocID="{77523F49-3631-4B49-B385-E57759036DFE}" presName="parTrans" presStyleCnt="0"/>
      <dgm:spPr/>
    </dgm:pt>
    <dgm:pt modelId="{3E730CC9-CAD5-4D15-8221-82713160D158}" type="pres">
      <dgm:prSet presAssocID="{1ACB9C49-42CA-4EB2-AA72-3E5775A942C1}" presName="node" presStyleLbl="alignAccFollowNode1" presStyleIdx="4" presStyleCnt="6" custScaleX="271488" custScaleY="207059" custLinFactNeighborX="50605" custLinFactNeighborY="-60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5EEF41-C277-4C5F-AF9B-D7A144B37C8A}" type="pres">
      <dgm:prSet presAssocID="{69C5267A-8B59-443F-BFA6-00F75F70177B}" presName="sibTrans" presStyleCnt="0"/>
      <dgm:spPr/>
    </dgm:pt>
    <dgm:pt modelId="{1E49C916-40CC-48CF-8C22-9FD41BEDE63C}" type="pres">
      <dgm:prSet presAssocID="{DC9CB43A-1993-4042-8DE1-DD42BBF871F9}" presName="node" presStyleLbl="alignAccFollowNode1" presStyleIdx="5" presStyleCnt="6" custScaleX="316839" custScaleY="203388" custLinFactNeighborX="6061" custLinFactNeighborY="-69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DF0D651-4C82-43EE-92CB-E26191556033}" srcId="{9FA3349A-006D-406F-83CE-4AFB9335B333}" destId="{B29B6105-AE7D-4A74-8193-C73EE36BFCBE}" srcOrd="2" destOrd="0" parTransId="{9BE10A80-2AA0-482E-B73E-22566BE7988C}" sibTransId="{2497B6E4-CD29-4002-8C44-2595858ADA81}"/>
    <dgm:cxn modelId="{52B95431-794A-430C-8BF5-BA4C1C763DE2}" type="presOf" srcId="{DAB05181-A188-44A4-A6D1-B360EFECBEDB}" destId="{09529D1F-90EB-4DAD-9EE2-CF370652EEA4}" srcOrd="0" destOrd="0" presId="urn:microsoft.com/office/officeart/2005/8/layout/lProcess3"/>
    <dgm:cxn modelId="{230A383D-0451-4EE2-877A-3BB899BE39E8}" srcId="{B29B6105-AE7D-4A74-8193-C73EE36BFCBE}" destId="{1ACB9C49-42CA-4EB2-AA72-3E5775A942C1}" srcOrd="0" destOrd="0" parTransId="{77523F49-3631-4B49-B385-E57759036DFE}" sibTransId="{69C5267A-8B59-443F-BFA6-00F75F70177B}"/>
    <dgm:cxn modelId="{62DF3407-2EB9-43B4-A510-BD5BBA0729BC}" type="presOf" srcId="{1ACB9C49-42CA-4EB2-AA72-3E5775A942C1}" destId="{3E730CC9-CAD5-4D15-8221-82713160D158}" srcOrd="0" destOrd="0" presId="urn:microsoft.com/office/officeart/2005/8/layout/lProcess3"/>
    <dgm:cxn modelId="{A860FE92-9569-41AD-9A6F-016A6292B240}" type="presOf" srcId="{B29B6105-AE7D-4A74-8193-C73EE36BFCBE}" destId="{D406CEA6-5297-45F0-9FB5-2DA1BF6A3EE4}" srcOrd="0" destOrd="0" presId="urn:microsoft.com/office/officeart/2005/8/layout/lProcess3"/>
    <dgm:cxn modelId="{ADCD7E8E-DF5D-4D14-A196-12C79F76937F}" type="presOf" srcId="{1CFFCDF6-06B5-4286-A77B-5D0D24560C5F}" destId="{E5C0A186-FD49-4CF5-8BBC-CF44B40F779E}" srcOrd="0" destOrd="0" presId="urn:microsoft.com/office/officeart/2005/8/layout/lProcess3"/>
    <dgm:cxn modelId="{E2F988F3-955F-47FC-B4BF-45CB2B2647B1}" srcId="{B29B6105-AE7D-4A74-8193-C73EE36BFCBE}" destId="{DC9CB43A-1993-4042-8DE1-DD42BBF871F9}" srcOrd="1" destOrd="0" parTransId="{C91D8F91-3C40-4342-B419-76F6D4BF9580}" sibTransId="{35319CE4-7970-4B59-9488-8125BB91C98F}"/>
    <dgm:cxn modelId="{FFB876E8-36B7-4B48-837D-4FE2950AC157}" srcId="{6DBC3C0B-CD05-421A-99D2-26D99E38C54D}" destId="{103BE340-0408-447B-B70F-0011667D9EC1}" srcOrd="1" destOrd="0" parTransId="{862B3C57-9D7D-43F5-B538-D2ADF9BAAF1F}" sibTransId="{9D5CB716-3F86-4F7E-ABF0-1BAF082815CF}"/>
    <dgm:cxn modelId="{4C490914-CEE5-4687-A1AF-D311290257DD}" type="presOf" srcId="{103BE340-0408-447B-B70F-0011667D9EC1}" destId="{83529D9E-1214-4858-A6BE-0041CC82047B}" srcOrd="0" destOrd="0" presId="urn:microsoft.com/office/officeart/2005/8/layout/lProcess3"/>
    <dgm:cxn modelId="{D2FE2C35-2436-413D-8152-1E481D48ECE0}" type="presOf" srcId="{DC9CB43A-1993-4042-8DE1-DD42BBF871F9}" destId="{1E49C916-40CC-48CF-8C22-9FD41BEDE63C}" srcOrd="0" destOrd="0" presId="urn:microsoft.com/office/officeart/2005/8/layout/lProcess3"/>
    <dgm:cxn modelId="{2F71A674-5830-4DAA-A870-4288A70A5852}" type="presOf" srcId="{9FA3349A-006D-406F-83CE-4AFB9335B333}" destId="{D0C04924-7038-4265-8C6F-5D13652DFAB7}" srcOrd="0" destOrd="0" presId="urn:microsoft.com/office/officeart/2005/8/layout/lProcess3"/>
    <dgm:cxn modelId="{7B7B155E-4E53-4A97-98B6-A1804BD53012}" srcId="{DAB05181-A188-44A4-A6D1-B360EFECBEDB}" destId="{0146DC42-2973-431E-9C6D-9384CCCCA516}" srcOrd="0" destOrd="0" parTransId="{43F8E43A-085A-423C-910C-E685D7C1E89F}" sibTransId="{15D55E44-6F70-43BA-A391-F115728C6819}"/>
    <dgm:cxn modelId="{2FEE31F3-86F6-4EC1-AFDF-A9A3293557C4}" srcId="{9FA3349A-006D-406F-83CE-4AFB9335B333}" destId="{6DBC3C0B-CD05-421A-99D2-26D99E38C54D}" srcOrd="1" destOrd="0" parTransId="{30596651-1B1E-4F2B-8602-2971BAE57662}" sibTransId="{F3E3C40C-0F8A-48A7-94C5-60143F3D4E6C}"/>
    <dgm:cxn modelId="{CAA5ACAE-B01B-4B55-8079-C73479CEB72B}" type="presOf" srcId="{FFED0CA5-D6D9-4CA3-9830-4B9C645D653D}" destId="{A6DE74D1-224F-454F-8EDE-2962896E177B}" srcOrd="0" destOrd="0" presId="urn:microsoft.com/office/officeart/2005/8/layout/lProcess3"/>
    <dgm:cxn modelId="{C8D2156B-65FF-4A66-9C08-19004B3058E0}" srcId="{9FA3349A-006D-406F-83CE-4AFB9335B333}" destId="{DAB05181-A188-44A4-A6D1-B360EFECBEDB}" srcOrd="0" destOrd="0" parTransId="{A70C0B5C-5604-4546-9399-B8364C46B646}" sibTransId="{D9A3C860-7206-4259-9BEB-70BB5317B15D}"/>
    <dgm:cxn modelId="{CA429182-5F44-463D-B82F-8CE8F0712A7B}" type="presOf" srcId="{0146DC42-2973-431E-9C6D-9384CCCCA516}" destId="{4E304524-1433-4AFF-BFF6-E8C6985BE74F}" srcOrd="0" destOrd="0" presId="urn:microsoft.com/office/officeart/2005/8/layout/lProcess3"/>
    <dgm:cxn modelId="{73307D71-FE3E-44F7-BA13-EC0067C974C2}" srcId="{6DBC3C0B-CD05-421A-99D2-26D99E38C54D}" destId="{FFED0CA5-D6D9-4CA3-9830-4B9C645D653D}" srcOrd="0" destOrd="0" parTransId="{AA916EB7-073E-41A9-B483-5427BAFD1285}" sibTransId="{5BA1D269-C0B0-41AA-B7A9-4F7C2B767CCF}"/>
    <dgm:cxn modelId="{D8CF43D4-F79E-4E28-94D6-3B9202D122CC}" srcId="{DAB05181-A188-44A4-A6D1-B360EFECBEDB}" destId="{1CFFCDF6-06B5-4286-A77B-5D0D24560C5F}" srcOrd="1" destOrd="0" parTransId="{0E4B51F0-E594-4C19-BEB0-41B3EB64AF40}" sibTransId="{D086285A-B52C-4D09-BFBA-A4813392961C}"/>
    <dgm:cxn modelId="{405B6962-E35B-444C-80B5-ECD2F91A9354}" type="presOf" srcId="{6DBC3C0B-CD05-421A-99D2-26D99E38C54D}" destId="{4FA755C7-BB06-45A9-835B-BF84DEB3845D}" srcOrd="0" destOrd="0" presId="urn:microsoft.com/office/officeart/2005/8/layout/lProcess3"/>
    <dgm:cxn modelId="{E000E9F3-498D-4F8F-954E-14E26E99231B}" type="presParOf" srcId="{D0C04924-7038-4265-8C6F-5D13652DFAB7}" destId="{8FB99F41-09FB-4C41-B86D-60BCAED3477F}" srcOrd="0" destOrd="0" presId="urn:microsoft.com/office/officeart/2005/8/layout/lProcess3"/>
    <dgm:cxn modelId="{FA0E7CBD-A72B-4625-8DE5-B0CB3D04965B}" type="presParOf" srcId="{8FB99F41-09FB-4C41-B86D-60BCAED3477F}" destId="{09529D1F-90EB-4DAD-9EE2-CF370652EEA4}" srcOrd="0" destOrd="0" presId="urn:microsoft.com/office/officeart/2005/8/layout/lProcess3"/>
    <dgm:cxn modelId="{4E46E9E5-6EC3-40CA-AB90-CCDBDA718CED}" type="presParOf" srcId="{8FB99F41-09FB-4C41-B86D-60BCAED3477F}" destId="{B4453CAE-5EE3-464A-9BC3-9517C2C5BC10}" srcOrd="1" destOrd="0" presId="urn:microsoft.com/office/officeart/2005/8/layout/lProcess3"/>
    <dgm:cxn modelId="{C85A3135-75A5-4FEE-85C9-FF70B6EA9072}" type="presParOf" srcId="{8FB99F41-09FB-4C41-B86D-60BCAED3477F}" destId="{4E304524-1433-4AFF-BFF6-E8C6985BE74F}" srcOrd="2" destOrd="0" presId="urn:microsoft.com/office/officeart/2005/8/layout/lProcess3"/>
    <dgm:cxn modelId="{8244ADCC-E544-4BAE-BA86-2CED3D081BB9}" type="presParOf" srcId="{8FB99F41-09FB-4C41-B86D-60BCAED3477F}" destId="{8B403FAB-13CC-49DF-89A2-588C1A96C599}" srcOrd="3" destOrd="0" presId="urn:microsoft.com/office/officeart/2005/8/layout/lProcess3"/>
    <dgm:cxn modelId="{54004F70-CE6A-4DE3-997D-BEC3B98A9313}" type="presParOf" srcId="{8FB99F41-09FB-4C41-B86D-60BCAED3477F}" destId="{E5C0A186-FD49-4CF5-8BBC-CF44B40F779E}" srcOrd="4" destOrd="0" presId="urn:microsoft.com/office/officeart/2005/8/layout/lProcess3"/>
    <dgm:cxn modelId="{0CBC4C2F-F4C0-48A9-A40E-99EFE4A03F0F}" type="presParOf" srcId="{D0C04924-7038-4265-8C6F-5D13652DFAB7}" destId="{DCF2EC5F-D463-4A2C-843C-D4389BFC4E94}" srcOrd="1" destOrd="0" presId="urn:microsoft.com/office/officeart/2005/8/layout/lProcess3"/>
    <dgm:cxn modelId="{0EA75CAF-34E4-45F2-8F6F-240EA4823F45}" type="presParOf" srcId="{D0C04924-7038-4265-8C6F-5D13652DFAB7}" destId="{EAD3F6B5-FBE5-483D-B0D4-283C8C85AD40}" srcOrd="2" destOrd="0" presId="urn:microsoft.com/office/officeart/2005/8/layout/lProcess3"/>
    <dgm:cxn modelId="{085CD7CF-3B2C-4580-9A62-85E12E736E3B}" type="presParOf" srcId="{EAD3F6B5-FBE5-483D-B0D4-283C8C85AD40}" destId="{4FA755C7-BB06-45A9-835B-BF84DEB3845D}" srcOrd="0" destOrd="0" presId="urn:microsoft.com/office/officeart/2005/8/layout/lProcess3"/>
    <dgm:cxn modelId="{8A288489-40BC-41B0-A47A-7B3DAD2655DB}" type="presParOf" srcId="{EAD3F6B5-FBE5-483D-B0D4-283C8C85AD40}" destId="{4AD7A256-3BCF-4EB9-A489-81CF4CCEB16D}" srcOrd="1" destOrd="0" presId="urn:microsoft.com/office/officeart/2005/8/layout/lProcess3"/>
    <dgm:cxn modelId="{3D0FCC0D-6E5E-4444-B0F8-6486E6C754E9}" type="presParOf" srcId="{EAD3F6B5-FBE5-483D-B0D4-283C8C85AD40}" destId="{A6DE74D1-224F-454F-8EDE-2962896E177B}" srcOrd="2" destOrd="0" presId="urn:microsoft.com/office/officeart/2005/8/layout/lProcess3"/>
    <dgm:cxn modelId="{906FF417-9EFE-4893-9366-4555A7D3310A}" type="presParOf" srcId="{EAD3F6B5-FBE5-483D-B0D4-283C8C85AD40}" destId="{B80AFDDD-54D6-4E20-8CE3-C56944D56748}" srcOrd="3" destOrd="0" presId="urn:microsoft.com/office/officeart/2005/8/layout/lProcess3"/>
    <dgm:cxn modelId="{328A07FF-3014-4126-AA12-D94FF5CF1233}" type="presParOf" srcId="{EAD3F6B5-FBE5-483D-B0D4-283C8C85AD40}" destId="{83529D9E-1214-4858-A6BE-0041CC82047B}" srcOrd="4" destOrd="0" presId="urn:microsoft.com/office/officeart/2005/8/layout/lProcess3"/>
    <dgm:cxn modelId="{34D82F13-4C4B-40DC-AA82-2BAA5172154C}" type="presParOf" srcId="{D0C04924-7038-4265-8C6F-5D13652DFAB7}" destId="{0C1931AA-C494-48A6-9976-5371ADE18261}" srcOrd="3" destOrd="0" presId="urn:microsoft.com/office/officeart/2005/8/layout/lProcess3"/>
    <dgm:cxn modelId="{CD1C794B-CD7F-4C9C-8526-1DD134AE986E}" type="presParOf" srcId="{D0C04924-7038-4265-8C6F-5D13652DFAB7}" destId="{16F0AE1D-CE8E-498C-9C48-2F43E1C7628A}" srcOrd="4" destOrd="0" presId="urn:microsoft.com/office/officeart/2005/8/layout/lProcess3"/>
    <dgm:cxn modelId="{AEE46827-BF4B-4D82-BF79-C705D7170BAC}" type="presParOf" srcId="{16F0AE1D-CE8E-498C-9C48-2F43E1C7628A}" destId="{D406CEA6-5297-45F0-9FB5-2DA1BF6A3EE4}" srcOrd="0" destOrd="0" presId="urn:microsoft.com/office/officeart/2005/8/layout/lProcess3"/>
    <dgm:cxn modelId="{ADF44F67-6DC8-4A25-A543-34FFE4896E5F}" type="presParOf" srcId="{16F0AE1D-CE8E-498C-9C48-2F43E1C7628A}" destId="{79093806-FBC3-4095-8E99-2E9A563DFAB6}" srcOrd="1" destOrd="0" presId="urn:microsoft.com/office/officeart/2005/8/layout/lProcess3"/>
    <dgm:cxn modelId="{9D940953-0D8B-4768-8989-7A084D24714D}" type="presParOf" srcId="{16F0AE1D-CE8E-498C-9C48-2F43E1C7628A}" destId="{3E730CC9-CAD5-4D15-8221-82713160D158}" srcOrd="2" destOrd="0" presId="urn:microsoft.com/office/officeart/2005/8/layout/lProcess3"/>
    <dgm:cxn modelId="{9FC5466F-A965-4323-80DB-72A988B571CC}" type="presParOf" srcId="{16F0AE1D-CE8E-498C-9C48-2F43E1C7628A}" destId="{D15EEF41-C277-4C5F-AF9B-D7A144B37C8A}" srcOrd="3" destOrd="0" presId="urn:microsoft.com/office/officeart/2005/8/layout/lProcess3"/>
    <dgm:cxn modelId="{0B038026-CF78-448A-A34B-F1289311ECF9}" type="presParOf" srcId="{16F0AE1D-CE8E-498C-9C48-2F43E1C7628A}" destId="{1E49C916-40CC-48CF-8C22-9FD41BEDE63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A3349A-006D-406F-83CE-4AFB9335B33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AB05181-A188-44A4-A6D1-B360EFECBEDB}">
      <dgm:prSet phldrT="[Tekst]" custT="1"/>
      <dgm:spPr>
        <a:solidFill>
          <a:srgbClr val="9DFC68"/>
        </a:solidFill>
      </dgm:spPr>
      <dgm:t>
        <a:bodyPr/>
        <a:lstStyle/>
        <a:p>
          <a:r>
            <a:rPr lang="pl-PL" sz="1800" dirty="0" smtClean="0">
              <a:solidFill>
                <a:schemeClr val="tx1"/>
              </a:solidFill>
            </a:rPr>
            <a:t>Wartość całej alokacji  </a:t>
          </a:r>
        </a:p>
        <a:p>
          <a:r>
            <a:rPr lang="pl-PL" sz="1800" b="1" smtClean="0">
              <a:solidFill>
                <a:schemeClr val="tx1"/>
              </a:solidFill>
            </a:rPr>
            <a:t>701 721 967,96 zł </a:t>
          </a:r>
          <a:endParaRPr lang="pl-PL" sz="1800" b="1" dirty="0">
            <a:solidFill>
              <a:schemeClr val="tx1"/>
            </a:solidFill>
          </a:endParaRPr>
        </a:p>
      </dgm:t>
    </dgm:pt>
    <dgm:pt modelId="{A70C0B5C-5604-4546-9399-B8364C46B646}" type="parTrans" cxnId="{C8D2156B-65FF-4A66-9C08-19004B3058E0}">
      <dgm:prSet/>
      <dgm:spPr/>
      <dgm:t>
        <a:bodyPr/>
        <a:lstStyle/>
        <a:p>
          <a:endParaRPr lang="pl-PL"/>
        </a:p>
      </dgm:t>
    </dgm:pt>
    <dgm:pt modelId="{D9A3C860-7206-4259-9BEB-70BB5317B15D}" type="sibTrans" cxnId="{C8D2156B-65FF-4A66-9C08-19004B3058E0}">
      <dgm:prSet/>
      <dgm:spPr/>
      <dgm:t>
        <a:bodyPr/>
        <a:lstStyle/>
        <a:p>
          <a:endParaRPr lang="pl-PL"/>
        </a:p>
      </dgm:t>
    </dgm:pt>
    <dgm:pt modelId="{0146DC42-2973-431E-9C6D-9384CCCCA516}">
      <dgm:prSet phldrT="[Tekst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l-PL" sz="1800" dirty="0" smtClean="0"/>
            <a:t>Wartość alokacji EFRR </a:t>
          </a:r>
        </a:p>
        <a:p>
          <a:r>
            <a:rPr lang="pl-PL" sz="1800" b="1" dirty="0" smtClean="0"/>
            <a:t>602 720 556,36 zł</a:t>
          </a:r>
        </a:p>
      </dgm:t>
    </dgm:pt>
    <dgm:pt modelId="{43F8E43A-085A-423C-910C-E685D7C1E89F}" type="parTrans" cxnId="{7B7B155E-4E53-4A97-98B6-A1804BD53012}">
      <dgm:prSet/>
      <dgm:spPr/>
      <dgm:t>
        <a:bodyPr/>
        <a:lstStyle/>
        <a:p>
          <a:endParaRPr lang="pl-PL"/>
        </a:p>
      </dgm:t>
    </dgm:pt>
    <dgm:pt modelId="{15D55E44-6F70-43BA-A391-F115728C6819}" type="sibTrans" cxnId="{7B7B155E-4E53-4A97-98B6-A1804BD53012}">
      <dgm:prSet/>
      <dgm:spPr/>
      <dgm:t>
        <a:bodyPr/>
        <a:lstStyle/>
        <a:p>
          <a:endParaRPr lang="pl-PL"/>
        </a:p>
      </dgm:t>
    </dgm:pt>
    <dgm:pt modelId="{1CFFCDF6-06B5-4286-A77B-5D0D24560C5F}">
      <dgm:prSet phldrT="[Tekst]" custT="1"/>
      <dgm:spPr>
        <a:solidFill>
          <a:srgbClr val="EFD1F1">
            <a:alpha val="89804"/>
          </a:srgbClr>
        </a:solidFill>
      </dgm:spPr>
      <dgm:t>
        <a:bodyPr/>
        <a:lstStyle/>
        <a:p>
          <a:r>
            <a:rPr lang="pl-PL" sz="1800" dirty="0" smtClean="0"/>
            <a:t>Wartość alokacji EFS </a:t>
          </a:r>
        </a:p>
        <a:p>
          <a:r>
            <a:rPr lang="pl-PL" sz="1800" b="1" dirty="0" smtClean="0"/>
            <a:t>99 001 411,60 zł</a:t>
          </a:r>
          <a:endParaRPr lang="pl-PL" sz="1800" b="1" dirty="0"/>
        </a:p>
      </dgm:t>
    </dgm:pt>
    <dgm:pt modelId="{0E4B51F0-E594-4C19-BEB0-41B3EB64AF40}" type="parTrans" cxnId="{D8CF43D4-F79E-4E28-94D6-3B9202D122CC}">
      <dgm:prSet/>
      <dgm:spPr/>
      <dgm:t>
        <a:bodyPr/>
        <a:lstStyle/>
        <a:p>
          <a:endParaRPr lang="pl-PL"/>
        </a:p>
      </dgm:t>
    </dgm:pt>
    <dgm:pt modelId="{D086285A-B52C-4D09-BFBA-A4813392961C}" type="sibTrans" cxnId="{D8CF43D4-F79E-4E28-94D6-3B9202D122CC}">
      <dgm:prSet/>
      <dgm:spPr/>
      <dgm:t>
        <a:bodyPr/>
        <a:lstStyle/>
        <a:p>
          <a:endParaRPr lang="pl-PL"/>
        </a:p>
      </dgm:t>
    </dgm:pt>
    <dgm:pt modelId="{6DBC3C0B-CD05-421A-99D2-26D99E38C54D}">
      <dgm:prSet phldrT="[Tekst]" custT="1"/>
      <dgm:spPr>
        <a:solidFill>
          <a:srgbClr val="9DFC68"/>
        </a:solidFill>
      </dgm:spPr>
      <dgm:t>
        <a:bodyPr/>
        <a:lstStyle/>
        <a:p>
          <a:r>
            <a:rPr lang="pl-PL" sz="1800" dirty="0" smtClean="0">
              <a:solidFill>
                <a:schemeClr val="tx1"/>
              </a:solidFill>
            </a:rPr>
            <a:t>Wartość podpisanych umów </a:t>
          </a:r>
        </a:p>
        <a:p>
          <a:r>
            <a:rPr lang="pl-PL" sz="1800" b="1" i="0" u="none" dirty="0" smtClean="0">
              <a:solidFill>
                <a:schemeClr val="tx1"/>
              </a:solidFill>
            </a:rPr>
            <a:t>372 130 693,30 zł</a:t>
          </a:r>
          <a:endParaRPr lang="pl-PL" sz="1800" b="1" dirty="0">
            <a:solidFill>
              <a:schemeClr val="tx1"/>
            </a:solidFill>
          </a:endParaRPr>
        </a:p>
      </dgm:t>
    </dgm:pt>
    <dgm:pt modelId="{30596651-1B1E-4F2B-8602-2971BAE57662}" type="parTrans" cxnId="{2FEE31F3-86F6-4EC1-AFDF-A9A3293557C4}">
      <dgm:prSet/>
      <dgm:spPr/>
      <dgm:t>
        <a:bodyPr/>
        <a:lstStyle/>
        <a:p>
          <a:endParaRPr lang="pl-PL"/>
        </a:p>
      </dgm:t>
    </dgm:pt>
    <dgm:pt modelId="{F3E3C40C-0F8A-48A7-94C5-60143F3D4E6C}" type="sibTrans" cxnId="{2FEE31F3-86F6-4EC1-AFDF-A9A3293557C4}">
      <dgm:prSet/>
      <dgm:spPr/>
      <dgm:t>
        <a:bodyPr/>
        <a:lstStyle/>
        <a:p>
          <a:endParaRPr lang="pl-PL"/>
        </a:p>
      </dgm:t>
    </dgm:pt>
    <dgm:pt modelId="{FFED0CA5-D6D9-4CA3-9830-4B9C645D653D}">
      <dgm:prSet phldrT="[Tekst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pl-PL" sz="1600" dirty="0" smtClean="0"/>
            <a:t>Wartość</a:t>
          </a:r>
        </a:p>
        <a:p>
          <a:pPr>
            <a:spcAft>
              <a:spcPts val="0"/>
            </a:spcAft>
          </a:pPr>
          <a:r>
            <a:rPr lang="pl-PL" sz="1600" dirty="0" smtClean="0"/>
            <a:t> podpisanych umów</a:t>
          </a:r>
        </a:p>
        <a:p>
          <a:pPr>
            <a:spcAft>
              <a:spcPts val="0"/>
            </a:spcAft>
          </a:pPr>
          <a:r>
            <a:rPr lang="pl-PL" sz="1600" dirty="0" smtClean="0"/>
            <a:t> EFRR </a:t>
          </a:r>
        </a:p>
        <a:p>
          <a:pPr>
            <a:spcAft>
              <a:spcPct val="35000"/>
            </a:spcAft>
          </a:pPr>
          <a:r>
            <a:rPr lang="pl-PL" sz="2000" b="1" i="0" u="none" dirty="0" smtClean="0"/>
            <a:t>330 441 222,46 </a:t>
          </a:r>
          <a:r>
            <a:rPr lang="pl-PL" sz="1800" b="1" i="0" u="none" dirty="0" smtClean="0"/>
            <a:t>zł</a:t>
          </a:r>
          <a:endParaRPr lang="pl-PL" sz="1800" b="1" dirty="0" smtClean="0"/>
        </a:p>
      </dgm:t>
    </dgm:pt>
    <dgm:pt modelId="{AA916EB7-073E-41A9-B483-5427BAFD1285}" type="parTrans" cxnId="{73307D71-FE3E-44F7-BA13-EC0067C974C2}">
      <dgm:prSet/>
      <dgm:spPr/>
      <dgm:t>
        <a:bodyPr/>
        <a:lstStyle/>
        <a:p>
          <a:endParaRPr lang="pl-PL"/>
        </a:p>
      </dgm:t>
    </dgm:pt>
    <dgm:pt modelId="{5BA1D269-C0B0-41AA-B7A9-4F7C2B767CCF}" type="sibTrans" cxnId="{73307D71-FE3E-44F7-BA13-EC0067C974C2}">
      <dgm:prSet/>
      <dgm:spPr/>
      <dgm:t>
        <a:bodyPr/>
        <a:lstStyle/>
        <a:p>
          <a:endParaRPr lang="pl-PL"/>
        </a:p>
      </dgm:t>
    </dgm:pt>
    <dgm:pt modelId="{103BE340-0408-447B-B70F-0011667D9EC1}">
      <dgm:prSet phldrT="[Tekst]" custT="1"/>
      <dgm:spPr>
        <a:solidFill>
          <a:srgbClr val="EFD1F1">
            <a:alpha val="90000"/>
          </a:srgbClr>
        </a:solidFill>
        <a:ln>
          <a:solidFill>
            <a:srgbClr val="DBEFE9">
              <a:alpha val="90000"/>
            </a:srgbClr>
          </a:solidFill>
        </a:ln>
      </dgm:spPr>
      <dgm:t>
        <a:bodyPr/>
        <a:lstStyle/>
        <a:p>
          <a:r>
            <a:rPr lang="pl-PL" sz="1600" dirty="0" smtClean="0"/>
            <a:t>Wartość podpisanych umów EFS </a:t>
          </a:r>
        </a:p>
        <a:p>
          <a:r>
            <a:rPr lang="pl-PL" sz="1600" b="1" i="0" u="none" strike="noStrike" dirty="0" smtClean="0">
              <a:solidFill>
                <a:srgbClr val="000000"/>
              </a:solidFill>
              <a:effectLst/>
              <a:latin typeface="+mn-lt"/>
            </a:rPr>
            <a:t>41 689 470,84 zł</a:t>
          </a:r>
          <a:endParaRPr lang="pl-PL" sz="1600" b="1" dirty="0">
            <a:latin typeface="+mn-lt"/>
          </a:endParaRPr>
        </a:p>
      </dgm:t>
    </dgm:pt>
    <dgm:pt modelId="{862B3C57-9D7D-43F5-B538-D2ADF9BAAF1F}" type="parTrans" cxnId="{FFB876E8-36B7-4B48-837D-4FE2950AC157}">
      <dgm:prSet/>
      <dgm:spPr/>
      <dgm:t>
        <a:bodyPr/>
        <a:lstStyle/>
        <a:p>
          <a:endParaRPr lang="pl-PL"/>
        </a:p>
      </dgm:t>
    </dgm:pt>
    <dgm:pt modelId="{9D5CB716-3F86-4F7E-ABF0-1BAF082815CF}" type="sibTrans" cxnId="{FFB876E8-36B7-4B48-837D-4FE2950AC157}">
      <dgm:prSet/>
      <dgm:spPr/>
      <dgm:t>
        <a:bodyPr/>
        <a:lstStyle/>
        <a:p>
          <a:endParaRPr lang="pl-PL"/>
        </a:p>
      </dgm:t>
    </dgm:pt>
    <dgm:pt modelId="{B29B6105-AE7D-4A74-8193-C73EE36BFCBE}">
      <dgm:prSet phldrT="[Tekst]" custT="1"/>
      <dgm:spPr>
        <a:solidFill>
          <a:srgbClr val="9DFC68"/>
        </a:solidFill>
      </dgm:spPr>
      <dgm:t>
        <a:bodyPr/>
        <a:lstStyle/>
        <a:p>
          <a:endParaRPr lang="pl-PL" sz="2000" dirty="0" smtClean="0">
            <a:solidFill>
              <a:schemeClr val="tx1"/>
            </a:solidFill>
          </a:endParaRPr>
        </a:p>
        <a:p>
          <a:r>
            <a:rPr lang="pl-PL" sz="2000" dirty="0" smtClean="0">
              <a:solidFill>
                <a:schemeClr val="tx1"/>
              </a:solidFill>
            </a:rPr>
            <a:t>% wykonania </a:t>
          </a:r>
        </a:p>
        <a:p>
          <a:r>
            <a:rPr lang="pl-PL" sz="1800" b="1" dirty="0" smtClean="0">
              <a:solidFill>
                <a:schemeClr val="tx1"/>
              </a:solidFill>
            </a:rPr>
            <a:t>53,03 %</a:t>
          </a:r>
        </a:p>
        <a:p>
          <a:endParaRPr lang="pl-PL" sz="1800" dirty="0" smtClean="0"/>
        </a:p>
      </dgm:t>
    </dgm:pt>
    <dgm:pt modelId="{9BE10A80-2AA0-482E-B73E-22566BE7988C}" type="parTrans" cxnId="{BDF0D651-4C82-43EE-92CB-E26191556033}">
      <dgm:prSet/>
      <dgm:spPr/>
      <dgm:t>
        <a:bodyPr/>
        <a:lstStyle/>
        <a:p>
          <a:endParaRPr lang="pl-PL"/>
        </a:p>
      </dgm:t>
    </dgm:pt>
    <dgm:pt modelId="{2497B6E4-CD29-4002-8C44-2595858ADA81}" type="sibTrans" cxnId="{BDF0D651-4C82-43EE-92CB-E26191556033}">
      <dgm:prSet/>
      <dgm:spPr/>
      <dgm:t>
        <a:bodyPr/>
        <a:lstStyle/>
        <a:p>
          <a:endParaRPr lang="pl-PL"/>
        </a:p>
      </dgm:t>
    </dgm:pt>
    <dgm:pt modelId="{1ACB9C49-42CA-4EB2-AA72-3E5775A942C1}">
      <dgm:prSet phldrT="[Tekst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l-PL" sz="1800" dirty="0" smtClean="0"/>
            <a:t>% wykonania EFRR </a:t>
          </a:r>
        </a:p>
        <a:p>
          <a:r>
            <a:rPr lang="pl-PL" sz="1800" b="1" dirty="0" smtClean="0"/>
            <a:t>54,82 %</a:t>
          </a:r>
          <a:endParaRPr lang="pl-PL" sz="1800" b="1" dirty="0"/>
        </a:p>
      </dgm:t>
    </dgm:pt>
    <dgm:pt modelId="{77523F49-3631-4B49-B385-E57759036DFE}" type="parTrans" cxnId="{230A383D-0451-4EE2-877A-3BB899BE39E8}">
      <dgm:prSet/>
      <dgm:spPr/>
      <dgm:t>
        <a:bodyPr/>
        <a:lstStyle/>
        <a:p>
          <a:endParaRPr lang="pl-PL"/>
        </a:p>
      </dgm:t>
    </dgm:pt>
    <dgm:pt modelId="{69C5267A-8B59-443F-BFA6-00F75F70177B}" type="sibTrans" cxnId="{230A383D-0451-4EE2-877A-3BB899BE39E8}">
      <dgm:prSet/>
      <dgm:spPr/>
      <dgm:t>
        <a:bodyPr/>
        <a:lstStyle/>
        <a:p>
          <a:endParaRPr lang="pl-PL"/>
        </a:p>
      </dgm:t>
    </dgm:pt>
    <dgm:pt modelId="{DC9CB43A-1993-4042-8DE1-DD42BBF871F9}">
      <dgm:prSet phldrT="[Tekst]" custT="1"/>
      <dgm:spPr>
        <a:solidFill>
          <a:srgbClr val="EFD1F1">
            <a:alpha val="90000"/>
          </a:srgbClr>
        </a:solidFill>
        <a:ln>
          <a:solidFill>
            <a:srgbClr val="DBEFE9">
              <a:alpha val="90000"/>
            </a:srgbClr>
          </a:solidFill>
        </a:ln>
      </dgm:spPr>
      <dgm:t>
        <a:bodyPr/>
        <a:lstStyle/>
        <a:p>
          <a:endParaRPr lang="pl-PL" sz="1800" dirty="0" smtClean="0"/>
        </a:p>
        <a:p>
          <a:endParaRPr lang="pl-PL" sz="1800" dirty="0" smtClean="0"/>
        </a:p>
        <a:p>
          <a:endParaRPr lang="pl-PL" sz="1800" dirty="0" smtClean="0"/>
        </a:p>
        <a:p>
          <a:r>
            <a:rPr lang="pl-PL" sz="1800" dirty="0" smtClean="0"/>
            <a:t>% wykonania EFS</a:t>
          </a:r>
        </a:p>
        <a:p>
          <a:r>
            <a:rPr lang="pl-PL" sz="1800" b="1" dirty="0" smtClean="0"/>
            <a:t>42,11 %</a:t>
          </a:r>
        </a:p>
        <a:p>
          <a:endParaRPr lang="pl-PL" sz="1800" b="1" dirty="0" smtClean="0"/>
        </a:p>
        <a:p>
          <a:endParaRPr lang="pl-PL" sz="1800" b="1" dirty="0" smtClean="0"/>
        </a:p>
        <a:p>
          <a:endParaRPr lang="pl-PL" sz="1500" dirty="0"/>
        </a:p>
      </dgm:t>
    </dgm:pt>
    <dgm:pt modelId="{C91D8F91-3C40-4342-B419-76F6D4BF9580}" type="parTrans" cxnId="{E2F988F3-955F-47FC-B4BF-45CB2B2647B1}">
      <dgm:prSet/>
      <dgm:spPr/>
      <dgm:t>
        <a:bodyPr/>
        <a:lstStyle/>
        <a:p>
          <a:endParaRPr lang="pl-PL"/>
        </a:p>
      </dgm:t>
    </dgm:pt>
    <dgm:pt modelId="{35319CE4-7970-4B59-9488-8125BB91C98F}" type="sibTrans" cxnId="{E2F988F3-955F-47FC-B4BF-45CB2B2647B1}">
      <dgm:prSet/>
      <dgm:spPr/>
      <dgm:t>
        <a:bodyPr/>
        <a:lstStyle/>
        <a:p>
          <a:endParaRPr lang="pl-PL"/>
        </a:p>
      </dgm:t>
    </dgm:pt>
    <dgm:pt modelId="{D0C04924-7038-4265-8C6F-5D13652DFAB7}" type="pres">
      <dgm:prSet presAssocID="{9FA3349A-006D-406F-83CE-4AFB9335B33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FB99F41-09FB-4C41-B86D-60BCAED3477F}" type="pres">
      <dgm:prSet presAssocID="{DAB05181-A188-44A4-A6D1-B360EFECBEDB}" presName="horFlow" presStyleCnt="0"/>
      <dgm:spPr/>
    </dgm:pt>
    <dgm:pt modelId="{09529D1F-90EB-4DAD-9EE2-CF370652EEA4}" type="pres">
      <dgm:prSet presAssocID="{DAB05181-A188-44A4-A6D1-B360EFECBEDB}" presName="bigChev" presStyleLbl="node1" presStyleIdx="0" presStyleCnt="3" custScaleX="162022" custScaleY="141517"/>
      <dgm:spPr/>
      <dgm:t>
        <a:bodyPr/>
        <a:lstStyle/>
        <a:p>
          <a:endParaRPr lang="pl-PL"/>
        </a:p>
      </dgm:t>
    </dgm:pt>
    <dgm:pt modelId="{B4453CAE-5EE3-464A-9BC3-9517C2C5BC10}" type="pres">
      <dgm:prSet presAssocID="{43F8E43A-085A-423C-910C-E685D7C1E89F}" presName="parTrans" presStyleCnt="0"/>
      <dgm:spPr/>
    </dgm:pt>
    <dgm:pt modelId="{4E304524-1433-4AFF-BFF6-E8C6985BE74F}" type="pres">
      <dgm:prSet presAssocID="{0146DC42-2973-431E-9C6D-9384CCCCA516}" presName="node" presStyleLbl="alignAccFollowNode1" presStyleIdx="0" presStyleCnt="6" custScaleX="192435" custScaleY="17050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403FAB-13CC-49DF-89A2-588C1A96C599}" type="pres">
      <dgm:prSet presAssocID="{15D55E44-6F70-43BA-A391-F115728C6819}" presName="sibTrans" presStyleCnt="0"/>
      <dgm:spPr/>
    </dgm:pt>
    <dgm:pt modelId="{E5C0A186-FD49-4CF5-8BBC-CF44B40F779E}" type="pres">
      <dgm:prSet presAssocID="{1CFFCDF6-06B5-4286-A77B-5D0D24560C5F}" presName="node" presStyleLbl="alignAccFollowNode1" presStyleIdx="1" presStyleCnt="6" custScaleX="178416" custScaleY="17050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F2EC5F-D463-4A2C-843C-D4389BFC4E94}" type="pres">
      <dgm:prSet presAssocID="{DAB05181-A188-44A4-A6D1-B360EFECBEDB}" presName="vSp" presStyleCnt="0"/>
      <dgm:spPr/>
    </dgm:pt>
    <dgm:pt modelId="{EAD3F6B5-FBE5-483D-B0D4-283C8C85AD40}" type="pres">
      <dgm:prSet presAssocID="{6DBC3C0B-CD05-421A-99D2-26D99E38C54D}" presName="horFlow" presStyleCnt="0"/>
      <dgm:spPr/>
    </dgm:pt>
    <dgm:pt modelId="{4FA755C7-BB06-45A9-835B-BF84DEB3845D}" type="pres">
      <dgm:prSet presAssocID="{6DBC3C0B-CD05-421A-99D2-26D99E38C54D}" presName="bigChev" presStyleLbl="node1" presStyleIdx="1" presStyleCnt="3" custScaleX="161970" custScaleY="141517"/>
      <dgm:spPr/>
      <dgm:t>
        <a:bodyPr/>
        <a:lstStyle/>
        <a:p>
          <a:endParaRPr lang="pl-PL"/>
        </a:p>
      </dgm:t>
    </dgm:pt>
    <dgm:pt modelId="{4AD7A256-3BCF-4EB9-A489-81CF4CCEB16D}" type="pres">
      <dgm:prSet presAssocID="{AA916EB7-073E-41A9-B483-5427BAFD1285}" presName="parTrans" presStyleCnt="0"/>
      <dgm:spPr/>
    </dgm:pt>
    <dgm:pt modelId="{A6DE74D1-224F-454F-8EDE-2962896E177B}" type="pres">
      <dgm:prSet presAssocID="{FFED0CA5-D6D9-4CA3-9830-4B9C645D653D}" presName="node" presStyleLbl="alignAccFollowNode1" presStyleIdx="2" presStyleCnt="6" custScaleX="197665" custScaleY="17050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0AFDDD-54D6-4E20-8CE3-C56944D56748}" type="pres">
      <dgm:prSet presAssocID="{5BA1D269-C0B0-41AA-B7A9-4F7C2B767CCF}" presName="sibTrans" presStyleCnt="0"/>
      <dgm:spPr/>
    </dgm:pt>
    <dgm:pt modelId="{83529D9E-1214-4858-A6BE-0041CC82047B}" type="pres">
      <dgm:prSet presAssocID="{103BE340-0408-447B-B70F-0011667D9EC1}" presName="node" presStyleLbl="alignAccFollowNode1" presStyleIdx="3" presStyleCnt="6" custScaleX="177150" custScaleY="17050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1931AA-C494-48A6-9976-5371ADE18261}" type="pres">
      <dgm:prSet presAssocID="{6DBC3C0B-CD05-421A-99D2-26D99E38C54D}" presName="vSp" presStyleCnt="0"/>
      <dgm:spPr/>
    </dgm:pt>
    <dgm:pt modelId="{16F0AE1D-CE8E-498C-9C48-2F43E1C7628A}" type="pres">
      <dgm:prSet presAssocID="{B29B6105-AE7D-4A74-8193-C73EE36BFCBE}" presName="horFlow" presStyleCnt="0"/>
      <dgm:spPr/>
    </dgm:pt>
    <dgm:pt modelId="{D406CEA6-5297-45F0-9FB5-2DA1BF6A3EE4}" type="pres">
      <dgm:prSet presAssocID="{B29B6105-AE7D-4A74-8193-C73EE36BFCBE}" presName="bigChev" presStyleLbl="node1" presStyleIdx="2" presStyleCnt="3" custScaleX="161949" custScaleY="141517"/>
      <dgm:spPr/>
      <dgm:t>
        <a:bodyPr/>
        <a:lstStyle/>
        <a:p>
          <a:endParaRPr lang="pl-PL"/>
        </a:p>
      </dgm:t>
    </dgm:pt>
    <dgm:pt modelId="{79093806-FBC3-4095-8E99-2E9A563DFAB6}" type="pres">
      <dgm:prSet presAssocID="{77523F49-3631-4B49-B385-E57759036DFE}" presName="parTrans" presStyleCnt="0"/>
      <dgm:spPr/>
    </dgm:pt>
    <dgm:pt modelId="{3E730CC9-CAD5-4D15-8221-82713160D158}" type="pres">
      <dgm:prSet presAssocID="{1ACB9C49-42CA-4EB2-AA72-3E5775A942C1}" presName="node" presStyleLbl="alignAccFollowNode1" presStyleIdx="4" presStyleCnt="6" custScaleX="199837" custScaleY="17050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5EEF41-C277-4C5F-AF9B-D7A144B37C8A}" type="pres">
      <dgm:prSet presAssocID="{69C5267A-8B59-443F-BFA6-00F75F70177B}" presName="sibTrans" presStyleCnt="0"/>
      <dgm:spPr/>
    </dgm:pt>
    <dgm:pt modelId="{1E49C916-40CC-48CF-8C22-9FD41BEDE63C}" type="pres">
      <dgm:prSet presAssocID="{DC9CB43A-1993-4042-8DE1-DD42BBF871F9}" presName="node" presStyleLbl="alignAccFollowNode1" presStyleIdx="5" presStyleCnt="6" custScaleX="177110" custScaleY="170503" custLinFactNeighborX="-278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FB876E8-36B7-4B48-837D-4FE2950AC157}" srcId="{6DBC3C0B-CD05-421A-99D2-26D99E38C54D}" destId="{103BE340-0408-447B-B70F-0011667D9EC1}" srcOrd="1" destOrd="0" parTransId="{862B3C57-9D7D-43F5-B538-D2ADF9BAAF1F}" sibTransId="{9D5CB716-3F86-4F7E-ABF0-1BAF082815CF}"/>
    <dgm:cxn modelId="{671C41A4-3B9F-4134-9CD7-99B5B9694083}" type="presOf" srcId="{DAB05181-A188-44A4-A6D1-B360EFECBEDB}" destId="{09529D1F-90EB-4DAD-9EE2-CF370652EEA4}" srcOrd="0" destOrd="0" presId="urn:microsoft.com/office/officeart/2005/8/layout/lProcess3"/>
    <dgm:cxn modelId="{F123BECD-82F2-4A75-907C-C78875A7A164}" type="presOf" srcId="{0146DC42-2973-431E-9C6D-9384CCCCA516}" destId="{4E304524-1433-4AFF-BFF6-E8C6985BE74F}" srcOrd="0" destOrd="0" presId="urn:microsoft.com/office/officeart/2005/8/layout/lProcess3"/>
    <dgm:cxn modelId="{5D14ED3A-0B69-4820-A679-62A941D655CD}" type="presOf" srcId="{1ACB9C49-42CA-4EB2-AA72-3E5775A942C1}" destId="{3E730CC9-CAD5-4D15-8221-82713160D158}" srcOrd="0" destOrd="0" presId="urn:microsoft.com/office/officeart/2005/8/layout/lProcess3"/>
    <dgm:cxn modelId="{7A3C9495-638B-4FE6-8687-0E0A64BC4414}" type="presOf" srcId="{9FA3349A-006D-406F-83CE-4AFB9335B333}" destId="{D0C04924-7038-4265-8C6F-5D13652DFAB7}" srcOrd="0" destOrd="0" presId="urn:microsoft.com/office/officeart/2005/8/layout/lProcess3"/>
    <dgm:cxn modelId="{BDF0D651-4C82-43EE-92CB-E26191556033}" srcId="{9FA3349A-006D-406F-83CE-4AFB9335B333}" destId="{B29B6105-AE7D-4A74-8193-C73EE36BFCBE}" srcOrd="2" destOrd="0" parTransId="{9BE10A80-2AA0-482E-B73E-22566BE7988C}" sibTransId="{2497B6E4-CD29-4002-8C44-2595858ADA81}"/>
    <dgm:cxn modelId="{B0B12C3C-CFE8-46F7-8162-98EA53812872}" type="presOf" srcId="{FFED0CA5-D6D9-4CA3-9830-4B9C645D653D}" destId="{A6DE74D1-224F-454F-8EDE-2962896E177B}" srcOrd="0" destOrd="0" presId="urn:microsoft.com/office/officeart/2005/8/layout/lProcess3"/>
    <dgm:cxn modelId="{7B7B155E-4E53-4A97-98B6-A1804BD53012}" srcId="{DAB05181-A188-44A4-A6D1-B360EFECBEDB}" destId="{0146DC42-2973-431E-9C6D-9384CCCCA516}" srcOrd="0" destOrd="0" parTransId="{43F8E43A-085A-423C-910C-E685D7C1E89F}" sibTransId="{15D55E44-6F70-43BA-A391-F115728C6819}"/>
    <dgm:cxn modelId="{C8D2156B-65FF-4A66-9C08-19004B3058E0}" srcId="{9FA3349A-006D-406F-83CE-4AFB9335B333}" destId="{DAB05181-A188-44A4-A6D1-B360EFECBEDB}" srcOrd="0" destOrd="0" parTransId="{A70C0B5C-5604-4546-9399-B8364C46B646}" sibTransId="{D9A3C860-7206-4259-9BEB-70BB5317B15D}"/>
    <dgm:cxn modelId="{73307D71-FE3E-44F7-BA13-EC0067C974C2}" srcId="{6DBC3C0B-CD05-421A-99D2-26D99E38C54D}" destId="{FFED0CA5-D6D9-4CA3-9830-4B9C645D653D}" srcOrd="0" destOrd="0" parTransId="{AA916EB7-073E-41A9-B483-5427BAFD1285}" sibTransId="{5BA1D269-C0B0-41AA-B7A9-4F7C2B767CCF}"/>
    <dgm:cxn modelId="{E2F988F3-955F-47FC-B4BF-45CB2B2647B1}" srcId="{B29B6105-AE7D-4A74-8193-C73EE36BFCBE}" destId="{DC9CB43A-1993-4042-8DE1-DD42BBF871F9}" srcOrd="1" destOrd="0" parTransId="{C91D8F91-3C40-4342-B419-76F6D4BF9580}" sibTransId="{35319CE4-7970-4B59-9488-8125BB91C98F}"/>
    <dgm:cxn modelId="{230A383D-0451-4EE2-877A-3BB899BE39E8}" srcId="{B29B6105-AE7D-4A74-8193-C73EE36BFCBE}" destId="{1ACB9C49-42CA-4EB2-AA72-3E5775A942C1}" srcOrd="0" destOrd="0" parTransId="{77523F49-3631-4B49-B385-E57759036DFE}" sibTransId="{69C5267A-8B59-443F-BFA6-00F75F70177B}"/>
    <dgm:cxn modelId="{2FEE31F3-86F6-4EC1-AFDF-A9A3293557C4}" srcId="{9FA3349A-006D-406F-83CE-4AFB9335B333}" destId="{6DBC3C0B-CD05-421A-99D2-26D99E38C54D}" srcOrd="1" destOrd="0" parTransId="{30596651-1B1E-4F2B-8602-2971BAE57662}" sibTransId="{F3E3C40C-0F8A-48A7-94C5-60143F3D4E6C}"/>
    <dgm:cxn modelId="{7D865276-B51B-40B4-BB4F-5D80C1F10F7E}" type="presOf" srcId="{1CFFCDF6-06B5-4286-A77B-5D0D24560C5F}" destId="{E5C0A186-FD49-4CF5-8BBC-CF44B40F779E}" srcOrd="0" destOrd="0" presId="urn:microsoft.com/office/officeart/2005/8/layout/lProcess3"/>
    <dgm:cxn modelId="{6FD7ED76-5697-4806-9C31-E54F9BA7EEAB}" type="presOf" srcId="{DC9CB43A-1993-4042-8DE1-DD42BBF871F9}" destId="{1E49C916-40CC-48CF-8C22-9FD41BEDE63C}" srcOrd="0" destOrd="0" presId="urn:microsoft.com/office/officeart/2005/8/layout/lProcess3"/>
    <dgm:cxn modelId="{622C1BA6-6BE0-454F-89B4-2D3874EF31F7}" type="presOf" srcId="{6DBC3C0B-CD05-421A-99D2-26D99E38C54D}" destId="{4FA755C7-BB06-45A9-835B-BF84DEB3845D}" srcOrd="0" destOrd="0" presId="urn:microsoft.com/office/officeart/2005/8/layout/lProcess3"/>
    <dgm:cxn modelId="{1E4F2D1A-215E-48E7-B19C-C017D8EDEE9D}" type="presOf" srcId="{B29B6105-AE7D-4A74-8193-C73EE36BFCBE}" destId="{D406CEA6-5297-45F0-9FB5-2DA1BF6A3EE4}" srcOrd="0" destOrd="0" presId="urn:microsoft.com/office/officeart/2005/8/layout/lProcess3"/>
    <dgm:cxn modelId="{D8CF43D4-F79E-4E28-94D6-3B9202D122CC}" srcId="{DAB05181-A188-44A4-A6D1-B360EFECBEDB}" destId="{1CFFCDF6-06B5-4286-A77B-5D0D24560C5F}" srcOrd="1" destOrd="0" parTransId="{0E4B51F0-E594-4C19-BEB0-41B3EB64AF40}" sibTransId="{D086285A-B52C-4D09-BFBA-A4813392961C}"/>
    <dgm:cxn modelId="{F4B7A8D3-D7B7-4664-8C03-6D753D9D9078}" type="presOf" srcId="{103BE340-0408-447B-B70F-0011667D9EC1}" destId="{83529D9E-1214-4858-A6BE-0041CC82047B}" srcOrd="0" destOrd="0" presId="urn:microsoft.com/office/officeart/2005/8/layout/lProcess3"/>
    <dgm:cxn modelId="{39EA2940-0121-41AF-9807-5222D1222538}" type="presParOf" srcId="{D0C04924-7038-4265-8C6F-5D13652DFAB7}" destId="{8FB99F41-09FB-4C41-B86D-60BCAED3477F}" srcOrd="0" destOrd="0" presId="urn:microsoft.com/office/officeart/2005/8/layout/lProcess3"/>
    <dgm:cxn modelId="{6F846916-F4F4-4B5C-BCA3-7CD340941D3B}" type="presParOf" srcId="{8FB99F41-09FB-4C41-B86D-60BCAED3477F}" destId="{09529D1F-90EB-4DAD-9EE2-CF370652EEA4}" srcOrd="0" destOrd="0" presId="urn:microsoft.com/office/officeart/2005/8/layout/lProcess3"/>
    <dgm:cxn modelId="{83FFC9D7-C42A-47F5-821D-FD6A1385462C}" type="presParOf" srcId="{8FB99F41-09FB-4C41-B86D-60BCAED3477F}" destId="{B4453CAE-5EE3-464A-9BC3-9517C2C5BC10}" srcOrd="1" destOrd="0" presId="urn:microsoft.com/office/officeart/2005/8/layout/lProcess3"/>
    <dgm:cxn modelId="{1B1244FF-6897-4EA3-85D2-628023BDBBE7}" type="presParOf" srcId="{8FB99F41-09FB-4C41-B86D-60BCAED3477F}" destId="{4E304524-1433-4AFF-BFF6-E8C6985BE74F}" srcOrd="2" destOrd="0" presId="urn:microsoft.com/office/officeart/2005/8/layout/lProcess3"/>
    <dgm:cxn modelId="{0599DAF6-5895-48AB-B893-5BB52959C9A4}" type="presParOf" srcId="{8FB99F41-09FB-4C41-B86D-60BCAED3477F}" destId="{8B403FAB-13CC-49DF-89A2-588C1A96C599}" srcOrd="3" destOrd="0" presId="urn:microsoft.com/office/officeart/2005/8/layout/lProcess3"/>
    <dgm:cxn modelId="{A9FADAA3-187A-435C-8884-181DD3A771E9}" type="presParOf" srcId="{8FB99F41-09FB-4C41-B86D-60BCAED3477F}" destId="{E5C0A186-FD49-4CF5-8BBC-CF44B40F779E}" srcOrd="4" destOrd="0" presId="urn:microsoft.com/office/officeart/2005/8/layout/lProcess3"/>
    <dgm:cxn modelId="{ED8A96E4-C279-41BC-B890-8A2DAF3FC7CA}" type="presParOf" srcId="{D0C04924-7038-4265-8C6F-5D13652DFAB7}" destId="{DCF2EC5F-D463-4A2C-843C-D4389BFC4E94}" srcOrd="1" destOrd="0" presId="urn:microsoft.com/office/officeart/2005/8/layout/lProcess3"/>
    <dgm:cxn modelId="{2366E1DF-1EDB-49AB-9108-B3CE55F9179D}" type="presParOf" srcId="{D0C04924-7038-4265-8C6F-5D13652DFAB7}" destId="{EAD3F6B5-FBE5-483D-B0D4-283C8C85AD40}" srcOrd="2" destOrd="0" presId="urn:microsoft.com/office/officeart/2005/8/layout/lProcess3"/>
    <dgm:cxn modelId="{703AFC12-CAFC-4946-A936-67B9B51599FF}" type="presParOf" srcId="{EAD3F6B5-FBE5-483D-B0D4-283C8C85AD40}" destId="{4FA755C7-BB06-45A9-835B-BF84DEB3845D}" srcOrd="0" destOrd="0" presId="urn:microsoft.com/office/officeart/2005/8/layout/lProcess3"/>
    <dgm:cxn modelId="{79E474D6-176F-4E3D-B7B9-B6DC0399841E}" type="presParOf" srcId="{EAD3F6B5-FBE5-483D-B0D4-283C8C85AD40}" destId="{4AD7A256-3BCF-4EB9-A489-81CF4CCEB16D}" srcOrd="1" destOrd="0" presId="urn:microsoft.com/office/officeart/2005/8/layout/lProcess3"/>
    <dgm:cxn modelId="{3F8418C6-0248-4112-83DE-6B5DED8A058A}" type="presParOf" srcId="{EAD3F6B5-FBE5-483D-B0D4-283C8C85AD40}" destId="{A6DE74D1-224F-454F-8EDE-2962896E177B}" srcOrd="2" destOrd="0" presId="urn:microsoft.com/office/officeart/2005/8/layout/lProcess3"/>
    <dgm:cxn modelId="{2412FF17-D0EA-48C7-AC49-15F5723F0220}" type="presParOf" srcId="{EAD3F6B5-FBE5-483D-B0D4-283C8C85AD40}" destId="{B80AFDDD-54D6-4E20-8CE3-C56944D56748}" srcOrd="3" destOrd="0" presId="urn:microsoft.com/office/officeart/2005/8/layout/lProcess3"/>
    <dgm:cxn modelId="{3CB9918E-6D3C-4C3B-8C2A-784C22FE1D09}" type="presParOf" srcId="{EAD3F6B5-FBE5-483D-B0D4-283C8C85AD40}" destId="{83529D9E-1214-4858-A6BE-0041CC82047B}" srcOrd="4" destOrd="0" presId="urn:microsoft.com/office/officeart/2005/8/layout/lProcess3"/>
    <dgm:cxn modelId="{F8655308-DF10-40B3-B1B1-E30A2273B0FB}" type="presParOf" srcId="{D0C04924-7038-4265-8C6F-5D13652DFAB7}" destId="{0C1931AA-C494-48A6-9976-5371ADE18261}" srcOrd="3" destOrd="0" presId="urn:microsoft.com/office/officeart/2005/8/layout/lProcess3"/>
    <dgm:cxn modelId="{7AA5239B-295C-4019-9E84-4D62569E8353}" type="presParOf" srcId="{D0C04924-7038-4265-8C6F-5D13652DFAB7}" destId="{16F0AE1D-CE8E-498C-9C48-2F43E1C7628A}" srcOrd="4" destOrd="0" presId="urn:microsoft.com/office/officeart/2005/8/layout/lProcess3"/>
    <dgm:cxn modelId="{214191A5-7543-49A3-AE0A-24E4CCA86D94}" type="presParOf" srcId="{16F0AE1D-CE8E-498C-9C48-2F43E1C7628A}" destId="{D406CEA6-5297-45F0-9FB5-2DA1BF6A3EE4}" srcOrd="0" destOrd="0" presId="urn:microsoft.com/office/officeart/2005/8/layout/lProcess3"/>
    <dgm:cxn modelId="{92E54A74-3F2D-4FFF-8FE6-F14684562621}" type="presParOf" srcId="{16F0AE1D-CE8E-498C-9C48-2F43E1C7628A}" destId="{79093806-FBC3-4095-8E99-2E9A563DFAB6}" srcOrd="1" destOrd="0" presId="urn:microsoft.com/office/officeart/2005/8/layout/lProcess3"/>
    <dgm:cxn modelId="{FB787B3D-A04F-405E-91AF-BCE9A9254C35}" type="presParOf" srcId="{16F0AE1D-CE8E-498C-9C48-2F43E1C7628A}" destId="{3E730CC9-CAD5-4D15-8221-82713160D158}" srcOrd="2" destOrd="0" presId="urn:microsoft.com/office/officeart/2005/8/layout/lProcess3"/>
    <dgm:cxn modelId="{8E00AA76-3F11-4FB7-B7DB-318692B0C732}" type="presParOf" srcId="{16F0AE1D-CE8E-498C-9C48-2F43E1C7628A}" destId="{D15EEF41-C277-4C5F-AF9B-D7A144B37C8A}" srcOrd="3" destOrd="0" presId="urn:microsoft.com/office/officeart/2005/8/layout/lProcess3"/>
    <dgm:cxn modelId="{FC28138D-A546-4C41-BD5E-BDD3ED715B19}" type="presParOf" srcId="{16F0AE1D-CE8E-498C-9C48-2F43E1C7628A}" destId="{1E49C916-40CC-48CF-8C22-9FD41BEDE63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9" y="5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973AD-2367-41E1-97F4-16554D8753F4}" type="datetimeFigureOut">
              <a:rPr lang="pl-PL" smtClean="0"/>
              <a:pPr/>
              <a:t>2018-09-18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247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9" y="9428247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2C12D-8924-4080-BE68-D9A0AD54654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2830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076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013" y="2"/>
            <a:ext cx="2945076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CC0F0-A9A4-4DB9-8A8C-32F3763CB52B}" type="datetimeFigureOut">
              <a:rPr lang="pl-PL" smtClean="0"/>
              <a:pPr/>
              <a:t>2018-09-18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245" y="4714959"/>
            <a:ext cx="5437186" cy="4467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28327"/>
            <a:ext cx="2945076" cy="49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013" y="9428327"/>
            <a:ext cx="2945076" cy="49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E4DDC-BB87-4EEB-AFA1-68DFC529052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05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DDC-BB87-4EEB-AFA1-68DFC5290523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023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DDC-BB87-4EEB-AFA1-68DFC5290523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8849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DDC-BB87-4EEB-AFA1-68DFC5290523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0242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DDC-BB87-4EEB-AFA1-68DFC5290523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6351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DDC-BB87-4EEB-AFA1-68DFC5290523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482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DDC-BB87-4EEB-AFA1-68DFC5290523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9671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DDC-BB87-4EEB-AFA1-68DFC5290523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99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DDC-BB87-4EEB-AFA1-68DFC5290523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625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DDC-BB87-4EEB-AFA1-68DFC5290523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930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DDC-BB87-4EEB-AFA1-68DFC5290523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8664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DDC-BB87-4EEB-AFA1-68DFC5290523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7246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DDC-BB87-4EEB-AFA1-68DFC5290523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2159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DDC-BB87-4EEB-AFA1-68DFC5290523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5416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DDC-BB87-4EEB-AFA1-68DFC5290523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775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DDC-BB87-4EEB-AFA1-68DFC5290523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8574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DDC-BB87-4EEB-AFA1-68DFC5290523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2622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DDC-BB87-4EEB-AFA1-68DFC5290523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1612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DDC-BB87-4EEB-AFA1-68DFC5290523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19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117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7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42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774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-110752"/>
            <a:ext cx="4648200" cy="1155455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753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-110752"/>
            <a:ext cx="4648200" cy="1155455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265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9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7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3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6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774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18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6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3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7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7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6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" y="-114299"/>
            <a:ext cx="4660096" cy="1158412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173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" y="-114299"/>
            <a:ext cx="4660096" cy="1158412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340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6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5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5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3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7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9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8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129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8780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0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7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18" y="-119582"/>
            <a:ext cx="4237781" cy="105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6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9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18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33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5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9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67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07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4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5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0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47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0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7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31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7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7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243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31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318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3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1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00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3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9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96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2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89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08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7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23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6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8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9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0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98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6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2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4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9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774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1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76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797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7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98" r:id="rId12"/>
    <p:sldLayoutId id="2147483799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881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12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91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26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693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9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14000">
              <a:schemeClr val="bg1"/>
            </a:gs>
            <a:gs pos="100000">
              <a:schemeClr val="accent6">
                <a:lumMod val="10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52535" y="1199552"/>
            <a:ext cx="8090048" cy="4258814"/>
          </a:xfrm>
        </p:spPr>
        <p:txBody>
          <a:bodyPr>
            <a:normAutofit fontScale="25000" lnSpcReduction="20000"/>
          </a:bodyPr>
          <a:lstStyle/>
          <a:p>
            <a:endParaRPr lang="pl-PL" sz="2000" b="1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endParaRPr lang="pl-PL" sz="1800" b="1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endParaRPr lang="pl-PL" sz="1800" b="1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endParaRPr lang="pl-PL" sz="2900" b="1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endParaRPr lang="pl-PL" sz="2900" b="1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pl-PL" sz="112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POLITYKA TERYTORIALNA </a:t>
            </a:r>
            <a:br>
              <a:rPr lang="pl-PL" sz="112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</a:br>
            <a:r>
              <a:rPr lang="pl-PL" sz="112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w</a:t>
            </a:r>
          </a:p>
          <a:p>
            <a:pPr algn="ctr">
              <a:lnSpc>
                <a:spcPct val="170000"/>
              </a:lnSpc>
            </a:pPr>
            <a:r>
              <a:rPr lang="pl-PL" sz="112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Województwie Kujawsko-Pomorskim</a:t>
            </a:r>
            <a:endParaRPr lang="pl-PL" sz="112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endParaRPr lang="pl-PL" sz="4800" b="1" i="1" dirty="0" smtClean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pl-PL" sz="6400" b="1" i="1" dirty="0" smtClean="0">
                <a:solidFill>
                  <a:srgbClr val="003399"/>
                </a:solidFill>
              </a:rPr>
              <a:t>Toruń, wrzesień 2018 r.</a:t>
            </a:r>
            <a:r>
              <a:rPr lang="pl-PL" sz="3800" b="1" i="1" dirty="0" smtClean="0">
                <a:solidFill>
                  <a:srgbClr val="003399"/>
                </a:solidFill>
                <a:latin typeface="Book Antiqua" panose="02040602050305030304" pitchFamily="18" charset="0"/>
              </a:rPr>
              <a:t/>
            </a:r>
            <a:br>
              <a:rPr lang="pl-PL" sz="3800" b="1" i="1" dirty="0" smtClean="0">
                <a:solidFill>
                  <a:srgbClr val="003399"/>
                </a:solidFill>
                <a:latin typeface="Book Antiqua" panose="02040602050305030304" pitchFamily="18" charset="0"/>
              </a:rPr>
            </a:br>
            <a:endParaRPr lang="pl-PL" sz="4000" b="1" i="1" dirty="0" smtClean="0">
              <a:solidFill>
                <a:srgbClr val="003399"/>
              </a:solidFill>
              <a:latin typeface="Book Antiqua" panose="02040602050305030304" pitchFamily="18" charset="0"/>
            </a:endParaRPr>
          </a:p>
          <a:p>
            <a:pPr algn="ctr"/>
            <a:endParaRPr lang="pl-PL" sz="1500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pPr algn="ctr"/>
            <a:endParaRPr lang="pl-PL" sz="1500" i="1" dirty="0" smtClean="0">
              <a:solidFill>
                <a:srgbClr val="003399"/>
              </a:solidFill>
              <a:latin typeface="Cambria" pitchFamily="18" charset="0"/>
            </a:endParaRPr>
          </a:p>
          <a:p>
            <a:pPr algn="ctr"/>
            <a:r>
              <a:rPr lang="pl-PL" sz="2500" i="1" dirty="0" smtClean="0">
                <a:solidFill>
                  <a:srgbClr val="003399"/>
                </a:solidFill>
                <a:latin typeface="Cambria" pitchFamily="18" charset="0"/>
              </a:rPr>
              <a:t> </a:t>
            </a:r>
            <a:r>
              <a:rPr lang="pl-PL" sz="2500" b="1" i="1" dirty="0" smtClean="0">
                <a:solidFill>
                  <a:srgbClr val="003399"/>
                </a:solidFill>
                <a:latin typeface="Cambria" pitchFamily="18" charset="0"/>
              </a:rPr>
              <a:t> </a:t>
            </a:r>
          </a:p>
        </p:txBody>
      </p:sp>
      <p:sp>
        <p:nvSpPr>
          <p:cNvPr id="4" name="Symbol zastępczy zawartości 2"/>
          <p:cNvSpPr>
            <a:spLocks noGrp="1"/>
          </p:cNvSpPr>
          <p:nvPr/>
        </p:nvSpPr>
        <p:spPr>
          <a:xfrm>
            <a:off x="871670" y="5672881"/>
            <a:ext cx="7770913" cy="676644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altLang="pl-PL" sz="1500" b="1" dirty="0" smtClean="0">
                <a:latin typeface="Calibri" panose="020F0502020204030204" pitchFamily="34" charset="0"/>
              </a:rPr>
              <a:t>Departament </a:t>
            </a:r>
            <a:r>
              <a:rPr lang="pl-PL" altLang="pl-PL" sz="1500" b="1" dirty="0">
                <a:latin typeface="Calibri" panose="020F0502020204030204" pitchFamily="34" charset="0"/>
              </a:rPr>
              <a:t>Rozwoju Regionalnego </a:t>
            </a:r>
          </a:p>
          <a:p>
            <a:pPr algn="ctr"/>
            <a:r>
              <a:rPr lang="pl-PL" altLang="pl-PL" sz="1500" b="1" dirty="0">
                <a:latin typeface="Calibri" panose="020F0502020204030204" pitchFamily="34" charset="0"/>
              </a:rPr>
              <a:t>Urząd Marszałkowski Województwa Kujawsko-Pomorskiego </a:t>
            </a: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5968" cy="726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273721"/>
            <a:ext cx="7886700" cy="1012281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Stan wdrażania strategii obszarowych ORSG </a:t>
            </a:r>
            <a:br>
              <a:rPr lang="pl-PL" sz="3600" dirty="0" smtClean="0"/>
            </a:br>
            <a:r>
              <a:rPr lang="pl-PL" sz="3600" dirty="0" smtClean="0"/>
              <a:t>- stan na 03.09.2018 r.*</a:t>
            </a:r>
            <a:endParaRPr lang="pl-PL" sz="3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95640252"/>
              </p:ext>
            </p:extLst>
          </p:nvPr>
        </p:nvGraphicFramePr>
        <p:xfrm>
          <a:off x="299103" y="1892810"/>
          <a:ext cx="8597069" cy="4370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solidFill>
            <a:srgbClr val="EFD1F1"/>
          </a:solidFill>
          <a:effectLst>
            <a:outerShdw blurRad="50800" dist="50800" dir="5400000" algn="ctr" rotWithShape="0">
              <a:schemeClr val="accent6"/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15" y="137160"/>
            <a:ext cx="4131286" cy="743368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123914" y="6163056"/>
            <a:ext cx="8896172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pl-PL" altLang="pl-PL" sz="1400" dirty="0" smtClean="0"/>
              <a:t>*Opracowano na podstawie </a:t>
            </a:r>
            <a:r>
              <a:rPr lang="pl-PL" altLang="pl-PL" sz="1400" dirty="0"/>
              <a:t>raportu wygenerowanego </a:t>
            </a:r>
            <a:r>
              <a:rPr lang="pl-PL" altLang="pl-PL" sz="1400" dirty="0" smtClean="0"/>
              <a:t>z systemu SL2014 – Podpisane umowy </a:t>
            </a:r>
          </a:p>
        </p:txBody>
      </p:sp>
    </p:spTree>
    <p:extLst>
      <p:ext uri="{BB962C8B-B14F-4D97-AF65-F5344CB8AC3E}">
        <p14:creationId xmlns:p14="http://schemas.microsoft.com/office/powerpoint/2010/main" val="3840168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graphicFrame>
        <p:nvGraphicFramePr>
          <p:cNvPr id="30" name="Wykres 29"/>
          <p:cNvGraphicFramePr/>
          <p:nvPr>
            <p:extLst>
              <p:ext uri="{D42A27DB-BD31-4B8C-83A1-F6EECF244321}">
                <p14:modId xmlns:p14="http://schemas.microsoft.com/office/powerpoint/2010/main" val="2802862216"/>
              </p:ext>
            </p:extLst>
          </p:nvPr>
        </p:nvGraphicFramePr>
        <p:xfrm>
          <a:off x="141004" y="1256233"/>
          <a:ext cx="8888695" cy="5435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ytuł 1"/>
          <p:cNvSpPr>
            <a:spLocks noGrp="1"/>
          </p:cNvSpPr>
          <p:nvPr>
            <p:ph type="title"/>
          </p:nvPr>
        </p:nvSpPr>
        <p:spPr>
          <a:xfrm>
            <a:off x="1051133" y="1004991"/>
            <a:ext cx="7007551" cy="353790"/>
          </a:xfrm>
        </p:spPr>
        <p:txBody>
          <a:bodyPr>
            <a:noAutofit/>
          </a:bodyPr>
          <a:lstStyle/>
          <a:p>
            <a:r>
              <a:rPr lang="pl-PL" sz="2400" dirty="0" smtClean="0"/>
              <a:t>Strategie OSI i ORSG wykonanie - stan na 03.09.2018 r.</a:t>
            </a:r>
            <a:endParaRPr lang="pl-PL" sz="2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15" y="73771"/>
            <a:ext cx="4131286" cy="74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03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14000">
              <a:schemeClr val="bg1"/>
            </a:gs>
            <a:gs pos="87000">
              <a:schemeClr val="accent6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29332" y="2789698"/>
            <a:ext cx="8896350" cy="158575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36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Zintegrowane Inwestycje Terytorialne</a:t>
            </a:r>
          </a:p>
        </p:txBody>
      </p:sp>
      <p:pic>
        <p:nvPicPr>
          <p:cNvPr id="1026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07" y="227601"/>
            <a:ext cx="4342300" cy="757436"/>
          </a:xfrm>
          <a:prstGeom prst="rect">
            <a:avLst/>
          </a:prstGeom>
          <a:noFill/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7" y="227601"/>
            <a:ext cx="4342300" cy="7574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024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zawartości 2"/>
          <p:cNvSpPr>
            <a:spLocks noGrp="1"/>
          </p:cNvSpPr>
          <p:nvPr>
            <p:ph idx="1"/>
          </p:nvPr>
        </p:nvSpPr>
        <p:spPr>
          <a:xfrm>
            <a:off x="133668" y="920661"/>
            <a:ext cx="4017962" cy="6048375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pl-PL" altLang="pl-PL" dirty="0" smtClean="0"/>
          </a:p>
          <a:p>
            <a:pPr marL="0" indent="0" algn="ctr">
              <a:buFont typeface="Wingdings 2" pitchFamily="18" charset="2"/>
              <a:buNone/>
            </a:pPr>
            <a:r>
              <a:rPr lang="pl-PL" altLang="pl-PL" sz="2000" dirty="0" smtClean="0"/>
              <a:t>Obszar realizacji ZIT dla Bydgoszczy, Torunia i obszaru powiązanego z nimi funkcjonalnie wyznaczony został uchwałą Nr 15/463/14 Zarządu Województwa Kujawsko-Pomorskiego </a:t>
            </a:r>
            <a:br>
              <a:rPr lang="pl-PL" altLang="pl-PL" sz="2000" dirty="0" smtClean="0"/>
            </a:br>
            <a:r>
              <a:rPr lang="pl-PL" altLang="pl-PL" sz="2000" dirty="0" smtClean="0"/>
              <a:t>z 8.04.2014 r. </a:t>
            </a:r>
          </a:p>
          <a:p>
            <a:pPr marL="0" indent="0" algn="ctr">
              <a:buFont typeface="Wingdings 2" pitchFamily="18" charset="2"/>
              <a:buNone/>
            </a:pPr>
            <a:endParaRPr lang="pl-PL" altLang="pl-PL" sz="2000" dirty="0" smtClean="0"/>
          </a:p>
          <a:p>
            <a:pPr marL="0" indent="0" algn="ctr">
              <a:buFont typeface="Wingdings 2" pitchFamily="18" charset="2"/>
              <a:buNone/>
            </a:pPr>
            <a:r>
              <a:rPr lang="pl-PL" altLang="pl-PL" sz="2000" dirty="0" smtClean="0"/>
              <a:t>Porozumienie w sprawie realizacji ZIT dla Bydgosko-Toruńskiego Obszaru Funkcjonalnego zostało zawarte pomiędzy 25 jednostkami samorządu terytorialnego wchodzącymi w skład Związku ZIT </a:t>
            </a:r>
            <a:r>
              <a:rPr lang="pl-PL" altLang="pl-PL" sz="2000" b="1" dirty="0"/>
              <a:t>-</a:t>
            </a:r>
            <a:r>
              <a:rPr lang="pl-PL" altLang="pl-PL" sz="2000" b="1" dirty="0" smtClean="0"/>
              <a:t> 8.04.2014 r.</a:t>
            </a:r>
            <a:r>
              <a:rPr lang="pl-PL" altLang="pl-PL" sz="2000" dirty="0" smtClean="0"/>
              <a:t>, następnie było kilkukrotnie aneksowane.</a:t>
            </a:r>
          </a:p>
        </p:txBody>
      </p:sp>
      <p:pic>
        <p:nvPicPr>
          <p:cNvPr id="9219" name="Picture 4" descr="obszar realizacji ZIT wojewódzkie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556" y="1031699"/>
            <a:ext cx="4348444" cy="582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solidFill>
            <a:srgbClr val="EFD1F1"/>
          </a:solidFill>
          <a:effectLst>
            <a:outerShdw blurRad="50800" dist="50800" dir="5400000" algn="ctr" rotWithShape="0">
              <a:schemeClr val="accent6"/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15" y="137160"/>
            <a:ext cx="4131286" cy="74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5866" y="1190897"/>
            <a:ext cx="8597069" cy="1006686"/>
          </a:xfrm>
        </p:spPr>
        <p:txBody>
          <a:bodyPr>
            <a:normAutofit fontScale="90000"/>
          </a:bodyPr>
          <a:lstStyle/>
          <a:p>
            <a:r>
              <a:rPr lang="pl-PL" sz="4000" dirty="0" smtClean="0"/>
              <a:t>Stan wdrażania strategii ZIT – 31.08.2018 r.*</a:t>
            </a:r>
            <a:endParaRPr lang="pl-PL" sz="4000" dirty="0"/>
          </a:p>
        </p:txBody>
      </p:sp>
      <p:pic>
        <p:nvPicPr>
          <p:cNvPr id="3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34543668"/>
              </p:ext>
            </p:extLst>
          </p:nvPr>
        </p:nvGraphicFramePr>
        <p:xfrm>
          <a:off x="299103" y="2197583"/>
          <a:ext cx="8730597" cy="403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15" y="137160"/>
            <a:ext cx="4131286" cy="743368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123914" y="6163056"/>
            <a:ext cx="8896172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pl-PL" altLang="pl-PL" sz="1400" dirty="0" smtClean="0"/>
              <a:t>*Opracowano na podstawie </a:t>
            </a:r>
            <a:r>
              <a:rPr lang="pl-PL" altLang="pl-PL" sz="1400" dirty="0"/>
              <a:t>raportu wygenerowanego </a:t>
            </a:r>
            <a:r>
              <a:rPr lang="pl-PL" altLang="pl-PL" sz="1400" dirty="0" smtClean="0"/>
              <a:t>z systemu SL2014 – Podpisane umowy </a:t>
            </a:r>
          </a:p>
        </p:txBody>
      </p:sp>
    </p:spTree>
    <p:extLst>
      <p:ext uri="{BB962C8B-B14F-4D97-AF65-F5344CB8AC3E}">
        <p14:creationId xmlns:p14="http://schemas.microsoft.com/office/powerpoint/2010/main" val="1290437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3194298825"/>
              </p:ext>
            </p:extLst>
          </p:nvPr>
        </p:nvGraphicFramePr>
        <p:xfrm>
          <a:off x="1523998" y="1396998"/>
          <a:ext cx="6637235" cy="4593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solidFill>
            <a:srgbClr val="EFD1F1"/>
          </a:solidFill>
          <a:effectLst>
            <a:outerShdw blurRad="50800" dist="50800" dir="5400000" algn="ctr" rotWithShape="0">
              <a:schemeClr val="accent6"/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15" y="137160"/>
            <a:ext cx="4131286" cy="74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73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3017884820"/>
              </p:ext>
            </p:extLst>
          </p:nvPr>
        </p:nvGraphicFramePr>
        <p:xfrm>
          <a:off x="1523998" y="1396998"/>
          <a:ext cx="6637235" cy="4593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solidFill>
            <a:srgbClr val="EFD1F1"/>
          </a:solidFill>
          <a:effectLst>
            <a:outerShdw blurRad="50800" dist="50800" dir="5400000" algn="ctr" rotWithShape="0">
              <a:schemeClr val="accent6"/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15" y="137160"/>
            <a:ext cx="4131286" cy="74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62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4106857549"/>
              </p:ext>
            </p:extLst>
          </p:nvPr>
        </p:nvGraphicFramePr>
        <p:xfrm>
          <a:off x="1523998" y="1396998"/>
          <a:ext cx="6637235" cy="4593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solidFill>
            <a:srgbClr val="EFD1F1"/>
          </a:solidFill>
          <a:effectLst>
            <a:outerShdw blurRad="50800" dist="50800" dir="5400000" algn="ctr" rotWithShape="0">
              <a:schemeClr val="accent6"/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15" y="137160"/>
            <a:ext cx="4131286" cy="74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15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733107" y="3244334"/>
            <a:ext cx="55501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Dziękuję za uwagę</a:t>
            </a:r>
            <a:endParaRPr lang="pl-PL" sz="4400" dirty="0"/>
          </a:p>
        </p:txBody>
      </p:sp>
      <p:sp>
        <p:nvSpPr>
          <p:cNvPr id="5" name="Prostokąt 4"/>
          <p:cNvSpPr/>
          <p:nvPr/>
        </p:nvSpPr>
        <p:spPr>
          <a:xfrm>
            <a:off x="180753" y="5209700"/>
            <a:ext cx="53056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400" i="1" dirty="0" smtClean="0">
                <a:solidFill>
                  <a:srgbClr val="003399"/>
                </a:solidFill>
                <a:cs typeface="Arial" pitchFamily="34" charset="0"/>
              </a:rPr>
              <a:t/>
            </a:r>
            <a:br>
              <a:rPr lang="pl-PL" sz="1400" i="1" dirty="0" smtClean="0">
                <a:solidFill>
                  <a:srgbClr val="003399"/>
                </a:solidFill>
                <a:cs typeface="Arial" pitchFamily="34" charset="0"/>
              </a:rPr>
            </a:br>
            <a:r>
              <a:rPr lang="pl-PL" sz="1400" i="1" dirty="0" smtClean="0">
                <a:solidFill>
                  <a:srgbClr val="003399"/>
                </a:solidFill>
                <a:cs typeface="Arial" pitchFamily="34" charset="0"/>
              </a:rPr>
              <a:t>Departament Rozwoju Regionalnego</a:t>
            </a:r>
            <a:br>
              <a:rPr lang="pl-PL" sz="1400" i="1" dirty="0" smtClean="0">
                <a:solidFill>
                  <a:srgbClr val="003399"/>
                </a:solidFill>
                <a:cs typeface="Arial" pitchFamily="34" charset="0"/>
              </a:rPr>
            </a:br>
            <a:r>
              <a:rPr lang="pl-PL" sz="1400" i="1" dirty="0" smtClean="0">
                <a:solidFill>
                  <a:srgbClr val="003399"/>
                </a:solidFill>
                <a:cs typeface="Arial" pitchFamily="34" charset="0"/>
              </a:rPr>
              <a:t>Urząd Marszałkowski Województwa Kujawsko-Pomorskiego w Toruniu</a:t>
            </a:r>
            <a:br>
              <a:rPr lang="pl-PL" sz="1400" i="1" dirty="0" smtClean="0">
                <a:solidFill>
                  <a:srgbClr val="003399"/>
                </a:solidFill>
                <a:cs typeface="Arial" pitchFamily="34" charset="0"/>
              </a:rPr>
            </a:br>
            <a:endParaRPr lang="pl-PL" sz="1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15" y="137160"/>
            <a:ext cx="4131286" cy="72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7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24582" y="1487160"/>
            <a:ext cx="8137525" cy="83099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600" dirty="0">
                <a:latin typeface="+mj-lt"/>
              </a:rPr>
              <a:t>Zgodnie </a:t>
            </a:r>
            <a:r>
              <a:rPr lang="pl-PL" sz="1600" dirty="0" smtClean="0">
                <a:latin typeface="+mj-lt"/>
              </a:rPr>
              <a:t>ze </a:t>
            </a:r>
            <a:r>
              <a:rPr lang="pl-PL" sz="1600" i="1" dirty="0" smtClean="0">
                <a:latin typeface="+mj-lt"/>
              </a:rPr>
              <a:t>Strategią </a:t>
            </a:r>
            <a:r>
              <a:rPr lang="pl-PL" sz="1600" i="1" dirty="0">
                <a:latin typeface="+mj-lt"/>
              </a:rPr>
              <a:t>rozwoju województwa kujawsko-pomorskiego do roku 2020 – Plan Modernizacji 2020+ </a:t>
            </a:r>
            <a:r>
              <a:rPr lang="pl-PL" sz="1600" dirty="0">
                <a:latin typeface="+mj-lt"/>
              </a:rPr>
              <a:t>w warunkach naszego regionu proces planowania </a:t>
            </a:r>
            <a:r>
              <a:rPr lang="pl-PL" sz="1600" dirty="0" smtClean="0">
                <a:latin typeface="+mj-lt"/>
              </a:rPr>
              <a:t>i </a:t>
            </a:r>
            <a:r>
              <a:rPr lang="pl-PL" sz="1600" dirty="0">
                <a:latin typeface="+mj-lt"/>
              </a:rPr>
              <a:t>wdrażania polityki terytorialnej </a:t>
            </a:r>
            <a:r>
              <a:rPr lang="pl-PL" sz="1600" dirty="0" smtClean="0">
                <a:latin typeface="+mj-lt"/>
              </a:rPr>
              <a:t>odbywa się </a:t>
            </a:r>
            <a:r>
              <a:rPr lang="pl-PL" sz="1600" b="1" dirty="0" smtClean="0">
                <a:latin typeface="+mj-lt"/>
              </a:rPr>
              <a:t>na </a:t>
            </a:r>
            <a:r>
              <a:rPr lang="pl-PL" sz="1600" b="1" dirty="0">
                <a:latin typeface="+mj-lt"/>
              </a:rPr>
              <a:t>czterech poziomach</a:t>
            </a:r>
            <a:r>
              <a:rPr lang="pl-PL" sz="1600" dirty="0">
                <a:latin typeface="+mj-lt"/>
              </a:rPr>
              <a:t>.</a:t>
            </a:r>
          </a:p>
        </p:txBody>
      </p:sp>
      <p:sp>
        <p:nvSpPr>
          <p:cNvPr id="5" name="Tytuł 1"/>
          <p:cNvSpPr>
            <a:spLocks/>
          </p:cNvSpPr>
          <p:nvPr/>
        </p:nvSpPr>
        <p:spPr bwMode="auto">
          <a:xfrm>
            <a:off x="1527475" y="1066279"/>
            <a:ext cx="6674266" cy="37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pl-PL" altLang="pl-PL" sz="3600" dirty="0">
                <a:latin typeface="+mj-lt"/>
                <a:ea typeface="+mj-ea"/>
                <a:cs typeface="Times New Roman" panose="02020603050405020304" pitchFamily="18" charset="0"/>
              </a:rPr>
              <a:t>Poziomy </a:t>
            </a:r>
            <a:r>
              <a:rPr lang="pl-PL" altLang="pl-PL" sz="3200" dirty="0">
                <a:latin typeface="+mj-lt"/>
                <a:ea typeface="+mj-ea"/>
                <a:cs typeface="Times New Roman" panose="02020603050405020304" pitchFamily="18" charset="0"/>
              </a:rPr>
              <a:t>polityki</a:t>
            </a:r>
            <a:r>
              <a:rPr lang="pl-PL" altLang="pl-PL" sz="3600" dirty="0">
                <a:latin typeface="+mj-lt"/>
                <a:ea typeface="+mj-ea"/>
                <a:cs typeface="Times New Roman" panose="02020603050405020304" pitchFamily="18" charset="0"/>
              </a:rPr>
              <a:t> terytorialnej</a:t>
            </a:r>
          </a:p>
        </p:txBody>
      </p:sp>
      <p:pic>
        <p:nvPicPr>
          <p:cNvPr id="6" name="Picture 6" descr="Schemat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8" y="2393507"/>
            <a:ext cx="4216221" cy="431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4240081" y="2628626"/>
            <a:ext cx="4283075" cy="156966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latin typeface="+mj-lt"/>
                <a:cs typeface="Arial" charset="0"/>
              </a:rPr>
              <a:t>Na każdym poziomie polityki </a:t>
            </a:r>
            <a:br>
              <a:rPr lang="pl-PL" sz="1600" b="1" dirty="0">
                <a:latin typeface="+mj-lt"/>
                <a:cs typeface="Arial" charset="0"/>
              </a:rPr>
            </a:br>
            <a:r>
              <a:rPr lang="pl-PL" sz="1600" b="1" dirty="0">
                <a:latin typeface="+mj-lt"/>
                <a:cs typeface="Arial" charset="0"/>
              </a:rPr>
              <a:t>terytorialnej realizowane s</a:t>
            </a:r>
            <a:r>
              <a:rPr lang="pl-PL" sz="1600" b="1" dirty="0" smtClean="0">
                <a:latin typeface="+mj-lt"/>
                <a:cs typeface="Arial" charset="0"/>
              </a:rPr>
              <a:t>ą  </a:t>
            </a:r>
            <a:r>
              <a:rPr lang="pl-PL" sz="1600" b="1" dirty="0">
                <a:latin typeface="+mj-lt"/>
                <a:cs typeface="Arial" charset="0"/>
              </a:rPr>
              <a:t/>
            </a:r>
            <a:br>
              <a:rPr lang="pl-PL" sz="1600" b="1" dirty="0">
                <a:latin typeface="+mj-lt"/>
                <a:cs typeface="Arial" charset="0"/>
              </a:rPr>
            </a:br>
            <a:r>
              <a:rPr lang="pl-PL" sz="1600" b="1" dirty="0">
                <a:latin typeface="+mj-lt"/>
                <a:cs typeface="Arial" charset="0"/>
              </a:rPr>
              <a:t>zadania odpowiadające specyfice  </a:t>
            </a:r>
            <a:br>
              <a:rPr lang="pl-PL" sz="1600" b="1" dirty="0">
                <a:latin typeface="+mj-lt"/>
                <a:cs typeface="Arial" charset="0"/>
              </a:rPr>
            </a:br>
            <a:r>
              <a:rPr lang="pl-PL" sz="1600" b="1" dirty="0">
                <a:latin typeface="+mj-lt"/>
                <a:cs typeface="Arial" charset="0"/>
              </a:rPr>
              <a:t>danego obszaru. W tym celu zidentyfikowane </a:t>
            </a:r>
            <a:r>
              <a:rPr lang="pl-PL" sz="1600" b="1" dirty="0" smtClean="0">
                <a:latin typeface="+mj-lt"/>
                <a:cs typeface="Arial" charset="0"/>
              </a:rPr>
              <a:t>zostały problemy </a:t>
            </a:r>
            <a:r>
              <a:rPr lang="pl-PL" sz="1600" b="1" dirty="0">
                <a:latin typeface="+mj-lt"/>
                <a:cs typeface="Arial" charset="0"/>
              </a:rPr>
              <a:t>oraz kierunki rozwoju w ramach strategii obszarowych.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8" y="64009"/>
            <a:ext cx="4151376" cy="77242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4293814" y="4688329"/>
            <a:ext cx="4254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1600" b="1" dirty="0">
                <a:latin typeface="+mj-lt"/>
                <a:cs typeface="Arial" charset="0"/>
              </a:rPr>
              <a:t>W dniu 30 października 2013 r. uchwałą Zarządu Województwa przyjęto „Założenia polityki terytorialnej województwa </a:t>
            </a:r>
            <a:endParaRPr lang="pl-PL" altLang="pl-PL" sz="1600" b="1" dirty="0" smtClean="0">
              <a:latin typeface="+mj-lt"/>
              <a:cs typeface="Arial" charset="0"/>
            </a:endParaRPr>
          </a:p>
          <a:p>
            <a:pPr algn="ctr"/>
            <a:r>
              <a:rPr lang="pl-PL" altLang="pl-PL" sz="1600" b="1" dirty="0" smtClean="0">
                <a:latin typeface="+mj-lt"/>
                <a:cs typeface="Arial" charset="0"/>
              </a:rPr>
              <a:t>kujawsko-pomorskiego </a:t>
            </a:r>
            <a:r>
              <a:rPr lang="pl-PL" altLang="pl-PL" sz="1600" b="1" dirty="0">
                <a:latin typeface="+mj-lt"/>
                <a:cs typeface="Arial" charset="0"/>
              </a:rPr>
              <a:t/>
            </a:r>
            <a:br>
              <a:rPr lang="pl-PL" altLang="pl-PL" sz="1600" b="1" dirty="0">
                <a:latin typeface="+mj-lt"/>
                <a:cs typeface="Arial" charset="0"/>
              </a:rPr>
            </a:br>
            <a:r>
              <a:rPr lang="pl-PL" altLang="pl-PL" sz="1600" b="1" dirty="0">
                <a:latin typeface="+mj-lt"/>
                <a:cs typeface="Arial" charset="0"/>
              </a:rPr>
              <a:t>na lata 2014-2020”.</a:t>
            </a:r>
          </a:p>
        </p:txBody>
      </p:sp>
    </p:spTree>
    <p:extLst>
      <p:ext uri="{BB962C8B-B14F-4D97-AF65-F5344CB8AC3E}">
        <p14:creationId xmlns:p14="http://schemas.microsoft.com/office/powerpoint/2010/main" val="260633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e.sak\Pulpit\Nowy obraz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35" y="1171550"/>
            <a:ext cx="4447944" cy="555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15" y="137160"/>
            <a:ext cx="4131286" cy="743368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 bwMode="auto">
          <a:xfrm>
            <a:off x="124182" y="1008117"/>
            <a:ext cx="7848778" cy="6648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altLang="pl-PL" sz="3200" dirty="0">
                <a:solidFill>
                  <a:schemeClr val="tx1"/>
                </a:solidFill>
                <a:cs typeface="Times New Roman" panose="02020603050405020304" pitchFamily="18" charset="0"/>
              </a:rPr>
              <a:t>Zasięg OSI i </a:t>
            </a:r>
            <a:r>
              <a:rPr lang="pl-PL" altLang="pl-PL" sz="3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ORSG</a:t>
            </a:r>
            <a:endParaRPr lang="pl-PL" altLang="pl-PL" sz="3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66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 bwMode="auto">
          <a:xfrm>
            <a:off x="610362" y="1243007"/>
            <a:ext cx="7886700" cy="93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altLang="pl-PL" sz="3200" dirty="0" smtClean="0"/>
              <a:t>Monitoring Strategii OSI i ORSG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2585" y="2643260"/>
            <a:ext cx="7375021" cy="16894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600" dirty="0"/>
              <a:t>Sprawdzanie postępów wdrażania </a:t>
            </a:r>
            <a:r>
              <a:rPr lang="pl-PL" sz="2600" dirty="0" smtClean="0"/>
              <a:t>założeń Polityki </a:t>
            </a:r>
            <a:r>
              <a:rPr lang="pl-PL" sz="2600" dirty="0"/>
              <a:t>Terytorialnej odbywa się na </a:t>
            </a:r>
            <a:r>
              <a:rPr lang="pl-PL" sz="2600" dirty="0" smtClean="0"/>
              <a:t>podstawie miesięcznych raportów wygenerowanych</a:t>
            </a:r>
            <a:r>
              <a:rPr lang="pl-PL" sz="2600" dirty="0"/>
              <a:t> </a:t>
            </a:r>
            <a:r>
              <a:rPr lang="pl-PL" sz="2600" dirty="0" smtClean="0"/>
              <a:t>z centralnego systemu informatycznego SL2014.</a:t>
            </a: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15" y="137160"/>
            <a:ext cx="4131286" cy="74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5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205269"/>
            <a:ext cx="8267522" cy="1012281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Stan wdrażania strategii obszarowych OSI i ORSG - stan na 03.09.2018 r.*</a:t>
            </a:r>
            <a:endParaRPr lang="pl-PL" sz="3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81106685"/>
              </p:ext>
            </p:extLst>
          </p:nvPr>
        </p:nvGraphicFramePr>
        <p:xfrm>
          <a:off x="299103" y="1892810"/>
          <a:ext cx="8597069" cy="4370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solidFill>
            <a:srgbClr val="EFD1F1"/>
          </a:solidFill>
          <a:effectLst>
            <a:outerShdw blurRad="50800" dist="50800" dir="5400000" algn="ctr" rotWithShape="0">
              <a:schemeClr val="accent6"/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15" y="137160"/>
            <a:ext cx="4131286" cy="743368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123914" y="6163056"/>
            <a:ext cx="8896172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pl-PL" altLang="pl-PL" sz="1400" dirty="0" smtClean="0"/>
              <a:t>*Opracowano na podstawie </a:t>
            </a:r>
            <a:r>
              <a:rPr lang="pl-PL" altLang="pl-PL" sz="1400" dirty="0"/>
              <a:t>raportu wygenerowanego </a:t>
            </a:r>
            <a:r>
              <a:rPr lang="pl-PL" altLang="pl-PL" sz="1400" dirty="0" smtClean="0"/>
              <a:t>z systemu SL2014 – Podpisane umowy </a:t>
            </a:r>
          </a:p>
        </p:txBody>
      </p:sp>
    </p:spTree>
    <p:extLst>
      <p:ext uri="{BB962C8B-B14F-4D97-AF65-F5344CB8AC3E}">
        <p14:creationId xmlns:p14="http://schemas.microsoft.com/office/powerpoint/2010/main" val="313968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1282108354"/>
              </p:ext>
            </p:extLst>
          </p:nvPr>
        </p:nvGraphicFramePr>
        <p:xfrm>
          <a:off x="994160" y="1401510"/>
          <a:ext cx="7748188" cy="4836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solidFill>
            <a:srgbClr val="EFD1F1"/>
          </a:solidFill>
          <a:effectLst>
            <a:outerShdw blurRad="50800" dist="50800" dir="5400000" algn="ctr" rotWithShape="0">
              <a:schemeClr val="accent6"/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15" y="137160"/>
            <a:ext cx="4131286" cy="74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72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1089714150"/>
              </p:ext>
            </p:extLst>
          </p:nvPr>
        </p:nvGraphicFramePr>
        <p:xfrm>
          <a:off x="994160" y="1401510"/>
          <a:ext cx="7748188" cy="4836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solidFill>
            <a:srgbClr val="EFD1F1"/>
          </a:solidFill>
          <a:effectLst>
            <a:outerShdw blurRad="50800" dist="50800" dir="5400000" algn="ctr" rotWithShape="0">
              <a:schemeClr val="accent6"/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15" y="137160"/>
            <a:ext cx="4131286" cy="74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63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3048356519"/>
              </p:ext>
            </p:extLst>
          </p:nvPr>
        </p:nvGraphicFramePr>
        <p:xfrm>
          <a:off x="994160" y="1401510"/>
          <a:ext cx="7748188" cy="4836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solidFill>
            <a:srgbClr val="EFD1F1"/>
          </a:solidFill>
          <a:effectLst>
            <a:outerShdw blurRad="50800" dist="50800" dir="5400000" algn="ctr" rotWithShape="0">
              <a:schemeClr val="accent6"/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15" y="137160"/>
            <a:ext cx="4131286" cy="74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4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4287" y="1255433"/>
            <a:ext cx="7886700" cy="1012281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Stan wdrażania strategii obszarowych OSI </a:t>
            </a:r>
            <a:br>
              <a:rPr lang="pl-PL" sz="3600" dirty="0" smtClean="0"/>
            </a:br>
            <a:r>
              <a:rPr lang="pl-PL" sz="3600" dirty="0" smtClean="0"/>
              <a:t>- stan na 03.09.2018 r.*</a:t>
            </a:r>
            <a:endParaRPr lang="pl-PL" sz="3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56674369"/>
              </p:ext>
            </p:extLst>
          </p:nvPr>
        </p:nvGraphicFramePr>
        <p:xfrm>
          <a:off x="299103" y="1892810"/>
          <a:ext cx="8597069" cy="4370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solidFill>
            <a:srgbClr val="EFD1F1"/>
          </a:solidFill>
          <a:effectLst>
            <a:outerShdw blurRad="50800" dist="50800" dir="5400000" algn="ctr" rotWithShape="0">
              <a:schemeClr val="accent6"/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15" y="137160"/>
            <a:ext cx="4131286" cy="743368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123914" y="6163056"/>
            <a:ext cx="8896172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pl-PL" altLang="pl-PL" sz="1400" dirty="0" smtClean="0"/>
              <a:t>*Opracowanie na podstawie wygenerowanego raportu z systemu SL2014 – Podpisane umowy </a:t>
            </a:r>
          </a:p>
        </p:txBody>
      </p:sp>
    </p:spTree>
    <p:extLst>
      <p:ext uri="{BB962C8B-B14F-4D97-AF65-F5344CB8AC3E}">
        <p14:creationId xmlns:p14="http://schemas.microsoft.com/office/powerpoint/2010/main" val="2543112416"/>
      </p:ext>
    </p:extLst>
  </p:cSld>
  <p:clrMapOvr>
    <a:masterClrMapping/>
  </p:clrMapOvr>
</p:sld>
</file>

<file path=ppt/theme/theme1.xml><?xml version="1.0" encoding="utf-8"?>
<a:theme xmlns:a="http://schemas.openxmlformats.org/drawingml/2006/main" name="FunduszeEuropejskiePrezentacja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Pomoc Techniczn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F455CDD5-C0D5-4F1E-9423-3AD99BE16955}"/>
    </a:ext>
  </a:extLst>
</a:theme>
</file>

<file path=ppt/theme/theme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6145</TotalTime>
  <Words>585</Words>
  <Application>Microsoft Office PowerPoint</Application>
  <PresentationFormat>Pokaz na ekranie (4:3)</PresentationFormat>
  <Paragraphs>168</Paragraphs>
  <Slides>18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8</vt:i4>
      </vt:variant>
      <vt:variant>
        <vt:lpstr>Tytuły slajdów</vt:lpstr>
      </vt:variant>
      <vt:variant>
        <vt:i4>18</vt:i4>
      </vt:variant>
    </vt:vector>
  </HeadingPairs>
  <TitlesOfParts>
    <vt:vector size="33" baseType="lpstr">
      <vt:lpstr>Arial</vt:lpstr>
      <vt:lpstr>Book Antiqua</vt:lpstr>
      <vt:lpstr>Calibri</vt:lpstr>
      <vt:lpstr>Cambria</vt:lpstr>
      <vt:lpstr>Times New Roman</vt:lpstr>
      <vt:lpstr>Wingdings</vt:lpstr>
      <vt:lpstr>Wingdings 2</vt:lpstr>
      <vt:lpstr>FunduszeEuropejskiePrezentacjaTemplate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Pomoc Techniczna</vt:lpstr>
      <vt:lpstr>Prezentacja programu PowerPoint</vt:lpstr>
      <vt:lpstr>Prezentacja programu PowerPoint</vt:lpstr>
      <vt:lpstr>Prezentacja programu PowerPoint</vt:lpstr>
      <vt:lpstr>Monitoring Strategii OSI i ORSG</vt:lpstr>
      <vt:lpstr>Stan wdrażania strategii obszarowych OSI i ORSG - stan na 03.09.2018 r.*</vt:lpstr>
      <vt:lpstr>Prezentacja programu PowerPoint</vt:lpstr>
      <vt:lpstr>Prezentacja programu PowerPoint</vt:lpstr>
      <vt:lpstr>Prezentacja programu PowerPoint</vt:lpstr>
      <vt:lpstr>Stan wdrażania strategii obszarowych OSI  - stan na 03.09.2018 r.*</vt:lpstr>
      <vt:lpstr>Stan wdrażania strategii obszarowych ORSG  - stan na 03.09.2018 r.*</vt:lpstr>
      <vt:lpstr>Strategie OSI i ORSG wykonanie - stan na 03.09.2018 r.</vt:lpstr>
      <vt:lpstr>Prezentacja programu PowerPoint</vt:lpstr>
      <vt:lpstr>Prezentacja programu PowerPoint</vt:lpstr>
      <vt:lpstr>Stan wdrażania strategii ZIT – 31.08.2018 r.*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j.zakrzewska</dc:creator>
  <cp:lastModifiedBy>Anna Sobierajska</cp:lastModifiedBy>
  <cp:revision>721</cp:revision>
  <cp:lastPrinted>2018-09-06T07:39:56Z</cp:lastPrinted>
  <dcterms:created xsi:type="dcterms:W3CDTF">2015-01-15T11:10:57Z</dcterms:created>
  <dcterms:modified xsi:type="dcterms:W3CDTF">2018-09-18T05:56:43Z</dcterms:modified>
</cp:coreProperties>
</file>