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9"/>
  </p:notesMasterIdLst>
  <p:handoutMasterIdLst>
    <p:handoutMasterId r:id="rId50"/>
  </p:handoutMasterIdLst>
  <p:sldIdLst>
    <p:sldId id="305" r:id="rId2"/>
    <p:sldId id="462" r:id="rId3"/>
    <p:sldId id="342" r:id="rId4"/>
    <p:sldId id="308" r:id="rId5"/>
    <p:sldId id="339" r:id="rId6"/>
    <p:sldId id="464" r:id="rId7"/>
    <p:sldId id="439" r:id="rId8"/>
    <p:sldId id="497" r:id="rId9"/>
    <p:sldId id="498" r:id="rId10"/>
    <p:sldId id="442" r:id="rId11"/>
    <p:sldId id="443" r:id="rId12"/>
    <p:sldId id="340" r:id="rId13"/>
    <p:sldId id="444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453" r:id="rId25"/>
    <p:sldId id="400" r:id="rId26"/>
    <p:sldId id="395" r:id="rId27"/>
    <p:sldId id="455" r:id="rId28"/>
    <p:sldId id="477" r:id="rId29"/>
    <p:sldId id="478" r:id="rId30"/>
    <p:sldId id="493" r:id="rId31"/>
    <p:sldId id="499" r:id="rId32"/>
    <p:sldId id="479" r:id="rId33"/>
    <p:sldId id="494" r:id="rId34"/>
    <p:sldId id="481" r:id="rId35"/>
    <p:sldId id="482" r:id="rId36"/>
    <p:sldId id="496" r:id="rId37"/>
    <p:sldId id="495" r:id="rId38"/>
    <p:sldId id="484" r:id="rId39"/>
    <p:sldId id="485" r:id="rId40"/>
    <p:sldId id="487" r:id="rId41"/>
    <p:sldId id="341" r:id="rId42"/>
    <p:sldId id="428" r:id="rId43"/>
    <p:sldId id="429" r:id="rId44"/>
    <p:sldId id="436" r:id="rId45"/>
    <p:sldId id="437" r:id="rId46"/>
    <p:sldId id="460" r:id="rId47"/>
    <p:sldId id="405" r:id="rId48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am Szponka" initials="AS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D1F"/>
    <a:srgbClr val="EF1DC7"/>
    <a:srgbClr val="FDFED6"/>
    <a:srgbClr val="FFFFCC"/>
    <a:srgbClr val="FAF1D2"/>
    <a:srgbClr val="FFFF81"/>
    <a:srgbClr val="EAEAEA"/>
    <a:srgbClr val="EDE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6953" autoAdjust="0"/>
  </p:normalViewPr>
  <p:slideViewPr>
    <p:cSldViewPr>
      <p:cViewPr varScale="1">
        <p:scale>
          <a:sx n="92" d="100"/>
          <a:sy n="92" d="100"/>
        </p:scale>
        <p:origin x="14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C761CF-A7F5-4BE6-AC7F-DB6BFC87D5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3268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18CC46-4C03-420B-ABBA-C6D6FAEF2392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4" name="Symbol zastępczy obrazu slajdu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0E41E6-3879-40ED-95D3-175948B4A18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2260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91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014468-F86E-4B08-888F-8A6796FB6112}" type="slidenum">
              <a:rPr lang="pl-PL" altLang="pl-PL" smtClean="0"/>
              <a:pPr/>
              <a:t>2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003172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D69FCC-B421-4150-A72A-E74360D5EA07}" type="slidenum">
              <a:rPr lang="pl-PL" altLang="pl-PL" smtClean="0"/>
              <a:pPr/>
              <a:t>30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86559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D69FCC-B421-4150-A72A-E74360D5EA07}" type="slidenum">
              <a:rPr lang="pl-PL" altLang="pl-PL" smtClean="0"/>
              <a:pPr/>
              <a:t>31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007513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2BDF8C-1E4C-425C-BDC8-8A71A450CB28}" type="slidenum">
              <a:rPr lang="pl-PL" altLang="pl-PL" smtClean="0"/>
              <a:pPr/>
              <a:t>39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73033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83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6D3DE1-4930-4D31-8976-0EA083D694E5}" type="slidenum">
              <a:rPr lang="pl-PL" altLang="pl-PL" smtClean="0"/>
              <a:pPr/>
              <a:t>43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09221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645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4928C9-F31E-46C3-B284-A850E852C026}" type="slidenum">
              <a:rPr lang="pl-PL" altLang="pl-PL" smtClean="0"/>
              <a:pPr/>
              <a:t>46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98370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 smtClean="0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4B3A9-4E87-49E0-AD89-830B30B9FBE4}" type="slidenum">
              <a:rPr lang="pl-PL" altLang="pl-PL" smtClean="0"/>
              <a:pPr/>
              <a:t>47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7329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mtClean="0"/>
              <a:t>Działania podjęte w roku 2016 – na rzecz ES</a:t>
            </a:r>
          </a:p>
        </p:txBody>
      </p:sp>
      <p:sp>
        <p:nvSpPr>
          <p:cNvPr id="501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9C0F36-FBBB-46EB-B391-835374942762}" type="slidenum">
              <a:rPr lang="pl-PL" altLang="pl-PL" smtClean="0"/>
              <a:pPr/>
              <a:t>4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8492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dirty="0" smtClean="0"/>
              <a:t>Na dzień dzisiejszy w woj. kujawsko-pomorskim 15 podmiotów posługuje się certyfikatem Zakup Prospołeczny. Daje to nam drugą lokatę w kraju (pierwsze jest woj. wielkopolskie – 42 certyfikaty).</a:t>
            </a:r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D0109-48AD-4A33-AB88-619146E1AE63}" type="slidenum">
              <a:rPr lang="pl-PL" altLang="pl-PL" smtClean="0"/>
              <a:pPr/>
              <a:t>12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82778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dirty="0" smtClean="0"/>
              <a:t>Na dzień dzisiejszy w woj. kujawsko-pomorskim 15 podmiotów posługuje się certyfikatem Zakup Prospołeczny. Daje to nam drugą lokatę w kraju (pierwsze jest woj. wielkopolskie – 42 certyfikaty).</a:t>
            </a:r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D0109-48AD-4A33-AB88-619146E1AE63}" type="slidenum">
              <a:rPr lang="pl-PL" altLang="pl-PL" smtClean="0"/>
              <a:pPr/>
              <a:t>13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71372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C6DAE-15B8-491C-B554-0086DE5126B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957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648C30-FAD8-4CAC-A762-AE970DD19F13}" type="slidenum">
              <a:rPr lang="pl-PL" altLang="pl-PL" smtClean="0"/>
              <a:pPr/>
              <a:t>24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26167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53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A2BDB6-2656-47FC-8BBE-BB45441EDA85}" type="slidenum">
              <a:rPr lang="pl-PL" altLang="pl-PL" smtClean="0"/>
              <a:pPr/>
              <a:t>25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6884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D69FCC-B421-4150-A72A-E74360D5EA07}" type="slidenum">
              <a:rPr lang="pl-PL" altLang="pl-PL" smtClean="0"/>
              <a:pPr/>
              <a:t>28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521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D69FCC-B421-4150-A72A-E74360D5EA07}" type="slidenum">
              <a:rPr lang="pl-PL" altLang="pl-PL" smtClean="0"/>
              <a:pPr/>
              <a:t>29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222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6FB2-0973-47F7-8217-3D7AEB216533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9DC0D-FFCD-4708-B8D5-6CD114D720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51FF-4524-49A8-9915-D02055C35ADA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B7D-C974-4DD0-B4D4-1B611D54AC8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E535-2177-45CE-8547-652122D25660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CF9F9-477F-419B-BF3F-9A69AB10D3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 dirty="0"/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148F3-BDB7-4444-A8C5-AFEA4AD642B6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A1DFB-FAD9-40E6-AD7A-46F94570E39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E6470-CFE6-4984-BF29-4BF058C43726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17065-2C46-4ABA-9197-63F6212AD2E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696E-ABF5-4933-A03E-377A8A964D2A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A4014-90BF-4AFA-A9C5-3282FF680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497C-B895-4C68-A314-32B9D75AF938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2F67A-0AFA-427E-AE03-834658D76DC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8778-8B8E-47E5-BDD8-16B1B58453E8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8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9790-E029-4AF4-99A8-49716DBCF8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2C3E-7068-488F-8AD4-27BD5E747BFB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4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9BB27-FC0B-4C61-A0B8-D9CD14B20D1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B084-E5CA-4F7D-95A1-D3F41508D345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3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97C89-D12D-453E-B522-F1669717908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E756A-BCAD-4EE3-B163-1E81D5BF3350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2CE4-7D20-4716-971F-E491E87F817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6C38D-6194-4CF9-8AF2-2033A60EEC7E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C02B-06EC-4D1C-8331-780AFF7A50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F4B1A2-4ACC-4E1D-9BE2-C520857472BB}" type="datetimeFigureOut">
              <a:rPr lang="pl-PL"/>
              <a:pPr>
                <a:defRPr/>
              </a:pPr>
              <a:t>2020-08-14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692FEB-A310-4B9B-ABAA-7544FDCE357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.rops.torun.pl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7422" y="4929198"/>
            <a:ext cx="4248150" cy="374650"/>
          </a:xfrm>
          <a:solidFill>
            <a:srgbClr val="EAEAEA"/>
          </a:solidFill>
        </p:spPr>
        <p:txBody>
          <a:bodyPr rtlCol="0">
            <a:normAutofit/>
          </a:bodyPr>
          <a:lstStyle/>
          <a:p>
            <a:pPr marL="109728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800" dirty="0" smtClean="0">
                <a:solidFill>
                  <a:schemeClr val="accent1">
                    <a:lumMod val="50000"/>
                  </a:schemeClr>
                </a:solidFill>
              </a:rPr>
              <a:t>Sierpień 2020 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</a:rPr>
              <a:t>r.</a:t>
            </a:r>
          </a:p>
        </p:txBody>
      </p:sp>
      <p:pic>
        <p:nvPicPr>
          <p:cNvPr id="5" name="Obraz 4" descr="pasekunijnypoziom_k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500702"/>
            <a:ext cx="7786710" cy="798031"/>
          </a:xfrm>
          <a:prstGeom prst="rect">
            <a:avLst/>
          </a:prstGeom>
        </p:spPr>
      </p:pic>
      <p:pic>
        <p:nvPicPr>
          <p:cNvPr id="6" name="Obraz 5" descr="logo 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00298" cy="1679888"/>
          </a:xfrm>
          <a:prstGeom prst="rect">
            <a:avLst/>
          </a:prstGeom>
        </p:spPr>
      </p:pic>
      <p:pic>
        <p:nvPicPr>
          <p:cNvPr id="7" name="Obraz 6" descr="https://www.kujawsko-pomorskie.pl/pliki/promocja/marka/KP_NAROZN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3397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3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72" y="1714488"/>
            <a:ext cx="7991475" cy="2808288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Rozwój ekonomii społecznej w regionie – podsumowanie działań zrealizowanych w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2019 </a:t>
            </a: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roku </a:t>
            </a:r>
            <a:br>
              <a:rPr lang="pl-PL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w ramach </a:t>
            </a:r>
            <a:r>
              <a:rPr lang="pl-PL" sz="2800" i="1" dirty="0">
                <a:solidFill>
                  <a:schemeClr val="accent1">
                    <a:lumMod val="50000"/>
                  </a:schemeClr>
                </a:solidFill>
              </a:rPr>
              <a:t>„Kujawsko-Pomorskiego Programu na Rzecz Ekonomii Społecznej do roku 2020”</a:t>
            </a:r>
            <a:endParaRPr lang="pl-PL" sz="25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xMTEhUTExMVFhUXGBoYFxgYGB0YHxcaFxgXGh0XGBcZHSggHhslHRcXITEhJSkrLi4uFx8zODMtNygtLisBCgoKDg0OGxAQGi0mICUvLS0tLy0tLS0tLS0uLS0tNy0tLS0tLS0tLS0tLS0tLS0tLS0tLS0tLS0tLS0tLS0rLf/AABEIAMIBAwMBIgACEQEDEQH/xAAcAAACAgMBAQAAAAAAAAAAAAAEBQMGAAECBwj/xABEEAACAQIEAwYEAggFAwIHAAABAhEAAwQSITEFQVEGEyJhcYEykaGxwdEUIzNCUmLh8AdygpKiU7LxFdIkQ2Nzg8PT/8QAGQEAAwEBAQAAAAAAAAAAAAAAAQIDAAQF/8QAJREAAgICAgICAgMBAAAAAAAAAAECERIhAzFBURMiYXGBsfAE/9oADAMBAAIRAxEAPwAPLRJw4NtjzGo+YodWplgtUfyU/SkbMgbB4eNTv9qPtWdeX2oaw1M7D8tKNjhOFt+vsZ+8Vaez1uTvp0g/+KQYRPIVaeBKq8vc/hSmJuI8GW4wYAA89N/ekfEOCFfSrjUOKshlINM0KmedX8FBgTPlXNrAAmXLNHINH22+/nTLiAKkxSt77DnSjUMksg6C2Pp+NLeIYArrEfT+lF4DjptnxJPp+RrfEOOpc3BHt+VJtMLSorN8kbgGl7C1sUj/AC/lTTGlTzH2+9KL7AbAmqpknFHL4G02zr6MPxoK/wACO41/ymfvUrZj5VpUjUMfnTWLTFTcMedAY5lhl+9QXMG/8JPpr9BrVit4ptgSfXX+/nTTD8OuOskWx6tH2BFByNT9FAZYMHQ9KyyviX/MPvV1xGEXZ1ze4cfIT9qVYnhds/CAD5HKflt9KOVgEd1NTNQYxdF9/vTXE4O8u5zD+Zc3/Ia0rxTzGgEdP61gghFYlwjYkV1yriKJidMcw3g0RbxiHyPnS6K5IoNBHPfL1rlro6UnFSjEMPOlxDYxmuWY9aDGKnepw4IHqfwoUGzoXa7RaiHpXYw7cgftQaDZKAKyuO7PVfmPzrdCjWi4oKacNWQ46o3/AGmlVt9KZ8D1uR1H5j8aZgA7D+dNcG/lVfsOdNDTGzPWsPRYVxgUbSeg/OiMNxIk6mPLaKT2GjnRa3Y9Kxi88O4ypUBzr1pj+kKykqQdK8+t4ijsHj8p3MHetvozRLjRJNK7qxyFNOJa+JTS69bJEyKAbAnQdKgax7etEspHIexref8AlP3+1AwC2FPrUbYXqtM869I9QR9xWEKdMw9j+VCzCW7w0EbMPT+tDf8Apg/i+YqzJbjYzUV5NeXyo5MFIrS4Fh8JX2P5034UqD9o585MfXf613ewqkE5eZ5xSi+oXZmHvNZ7AkNeL9o8HbBCEMeirP8AyNVHGY65d1SwwXq2310pgW5zqNidI9DXN9y/xMW9TP3rKkZ7EYe6p/aBfJfF9Nq3dxbNo1sP5uo/CmncjyHsKDxNgfxKf78qfIRwRB+qIgoE8lIJPsRWn4RbyyM6+bAge5iKls2yOR/0wJ9zrROIAy/CJjmWc/MwopXIOIiu8HbdfEOqkN+RoC7h2XQqR6gj700vSDoo9z+C/nUI4heU/Hp0Ikf8pp7BiwBcMx0gjSddNOutdDDCJZ0HlqT8hRVzGq/7SyjeakqfppUZtYdtnuW/8wDj5iDWsBCFsjcu3oAv3k1tsSsQttYG2Ylvyrv/ANOJ+C5bfoA0H/a0VDfwlxPituPONPntWCd/p1zkQPIAD7a1v9KJ+LX6/ehQ1dgTWMEd+vWt0K1s1lAxfUem/Z4/rk/vmKSIabcAP65PWlfQV2RvbKyFjQxHvUts+VM+I8Pi7c/zt/3Gov0M9KkpFqOLK0fbtyIj0oYWiOdMOH25MTTpgaBgh9K6q4v2aVgDm1jWqxxfAd3cnLlgR8RgxziaawE2BxOYZDUJlWjWKBtXoNNVbOJAk03YgDeWG5kbjzqJrhFWK1wtrikZRI1EfalnE+Ftb+IRShFjYg9aHe+TvFdOnr8qDxAI6D1NajWZoHzco/GTptrU/wCn6aTp0pcbRPP5VlvDEcifWjQLJxxGdJ0NB3wQev0on9EI225UYuCZ18xW0bYkZj5fX+lChAQDoNBtTx8ARuDS63ZhF0/dH2oWagRkU/xH51pQdhp6x+FT3LZ60O6+tCw0Ru7fxD5VA97rmPvRF1BvQ7CsFA9y/wDyfOhrgB5KPpRxWuDarWYATBhjuaiu8OPIg00wyCdIJ1qUijewS0J8LhBDKxUMYAJGxnkRt51zYuXUHhLr7mPpT/F3w1pVGHt5wdLiZg3nmXNkM9YoHubn8PzMfnWcgRVi841m/aJbfzKwf9ywa5iweVy2fIhx8jB+tMjhnO+SPn+FRPhbY+J0HpA/GhkNiCDD2+WIT3V5/wC01lTdzZ/j+1ZRyBiWe3TThBi4vrS9Vplwj9qn+YUGKuw/jHErq4i6A9uM5MFdQDr/ABb61Hc4oTEMo66T8oNd9pLU4hzCGQhk5p/Zp00oOxgrRVixRWAlRDHOZHhnNppO/SppIrYQmLJ/eX3Df1ozDYpp+JP+X/spfgeH94cqWlJ5AE/nRdzhbW2C3FNuerQPWIp6AXfhPGbhSIV46E/+2kfG8UzOSwXX+dR9zRnBOLWsKxtFlcGDnVp5baxUHaUG8e9W22SIzaRRMV03Gk6Wx/8AkQ/TMKO4fdM6kn/LlP2Jqs4zAgtP4ipMJgtefypqQts9T4FjFWVKuJ5kGu+1GJUWYEEz8qpi2mRFXu2UxqSN/TXlTM8NuNYN43fDsRsd/wA61aoBUOIYp50ZR6a/jUDq2USxY9dvanmA4NfvuyK5kAmWkeWhnzoCwvceIpbc5riw65gYCakc4nStoDFiYQsTDMIEwrDTzIrgYYiYvPI85+mWu7uEJ1VFiJmDv7aR7V1h+HqbZul/CrBWKINC0wIZlJprBRa+yfBnvgnv3GXWSBzp1wrhi28Qbd4gwJEkQemwqp8D40uGnIb5PMZAvPn4mo2/xu07d5lvhiRqzqAI3npz60jGRae0nAgy5rSroCT7c68rxmIa2cuQGP5j+Ir0jgvaS5dBtWrYcgGDnG3zqj8bbxsCiq4Oskt9MpraMyv3OJn+AfP+lDPxVv8Apj5j86aZJHxpPlaH0m3+NRGw0x313rCqI0j+cdelb6gtkWBe5cMBAAf5evnNHY/g162uZ1cD/SB7Sv41NwyyLbi4WuNBnxAf+41d+0HaC3ibIt92Y3PiA20j4TSOh0eRXLq/vZvQ3VH0U1r9Ltj9y2fVnJ/7as93hFgajDoT/O7n5ZYFQrwq0T+wtj3uH/8AZWbRtibCYgNmACiFnRSOY5k/hWRTa/hFRXItougAKrH7wkSST0pTmrRd9CyOsQWyrlzSSdFnX5a1EOH32TP3cr1a5Htla4D9KZYeyGUAs6yTqpjaDqSf7mnlrsizWhezXBag+O5eCgHWNAjGCdJpXLdDxj9bKM2BuT+yX5KfzrhcJdHRfkKeWMAtwiLN11/iFxrn0W0PvRF7CW0NxWt2wyHLB7xpIJB8XeDXTprWUw0JBwu9/wBQjyk/nWVYFwOAjW00+Ruf/wBayl+X/UPgdoKMwOjg+YoW2KItHWqHOGdpLk3o3Pdp9BH4UstacjVgxfDVuOl0lgTbVdI2BbqPOhWwIBbfQ/ap2WrRxwriLWXDKYIp1x3tJ39sK1tc4/eE7elLLHDgTPpW7VpHv3LKqD3SZ3bMIX+WDz258xTJgFJvEHc084bxe66GwWlIJj0g/KluMw68q74W623dm0UI5J6AIT+FMmA4xeoBkg61xgcQUYNvB51Bw/iCOQjMBILKY/d55tTroabYjCW2Y93MDTn89aLtAHXHO0y30VQsEak7/Kkb4lisToeVcrg49q3w9EvZ+6YMLYGczzMkwI20InnBopgY24HxCwiXO9Ul8sKR79DVZZ/1e/8A8xz/AMbf5VPYdYJgncCJ08/TUb1Det+Dn8R+oWmAwrh/alsMr2lVT3i7kajcT9arufxFoWT1UH7zUfEmUMS2/dnL5HMNfrTjgPATfKRcTIUzOxJUK0kd1PNzuI5Vm9GoDa6xiSNBHwKJ+S/3FSI5OhOnoB76CsxuAuWGCXRr1Ew2gkqSBI1HzrVq2SQACSdQOZ1I0HPUEe1JkGg7hmOew2a2xVtpnrU14BwXjVjLHWTrzn1oJCIljEbzpt1mjMI40giGiNRrMajr7UrYSFrA00510bA0kCjbmH6UN3iBipkEAHY65jlAHUyQI31pGE2lvUUXl1oWxiEaMjK0idDy2mN66u45FuLbJAJmPYAkT1ggxQRqC7lgEChcqhokTyHM1N+mrnyAgkat5AjSTy3FU1u0F9sUAptraN7KGZd1BIMEnXZtRsYHPUpNhLFxy1FqepFVX2pjjcfeu3b8x3FtxbQaAlsoJMbnTWdhmXrS5qeKoSRa+yGCW4wzXVsiGAdiB4mEBRJGpp/x3heLw1gNcvJlUk5Q7mTtAzaTBPSvO7+N7u3cDRkey67Zj3h+ALJ0/ek/nTztX2yxGI4bhmuIJZbhvMIALZJshRPMshMGRDaVKULf7KwlSRY8bwR7a4dLt4L3oAt5bZY5hkhWJBAElRPmYpO3Dg+JKsQM7TmPMmWICyJ515pe7UY58rtfckABNFAGTQQoAHrprzq54/jIxN5Ht3lshApEmC7xOQa6QNzzkis+Bx6Cpp9klrtNZjx2cMG5zbuNz6q0fKspYcMnPEovkFfQctkjatUaYdDm2KItrrQtqibVUOcbX+J3LKq+TPaFliQDBD51C6wfD4tdOU+q4dpB3Ny69kZlMsq3lcBSQJIUBt+dQ9oLxCWAHyZ+9Q7yVOQMARoPCTuRvS3GcCUhLmHCIgUoxALS0mM2pEldN+RoUvJeMW46Hzdp7H6Kt6xmNwuFdGIIQ6nUgAmQNNufSlL4xsPfuvbB7q6Q160YYnw5lJuMQx8TE6GD6GlFzM+GuWnCK0rlZRE+ICGPNYY1PhIUKFOaNzE6REA7E9T7VRR9Ca6ZLiOPZ2du8NtDBXQGN/CBBI2I3NNUv27tq4maXZCDPh1ggZSD4hMSCBIn3V8W4YCfAP2kMqgFiG2KKoEk8/fyoK9cdSLL2rqXNCjMpUtEZtColQNdNiKzj6GxtDvs3gBZy3HCPddWKBgYVehHwknqAYk1Nw69fu2ybUI0kuUCKJJBCyRPtO1VT9JuOUtWszsymdIBBkkL5ZQNesgcqvmC4zbwqCwti0VhDdN1SWdyokzPhHIAbCKErT29gjTVpASYPFi6uLuABAcjQQS4jVco2g9OYipuG4K6QRZKrbcqwykWy+WRld1ylzLbaTJpbjO0TK7W0sEWS5cbB8pYkAmCDEnfXzplxO81pLJthQhXvEC3S4gwTOaCTpr4REgcqWWSVlIxjJ0kOeO3zbt2xcY2rRK95lB8QBIc5V/eB0ynyqsrcW4H8TkuzSZ1G8aRp5DzjlTvj3agHC2VNpHB8TB0VgTrPhYGDvLedV7EXbhAezZKkr3mkxmO2XNr5gSd6aG0T5E1L7L+AbE2L1k23Fxg/d50dfiAYkEMOoiI6GnXDu0V4vevHEXO4Kn9U0wG3GVRoFABGp1nyiknC8t3vizMSqlAVJku5fxsSdlIJjnp5yq4JiLwxKWbjuFdspB1Uq8qSUOhB31HKmlF7FjJadFg49iLKvedbjO2VCQzFxb1IWJEwS8RssjTajuCXrV1VuPd7pR8CKyC4xQkkp3jQFPi1IEkmqpxW/bBdDh1VTOW6rNm8RBl8xKkTuIHlBpoOztkd3cuXSpKoyjKzaBVjMR8JIjQAxNJJRoKbyGGMx1m33roReLFVDN4R4YLM+83MzHUDTKI8ly8VuTaFm4qAW7iC2Im14Rncsvi1CjQnU5QB0k7ScPt4Zrb2X72y9wasuoZjORzAkZVIBgaqQQOa+7fZr5EySGAzEkLIPwyYA+lDHFexssnoc4DHJctO+HdiwJNxXSBAX45zGJOwUbjWkz9oBbvd742XIykHTX+KJ0AYTGxj0qRcIllFCsha5HeyGkMxzfxAZRAjTeTrS7C28mMC+FviChuRyEhweRB8W1NFRdgk2ugu1xNLYw+JKlU/WWwyHwtmbM5IYFiZgzIE7bRRPaHHl7iXLSpmswQ8KCwIEqzCJkRudvM0j4rj2dnEl1kr4jnJg/FJ6nXTrTLghQ2GsuwUgmdASRlXK2uwgjaJI1pXGtmTvRJxXjt9rYi62oDsNAABqLYynZSX360l4iVMXG/WAwxynKZOU7mZ6RprzFAYq6FzIGJGYgSBqAevT0oC/iGIK8vCNPIaDT0qsePyI5+C08NvZ7l0iSWiBMzJgGBzgAe1E3rLL8SkUk7PXe6uAEmXgSDGQjNBJ9SJjaK9BLYdLWQ22ukiHdnJMzuFkQvMGJ1HQ1Of1YUslZT8YzMwCCcqZjHQkr+IpYcXcLZbzNcYEauxbaZHiOk6bUcb+XFsiZiGXKPX4+XOJHrQPaFcjrmkMZYDoNAC3yOnlTqD9GU0l2LbrBSCu5BkA7GTzo7hwdwqLLOxBUQSZB2EHy59OWtLJzfOfXrRWAxnd3Q8ADUEcgCCI1nrRa0FNWXizhrSqA92xmAGaHQiekhT9zWUmN6dfDrrt1961Uq/BWn7LTYiiVWocOtT0DmAO2VgNYsEmAtxvU5lmPpSxONd1aCK6nUeGSQI8uvKdTrTLtncjBqf/rqNeQZHFUC/AbQkjl5D161aCuNM6I8/wAcKilb7ZY8LxoOzK5VLb6FSASxBmc0aCekVK/EbdgABdtNOfnqaqDNTzhuFS6hLPBBBmNgM3M6aj7UzSgiMW5MsHD+0atCxcVj5ZQZ/dkMd4G9M7nHibVyyxa4CpyI8vlePCVBkqeWmsE15ut8zuT0J+9XvstikIzERcYAIxgoGA3cRm30kHY7GpcsK2h4SvTEeKwroe8KtH7qqzErbSBJI1UGDJnSKMvYsLYS7cLO75oGkFtCAYE5Vkc9asB4lfxtr9Haw2diLZVXYIjE7My8xoSDOx5VR+OXD3jWgcwtFrYYbEhmzMPItMeQo8byX2QvI8X9WOMHxVHAVnGfQEtAB6mdqjbtErMwJYIRkSAIVJ0zE66nU9NtqRIMlrMRrckJ5KvxH1Jyj0nqKELVdccRV/0TjJSi+h7xm8UyrnzFkV2iYGcA5Nd408jB3o3geJUt3nfBLrSIbbWBI1HQ6Tz021qly6WIGpOnvoAPoIqztYtJhbbW1u5sxRrrBQhcAG4LcSWAMAMY05TQcKjRozlPkye7DuLccm+zKxdAqqZMZ8oMe0sx66+dKsJriBdLFApzu0SFE6KB57a/hQIlnVFGpPp7k8vWrBcwZt2UueDu2uEKWMG66/E8blV1EnQH1MvjFR/L/oHI3l+gG7fZgQLcBYiQP4tD0I09ND0MWXi2PDWw6tOskzp00qr4xHVSx1u3WGQbkKQImecHbyFSrxUthRYUKtqyGZruXMzu5JgE6DUnzjpFcsuPLa6HXLWn2xlcvG+LNgOAzufEQTkCQ5YjXYTHrVT7RY0PefIWKKSilt2AkFiB/EZMcgQOVd9ncYVYhfC5Mtc3KWUVmuKs7FoHi3mBTSxg+Huwu28Y1m4GDKpUZVI8QIDBTAIHM06ahpi05dGsfxhlQI4GdWAIG0geI89QdKU8Q4j3t03AApMR5EAD6RUHHcJ3N02+972ApzRHxqGiJPJhzoG0xpuOK7Qs5O6ZbsNeF5QxVTGYGFgZgMxI8sutVy5xJi7sumbQeQ0g/T50V+mlLAQaBg8+efKGP+1FH+o9aUtVIwSElNy7NISTzNNQlru8mRWfvARdBM/DqsRrBJ+Qq5/4e9hzfwxxi4kW2JZFHd5suViDrm1mAdhFc8a4KyomMu3MPkEMJzS+hAWIJJMbSd6nKTyqh0lXZVTFkAkEEgNqN1OogdDRT9qpt6KTdM6bKv8ANpv6Ul43xJr9wu2hMSOgAACg+QFCgwKzgn2ZSa6HnZm+BiULGJzCdtSpj60s7SYzvMRcbkDkXlouh/5Zj70Kp86YWuFIxJ75WBJMCM3MmDJ19qd8iiqYsYNu0K7R9fafwrsWGIUjZmyztryEb1lm2ynUn/T196b8Ee1bzPJN34UDD4AfiuT1jT3pWtjpqghMJbQBTqQNdee9bpFj8SxuNBkaAH0AFZTUCz1KwYqbPQaNUtxtK4xiDjXEO7w9xujKNIOjeHZtOdeaF6vXH0Bw18Hoh08ri1VOE4e07hXjLzYuVj2j8qrxyUU2HFy0D4PCvcMKPU8gPOrNjsSotCx3YDi2olYGZmIAmZJ8IYxOuYeyrC8SS28W7eVCRMsSY6mdJg1ZLnHmtIFtvlMkknKYAEkarOug96HI22nRfghbxXkp1uxM+Rj8xTvgOMVFa22hnMrcp8xSS/iwzFguQMSYBmJrmzdgg08k5LZG0nouHFe1dxFK2r5DZcpCyuUk6kaATvqCd+tJ+G8NW4e8vXkFtfE1tSyudQAqgpG5ElZgT7KMWuhfqQPpr+FQm6VBXn+U/wBKaMVWgTtO5DDjvFVvXAVTIiLktrMwgZmGsCT4t45CgLUsQFBJOwAkn0AqAGrb/hdYzcRtt/01uXPkuQfW4Ks3SIdkdjh5z2FgyoLaI0i4wkEllgBYUjf4TIpne/8Ah1UPba9ZXw2AcoFqZYg5QGZySx8Wni0nevYLmPYKTmOgJOsbCa8Q/wAQOPm/fOUnKNfWQIM8/DGvrXOrckn0WjJJNoYPhmuWlfD21ZiFBS0ATaGphyROaSJaeQBJ0ozvh3fe4lU762ht27QPgthU8AZJMsWbOxkmTy5efYPElGzKSGGxHKd6aC7p4mLwSWzE/ERy112+lM4Ng+RdsKuX0MNcNzNBlhBmRBIEf3ApVxDHAqLdsZbY182PU1MGXMCSYETsfWAdKCe0OsedVUCTmFcAtqTdNye6W2WcgwYBBCg/zMB8qWriWKqpiBOwA33mBr707v4M28LlkZmVb9xY1K5oQE9AstHU0su8PUJaYMSzpnIEGPEygf8AEmKkpK2ylPSBcReZzmZix6kzR1vhNwWFxLAC0XyjxQzQYMDpIInyoK5aA/eJ8ogjyNNuCcStCLWJzNYCsVQTo5YEbaxGb3NM26tASTdMX4q6GaRMQBB5dYjlULGu8ayF2NsFU5A7jT86iqiJvR61/hrxjucC3fXES0pIRebEszM38ROsaaeVCthhxDB2lXEIhtuVZO6cwUQKD3iMRqCTEc/n5xevlUSGnQiOkMdPqD71rBYl0BKu6lt8rss+oUifeppexmMOOdnxhjlN1XIYo0SCGiRKkbabzzpMRU16+W1aSTzOpPuagisg2bYEjQE9YE/aiuDWdbjbZbbR6mPwDVwrG0guQrBmIIYT8IB35TJq9XuD2rYYGfgRmAP8TQw9IY/Spyb8Dql2edO/OiMLhw48J8XnoB/Wp+0mHspeKWCcgAPiPMzIk+1C4PEFAV+oqz2xFpBBwic3P9+1ZXIxi84rKeokrkemWxXbGo0ro15x1CjjR/U3xy7sn5Gfwqm8OshiSSYG8VceN/s7o6ow+YqnJcy24/sk/wBBVodUGvJHcUEwASeQiSddAAKN4lavKid8jppC5hGYESDHIiOdDYLGtaJdMoaNzqddPD561HjMXcutmbWABoIHyFUp2BNJX5IC1bR65CMdhUn6O4BbI0DQmDHz2phBlZW26Q2cx4jlX2iZ22PuaHx6JmnxbCJA8UCNSGkTpUvBLQZiCR8J0M5dBIzkcp0gfSo8fZYBM0yVDCTIIIU6aDWCJG9KtMp8lwxYVwlbV5ltMAkiFyL4i0HQsZ6c/KvTexfZq3hne6jZ8yBQdzDENyGxhTXkvDbrW3FxGjIJJ9ZEAe9Nb/G7zFVR2zP8Oi9Y1kbb1KeSlroKScdnrXGbmdlw4mX+Pf4TpBHQ/hXkfbTDomIi2AE8SiNv1bspj5CtYjjV3vCtt5yjLmgeIiMxGmknp0q3djsOmLIt4lBcnUg+GNOo157AidN6WLkpJs0orFpFDbEtctraVEC2wXOVQGaBq7tzgVq3clN+Z+wpj267OfoOIFsHMjrnSdxqQVJ5wRv/AOSlsyN67YnLIcYPBqVzXLhVeWVcxJ3I9qYcP4Zhbj5Q18wC5kKBlXcGNddvel4V7iIUAyopGU8zszAHczz5U1wl02bVuRluXmHqtsGFGvVpPoK5uSc/ZeEI+h3b4YjE3riT3vdswf8A6dyALYHIKI+XOkfbPA2LLkWlyeD4VJ3zeugA6aVYMTxGbKd49py1kCbbaq2UHKyEzIOk8+lVvtjiQyqxALPqDzEHX0n8KZJJ1+ieTe3+SoPW55VOCndxlPeZtGB0yxqpHWYiPOnPCsG1oq85HIPi08IYRAOuscxrrVJzUFsEIuXQns4eS2clMqyfDJ1iNPcVqzhiVd58KASepYwAPM/hTy8qqBnyxoDMGR5kj0ofizWrdq3bXMBcJvNl6EZU0PKJPKoR5nJlpcSSF75TaUhYMkb84XU/KokGlEIgNkhXGjgknwxKnQ+486H2FUi+xJLoy2gYNEyCsfOPxonA8P705cwXM62rZnTO5gFiJgCQTpUNq+BrlA8x6gzrzqfiP6sW0XQqO8J6O+onzAy1NydlMVRe+0PYO1YwTszszpDGIAYllU+HLIEHYGdN6VcU4imbMt7MWVhDCCQArKYgCTFXntvea5wq5cZSjXLdlirCCGdrTEEciJNeT4tcxJ9h5cvtTTpOiPHclbFmOvBruY6gxMR7xymhyfIaaVLdsGdq4a0elOpIbFhFrit1QFVlAGg/V2z9Ss1lco9wCAXisoWg4nqNsVy/SurbVzcNcowo4mN/Q1T3tgiHDLHIRJPWTsPnv8rlj9jVUx145jCSdh5ef5U8XstxpU2/APg8GHYwSqKJZn/d18tzyA3J6akHWnQHKllSNg9yHJ6HKRlUHoB7mpOHqothWmWGflqcxVZnkArf7jRGLskKgAFwvGXJqfEYyxG8mIp3K9EJqyS3OUl7GHdRowNoKR/rQKw9QwqLiPDLboblgNCAm5Zc5ntrzuWXiWQc1PiG/iEkM8Jxy0g7lQzBlBIuAAh4gieZA5Hy1qO3fIKspAdNVI6jkZ3B2+dcy5Jxf2RzrkcNSYq7NWZu5N1ZZkD2G3rt5U24jZLcNtOY8Ko6dRLIjDfYh/pUfCEFvFvbTwoy97bHRWXNk9F8S/6aj45jDbwWHwpbxlRnX+EKwOp/zKPka67su9vRX7CggKNBJLnyX+/mamH6tWv82GWz5TIZvLKJHv51FYWTAI10qbGKWICjwKMq/ifept7LJaFuCQlgNp0q9dj+Id1ftg6BQsnqJykk+hH+2qrYtlGBiYM60zbEguGUfukH+/Lf2ock7NGNF5/xgwGcYe6NSM9s6HQnKw2/ytXlLiCcxiOgmT9P7FehdpuOrisLZsvbiCjG5ng5wpGiZdjJ1n2qpXOHLymfPWqLlSZFcTaplu/w/wAfYOFfD3ralhme2SDJY8ww+EiRrI0q09quydtsMjIc10hVQggqZZTcuADeFkDyryjDsyHQkctDHyNX/wDw6xatfL3p2yq7S0TBIzTzIkkg8qi3crK40tFQ4/g/0a73LkFlVSRp+8J0I8o3j0qu4i+W06fTU/Ovc/8AFvgFh8McQVAdAuS4oJMFhKaESDJ3kCZrw8YQ+lXjKK7ItSfRDZMGaJv4xjcZ9pOg3gch7CK0LOtSmyPSknNN2UhFpE+Cum66WyinMQDKj5+wk1FxQrdvOwmJyqBsFUQAPYT71qx4WBBII5gx5cq5YRoNqldPRSrWwa3ZgOugBg79JIj51GtsxTAkEagH2rXdg7aVRcmhHC2BJYPl70arHv1usoY51cg7HKwMEdNIrmKnscqXJ2NRd+1naK7irJRgqgkFsgPiiIkEnaKp5woI0YTR+MveCBQlmetaUm3YIxSVAZ4Y5NFYfgRbdgPKmGGknc01wtiaW2HQoPZ0ef8AurKs64cx/WPwrKFs1gttx1rLrQDpShOLAbKT9PvQuN4vcPwqB66/SihcWE45iZJ/v3quY7EKynJyYy2suCEyjoACG9c3kKlvXnPxEk+f5Uvv3OXpOn0p4qykXjd+Q28pNm08n4XTT+JWMj3V0P8A4rlWfuyrjKj/AAnkGBGoHTSD71rg+JTxWbxi25BDxm7q4sgXCvNYJVgNYMjUCm+P4ewAF1ZJHgAOZWSAO9wzAw42mOvIgimlojJCpLNxu8ZvEdy2YMZPMbnznl9KMwOKV9CYb70FhyyFiGGVTAMj5ZeYrGtr+1YELOkaZz0Tr5nlSSWWic+OM1vsl4ri2S8DbMMttUncjNmJ+j1BZw9sqWdm7xiSTv8APSuMM2ZmZj4mM/PkPtRLWxTSlWi0IUiCwMsEfOmCJmWSNzy0+1RYS2ubX29aeX+HuihmQw2sxUZMskIbgjzqS3rA0ETqB161O9hSZk10loDXnQs1E+KsEoMpHn5VwF01OtbYkqTzB18wayJHWs2ZIhK+9TcOxtyw4e2YI66g+RHMVybUbD61ulsah/2k7SXMcAt0lERR3aKJGbSSSSN9eR2A6mj+I/4aPatgl5eNYIInXkQD9eVJeA5nv2rM+G5dtBh1hxE+kmvau0JlZmni7JyVHz3jMA1swwoWKv8A2kw6trl9ap+IwxB6j7UuQyQrda0Voy5a8qiyDWimCgYV0raUwtcNLJnER94oZrYo2DsHBqVHrWXlUlsacvejZid2MVJaXqf7965Qn0FGYdR5VrNQThLER/f9KsnDcLOunsaT4C30j251ZuC4YmjEnILXDHqtZTteHCPh/wCX9aynonZ4bl61IiwfPpXEGpB1mos7Di/tsJpR+jwZpreXNzgDntQRTWmjKgONg5w46kUx4fjblm2baXGgmSrQ1uf/ALbBh7iD51EbQO3KurelD5GZwRwcTcJnJYB/i7oH/ukfStPg7jnM7knqdTHlrAHkKIXTWplv66yaD5ZeDLjiCWsIoOszU5TSi7OFLmdY6n8KsHBuDqxGalyb7GcUiHsf2Za+4dwQgM+scq9mTgyvayMggiNfTp+NLezmDVMoAkVdESBVIRshOVHzVxDCd3cdDurFSPMGKEz+VXj/ABH4IwxztbUsHAbQHciD9vrVXPCL3NI9akyqegFm02qC08SBTE8OyzmIobu9dNqAxGtaaf8AzU1xNq5ljvtQCPuweDd8dZKx4CbjdAFB394HvXqXGccGWBuBryHt5V5R2W4h3F9SRowyk9Aec+sVbuLFoFwEkHQyaeL0TmtijibiYpJdAGo+9MsSx3mR9vzpZfadopWMhfiEHqKFbDg0VeaoL1zyoBIg7KCoJyncUM+lFXH+dcG2aZSFxIY9q2D1qXIf6VGy+RFMmCiVW6VPYOtBJFE4cUQD7AuTAG3zHzq5cBtxAqmcKvsDHL5fWrxwUkxpty6/nTInMuVi2Mo0rKhS8oEfj/Wsp7J0fOrGpX3+VbrKizsRE+x9fzoW5vWVlZBJwahvGtVlABuyaJtb+9arKDGXQ7sb/KrDwc+P3rKyh4FZ6X2e+L2q0CsrK6eLyc3J2I8aJtydTmYSd46TVF4/zrVZUZlIFTx3KlZ3NZWVNlUcfvGub1ZWUvkp4IgfDV+wrE4fXp+ArKymiTkJMSN6WYnasrKIEAnn6fhXLbCsrKDGI7g1FZ/SsrKAGbetrtW6ymMCAaVNh/i9jWVlUEG3DzrV94D+0X++YrKyiicj0PDnwj3+9ZWVlU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0" y="285728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Wizyta studyjna</a:t>
            </a:r>
            <a:endParaRPr lang="pl-PL" sz="2800" b="1" dirty="0"/>
          </a:p>
        </p:txBody>
      </p:sp>
      <p:pic>
        <p:nvPicPr>
          <p:cNvPr id="6147" name="Picture 3" descr="Y:\9.4.2_2_w toku\1_ZADANIE\WIZYTY STUDYJNE\wizyta dla JST\zdjęcia\DSC_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785794"/>
            <a:ext cx="3644745" cy="2429830"/>
          </a:xfrm>
          <a:prstGeom prst="rect">
            <a:avLst/>
          </a:prstGeom>
          <a:noFill/>
        </p:spPr>
      </p:pic>
      <p:pic>
        <p:nvPicPr>
          <p:cNvPr id="6148" name="Picture 4" descr="Y:\9.4.2_2_w toku\1_ZADANIE\WIZYTY STUDYJNE\wizyta dla JST\zdjęcia\DSC_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41" y="2000240"/>
            <a:ext cx="3536181" cy="2357454"/>
          </a:xfrm>
          <a:prstGeom prst="rect">
            <a:avLst/>
          </a:prstGeom>
          <a:noFill/>
        </p:spPr>
      </p:pic>
      <p:pic>
        <p:nvPicPr>
          <p:cNvPr id="6152" name="Picture 8" descr="Y:\9.4.2_2_w toku\1_ZADANIE\WIZYTY STUDYJNE\wizyta dla JST\zdjęcia\DSC_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5"/>
            <a:ext cx="3394712" cy="2263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4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/>
          <a:lstStyle/>
          <a:p>
            <a:pPr lvl="0"/>
            <a:r>
              <a:rPr lang="pl-PL" sz="2800" dirty="0" smtClean="0"/>
              <a:t>portal internetowy poświęcony ekonomii społecznej </a:t>
            </a:r>
            <a:br>
              <a:rPr lang="pl-PL" sz="2800" dirty="0" smtClean="0"/>
            </a:br>
            <a:r>
              <a:rPr lang="pl-PL" sz="2800" dirty="0" smtClean="0"/>
              <a:t>w województwie kujawsko-pomorskim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altLang="pl-PL" dirty="0" smtClean="0"/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95045" y="2786058"/>
            <a:ext cx="59719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457200" y="1600200"/>
            <a:ext cx="8229600" cy="132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pl-PL" sz="3600" dirty="0" err="1" smtClean="0">
                <a:hlinkClick r:id="rId3"/>
              </a:rPr>
              <a:t>www.es.rops.torun.pl</a:t>
            </a:r>
            <a:endParaRPr lang="pl-PL" sz="3600" dirty="0" smtClean="0"/>
          </a:p>
          <a:p>
            <a:pPr lvl="0" algn="ctr"/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000" i="1" u="sng" dirty="0" smtClean="0"/>
              <a:t>Promocja marki i jakości PES </a:t>
            </a:r>
            <a:br>
              <a:rPr lang="pl-PL" altLang="pl-PL" sz="3000" i="1" u="sng" dirty="0" smtClean="0"/>
            </a:br>
            <a:endParaRPr lang="pl-PL" altLang="pl-PL" sz="1600" i="1" dirty="0" smtClean="0"/>
          </a:p>
        </p:txBody>
      </p:sp>
      <p:pic>
        <p:nvPicPr>
          <p:cNvPr id="15364" name="Obraz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71678"/>
            <a:ext cx="6454794" cy="368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pl-PL" altLang="pl-PL" sz="1500" dirty="0"/>
              <a:t>W </a:t>
            </a:r>
            <a:r>
              <a:rPr lang="pl-PL" altLang="pl-PL" sz="1500" dirty="0" smtClean="0"/>
              <a:t>2019 </a:t>
            </a:r>
            <a:r>
              <a:rPr lang="pl-PL" altLang="pl-PL" sz="1500" dirty="0"/>
              <a:t>roku </a:t>
            </a:r>
            <a:r>
              <a:rPr lang="pl-PL" sz="1500" dirty="0"/>
              <a:t>przyznano </a:t>
            </a:r>
            <a:r>
              <a:rPr lang="pl-PL" sz="1500" b="1" dirty="0" smtClean="0"/>
              <a:t>10</a:t>
            </a:r>
            <a:r>
              <a:rPr lang="pl-PL" sz="1500" dirty="0" smtClean="0"/>
              <a:t> </a:t>
            </a:r>
            <a:r>
              <a:rPr lang="pl-PL" sz="1500" b="1" dirty="0"/>
              <a:t>certyfikatów </a:t>
            </a:r>
            <a:r>
              <a:rPr lang="pl-PL" sz="1500" b="1" i="1" dirty="0"/>
              <a:t>„Zakup Prospołeczny”</a:t>
            </a:r>
            <a:r>
              <a:rPr lang="pl-PL" sz="1500" b="1" dirty="0"/>
              <a:t> </a:t>
            </a:r>
            <a:r>
              <a:rPr lang="pl-PL" sz="1500" dirty="0"/>
              <a:t>w województwie </a:t>
            </a:r>
            <a:br>
              <a:rPr lang="pl-PL" sz="1500" dirty="0"/>
            </a:br>
            <a:r>
              <a:rPr lang="pl-PL" sz="1500" dirty="0"/>
              <a:t>kujawsko-pomorskim</a:t>
            </a:r>
            <a:r>
              <a:rPr lang="pl-PL" sz="1500" dirty="0" smtClean="0"/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pl-PL" sz="1500" dirty="0"/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Catering Serwis Spółka Non Profit </a:t>
            </a:r>
            <a:r>
              <a:rPr lang="pl-PL" sz="1600" dirty="0" smtClean="0"/>
              <a:t>z siedzibą w Toruniu 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Fundacja Hodowców Polskiej Białej Gęsi </a:t>
            </a:r>
            <a:r>
              <a:rPr lang="pl-PL" sz="1600" dirty="0" smtClean="0"/>
              <a:t>z siedzibą we Wróblach 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Unisławska Spółdzielnia Socjalna </a:t>
            </a:r>
            <a:r>
              <a:rPr lang="pl-PL" sz="1600" b="1" dirty="0" err="1" smtClean="0"/>
              <a:t>UNI-ZIEL</a:t>
            </a:r>
            <a:r>
              <a:rPr lang="pl-PL" sz="1600" b="1" dirty="0" smtClean="0"/>
              <a:t> </a:t>
            </a:r>
            <a:r>
              <a:rPr lang="pl-PL" sz="1600" dirty="0" smtClean="0"/>
              <a:t>z siedzibą w Unisławiu 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Inowrocławski Przedsiębiorstwo Meblowe Sp. z o.o. </a:t>
            </a:r>
            <a:r>
              <a:rPr lang="pl-PL" sz="1600" dirty="0" smtClean="0"/>
              <a:t>z siedzibą w Inowrocławiu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Spółdzielnia Socjalna Borowiackie Smaki</a:t>
            </a:r>
            <a:r>
              <a:rPr lang="pl-PL" sz="1600" dirty="0" smtClean="0"/>
              <a:t> z siedzibą w Cekcynie 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Fundacja Vita et Natura</a:t>
            </a:r>
            <a:r>
              <a:rPr lang="pl-PL" sz="1600" dirty="0" smtClean="0"/>
              <a:t> z siedzibą w </a:t>
            </a:r>
            <a:r>
              <a:rPr lang="pl-PL" sz="1600" dirty="0" err="1" smtClean="0"/>
              <a:t>Kcyni</a:t>
            </a:r>
            <a:r>
              <a:rPr lang="pl-PL" sz="1600" dirty="0" smtClean="0"/>
              <a:t> 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Spółdzielnia Socjalna „Progres” </a:t>
            </a:r>
            <a:r>
              <a:rPr lang="pl-PL" sz="1600" dirty="0" smtClean="0"/>
              <a:t>z siedzibą w Tucholi 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WORK ON Sp. z o.o. </a:t>
            </a:r>
            <a:r>
              <a:rPr lang="pl-PL" sz="1600" dirty="0" smtClean="0"/>
              <a:t>z siedzibą w Bydgoszczy </a:t>
            </a:r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Zakład Aktywności Zawodowej w Przyjezierzu </a:t>
            </a:r>
            <a:endParaRPr lang="pl-PL" sz="1600" dirty="0" smtClean="0"/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Spółdzielnia Socjalna „</a:t>
            </a:r>
            <a:r>
              <a:rPr lang="pl-PL" sz="1600" b="1" dirty="0" err="1" smtClean="0"/>
              <a:t>Koronowianka</a:t>
            </a:r>
            <a:r>
              <a:rPr lang="pl-PL" sz="1600" b="1" dirty="0" smtClean="0"/>
              <a:t>” </a:t>
            </a:r>
            <a:r>
              <a:rPr lang="pl-PL" sz="1600" dirty="0" smtClean="0"/>
              <a:t>z siedzibą w Koronowie </a:t>
            </a:r>
            <a:endParaRPr lang="pl-PL" sz="1600" dirty="0"/>
          </a:p>
        </p:txBody>
      </p:sp>
      <p:sp>
        <p:nvSpPr>
          <p:cNvPr id="1536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000" i="1" u="sng" dirty="0" smtClean="0"/>
              <a:t>Promocja marki i jakości PES </a:t>
            </a:r>
            <a:br>
              <a:rPr lang="pl-PL" altLang="pl-PL" sz="3000" i="1" u="sng" dirty="0" smtClean="0"/>
            </a:br>
            <a:endParaRPr lang="pl-PL" altLang="pl-PL" sz="1600" i="1" dirty="0" smtClean="0"/>
          </a:p>
        </p:txBody>
      </p:sp>
      <p:pic>
        <p:nvPicPr>
          <p:cNvPr id="15364" name="Obraz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500570"/>
            <a:ext cx="2714645" cy="15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6776" y="1664662"/>
            <a:ext cx="7851648" cy="1828800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3707904" y="2363688"/>
            <a:ext cx="4896544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k</a:t>
            </a:r>
            <a:r>
              <a:rPr lang="pl-PL" sz="2400" dirty="0" smtClean="0"/>
              <a:t>luski </a:t>
            </a:r>
            <a:r>
              <a:rPr lang="pl-PL" sz="2400" dirty="0"/>
              <a:t>szare po </a:t>
            </a:r>
            <a:r>
              <a:rPr lang="pl-PL" sz="2400" dirty="0" smtClean="0"/>
              <a:t>kujawsku</a:t>
            </a:r>
            <a:endParaRPr lang="pl-PL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52803"/>
            <a:ext cx="2952328" cy="3936437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26659"/>
          <a:stretch>
            <a:fillRect/>
          </a:stretch>
        </p:blipFill>
        <p:spPr bwMode="auto">
          <a:xfrm>
            <a:off x="6156176" y="3140966"/>
            <a:ext cx="2394128" cy="244827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1115616" y="548680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Catering Serwis</a:t>
            </a:r>
          </a:p>
          <a:p>
            <a:pPr algn="r"/>
            <a:r>
              <a:rPr lang="pl-PL" sz="2800" dirty="0" smtClean="0"/>
              <a:t>Spółka Non Profit Sp. z o.o.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Toruń</a:t>
            </a:r>
          </a:p>
        </p:txBody>
      </p:sp>
    </p:spTree>
    <p:extLst>
      <p:ext uri="{BB962C8B-B14F-4D97-AF65-F5344CB8AC3E}">
        <p14:creationId xmlns:p14="http://schemas.microsoft.com/office/powerpoint/2010/main" val="1998057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6776" y="1664662"/>
            <a:ext cx="7851648" cy="1828800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234237" y="4497898"/>
            <a:ext cx="4371167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haft komputerowy</a:t>
            </a:r>
            <a:endParaRPr lang="pl-PL" sz="1000" dirty="0"/>
          </a:p>
        </p:txBody>
      </p:sp>
      <p:sp>
        <p:nvSpPr>
          <p:cNvPr id="13" name="Prostokąt 12"/>
          <p:cNvSpPr/>
          <p:nvPr/>
        </p:nvSpPr>
        <p:spPr>
          <a:xfrm>
            <a:off x="683568" y="40466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Fundacja Hodowców Polskiej Białej Gęsi 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Wróble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inowrocławski</a:t>
            </a:r>
            <a:r>
              <a:rPr lang="pl-PL" sz="2800" dirty="0">
                <a:latin typeface="+mj-lt"/>
              </a:rPr>
              <a:t/>
            </a:r>
            <a:br>
              <a:rPr lang="pl-PL" sz="2800" dirty="0">
                <a:latin typeface="+mj-lt"/>
              </a:rPr>
            </a:br>
            <a:r>
              <a:rPr lang="pl-PL" sz="2800" dirty="0">
                <a:latin typeface="+mj-lt"/>
              </a:rPr>
              <a:t> </a:t>
            </a:r>
          </a:p>
        </p:txBody>
      </p:sp>
      <p:pic>
        <p:nvPicPr>
          <p:cNvPr id="14" name="Picture 2" descr="http://polskabialages.pl/images/top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4210" y="2060848"/>
            <a:ext cx="1962579" cy="1656184"/>
          </a:xfrm>
          <a:prstGeom prst="rect">
            <a:avLst/>
          </a:prstGeom>
          <a:noFill/>
        </p:spPr>
      </p:pic>
      <p:pic>
        <p:nvPicPr>
          <p:cNvPr id="16" name="Obraz 15"/>
          <p:cNvPicPr/>
          <p:nvPr/>
        </p:nvPicPr>
        <p:blipFill>
          <a:blip r:embed="rId4" cstate="print"/>
          <a:srcRect l="5670" t="18987" r="33626" b="8316"/>
          <a:stretch>
            <a:fillRect/>
          </a:stretch>
        </p:blipFill>
        <p:spPr bwMode="auto">
          <a:xfrm>
            <a:off x="251520" y="2636912"/>
            <a:ext cx="3484656" cy="235138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834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67544" y="3861048"/>
            <a:ext cx="8424936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2400" dirty="0" smtClean="0"/>
              <a:t>Konfekcjonowanie w ekologicznych i przyjaznych dla środowiska opakowaniach ziół i suplementów diety sprzedawanych pod własną marką</a:t>
            </a:r>
            <a:endParaRPr lang="pl-PL" sz="2400" dirty="0"/>
          </a:p>
        </p:txBody>
      </p:sp>
      <p:sp>
        <p:nvSpPr>
          <p:cNvPr id="9" name="Prostokąt 8"/>
          <p:cNvSpPr/>
          <p:nvPr/>
        </p:nvSpPr>
        <p:spPr>
          <a:xfrm>
            <a:off x="1763688" y="548680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Fundacja Vita et Natura 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Kcynia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nakielski</a:t>
            </a:r>
            <a:r>
              <a:rPr lang="pl-PL" sz="2800" dirty="0" smtClean="0">
                <a:latin typeface="+mj-lt"/>
              </a:rPr>
              <a:t> </a:t>
            </a:r>
            <a:endParaRPr lang="pl-PL" sz="2800" dirty="0">
              <a:latin typeface="+mj-lt"/>
            </a:endParaRPr>
          </a:p>
        </p:txBody>
      </p:sp>
      <p:pic>
        <p:nvPicPr>
          <p:cNvPr id="12" name="Picture 2" descr="Vita Et Nat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132856"/>
            <a:ext cx="3888432" cy="1296144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33" r="37651" b="1272"/>
          <a:stretch/>
        </p:blipFill>
        <p:spPr>
          <a:xfrm>
            <a:off x="-216000" y="1556793"/>
            <a:ext cx="3564000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87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6776" y="1664662"/>
            <a:ext cx="7851648" cy="1828800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204600" y="4221088"/>
            <a:ext cx="4471856" cy="135421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pl-PL" sz="1000" dirty="0"/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meble łazienkowe,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meble sklepowe i </a:t>
            </a:r>
            <a:r>
              <a:rPr lang="pl-PL" sz="2400" dirty="0" smtClean="0"/>
              <a:t>biurowe</a:t>
            </a:r>
            <a:br>
              <a:rPr lang="pl-PL" sz="2400" dirty="0" smtClean="0"/>
            </a:br>
            <a:r>
              <a:rPr lang="pl-PL" sz="2400" dirty="0" smtClean="0"/>
              <a:t>oraz </a:t>
            </a:r>
            <a:r>
              <a:rPr lang="pl-PL" sz="2400" dirty="0"/>
              <a:t>użyteczności publicznej</a:t>
            </a:r>
            <a:endParaRPr lang="pl-PL" sz="1000" dirty="0"/>
          </a:p>
        </p:txBody>
      </p:sp>
      <p:sp>
        <p:nvSpPr>
          <p:cNvPr id="13" name="Prostokąt 12"/>
          <p:cNvSpPr/>
          <p:nvPr/>
        </p:nvSpPr>
        <p:spPr>
          <a:xfrm>
            <a:off x="2555776" y="548680"/>
            <a:ext cx="633670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600" dirty="0" smtClean="0"/>
              <a:t>Inowrocławskie Przedsiębiorstwo Meblowe</a:t>
            </a:r>
          </a:p>
          <a:p>
            <a:pPr algn="r"/>
            <a:r>
              <a:rPr lang="pl-PL" sz="2600" dirty="0" smtClean="0"/>
              <a:t>sp. z o.o.</a:t>
            </a:r>
          </a:p>
          <a:p>
            <a:pPr algn="r"/>
            <a:r>
              <a:rPr lang="pl-PL" sz="2600" dirty="0" smtClean="0">
                <a:ea typeface="Calibri"/>
                <a:cs typeface="Calibri"/>
              </a:rPr>
              <a:t>Inowrocław</a:t>
            </a:r>
          </a:p>
          <a:p>
            <a:pPr algn="r"/>
            <a:r>
              <a:rPr lang="pl-PL" sz="2800" dirty="0">
                <a:latin typeface="+mj-lt"/>
              </a:rPr>
              <a:t/>
            </a:r>
            <a:br>
              <a:rPr lang="pl-PL" sz="2800" dirty="0">
                <a:latin typeface="+mj-lt"/>
              </a:rPr>
            </a:br>
            <a:r>
              <a:rPr lang="pl-PL" sz="2800" dirty="0">
                <a:latin typeface="+mj-lt"/>
              </a:rPr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43232"/>
            <a:ext cx="2592288" cy="2006681"/>
          </a:xfrm>
          <a:prstGeom prst="rect">
            <a:avLst/>
          </a:prstGeom>
        </p:spPr>
      </p:pic>
      <p:pic>
        <p:nvPicPr>
          <p:cNvPr id="14" name="Picture 3" descr="Y:\9.4.2_2_w toku\2_ZADANIE\ZAKUP PROSPOŁECZNY\złożone wnioski o certyfikacje\nabór VI\IPM Sp. z o.o\image6.jpeg"/>
          <p:cNvPicPr>
            <a:picLocks noChangeAspect="1" noChangeArrowheads="1"/>
          </p:cNvPicPr>
          <p:nvPr/>
        </p:nvPicPr>
        <p:blipFill>
          <a:blip r:embed="rId4" cstate="print"/>
          <a:srcRect t="22314"/>
          <a:stretch>
            <a:fillRect/>
          </a:stretch>
        </p:blipFill>
        <p:spPr bwMode="auto">
          <a:xfrm>
            <a:off x="323528" y="1981701"/>
            <a:ext cx="3456384" cy="3580155"/>
          </a:xfrm>
          <a:prstGeom prst="rect">
            <a:avLst/>
          </a:prstGeom>
          <a:noFill/>
          <a:ln>
            <a:solidFill>
              <a:srgbClr val="684E1E"/>
            </a:solidFill>
          </a:ln>
        </p:spPr>
      </p:pic>
    </p:spTree>
    <p:extLst>
      <p:ext uri="{BB962C8B-B14F-4D97-AF65-F5344CB8AC3E}">
        <p14:creationId xmlns:p14="http://schemas.microsoft.com/office/powerpoint/2010/main" val="2501122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6776" y="1664662"/>
            <a:ext cx="7851648" cy="1828800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3923928" y="4365104"/>
            <a:ext cx="4968552" cy="113877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pl-PL" sz="10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gastronomiczne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cateringowe</a:t>
            </a:r>
            <a:endParaRPr lang="pl-PL" sz="1000" dirty="0"/>
          </a:p>
          <a:p>
            <a:pPr algn="r"/>
            <a:endParaRPr lang="pl-PL" sz="1000" dirty="0">
              <a:latin typeface="+mj-l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83568" y="548680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Spółdzielnia Socjalna „Borowiackie Smaki”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Cekcyn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tucholski</a:t>
            </a:r>
            <a:r>
              <a:rPr lang="pl-PL" sz="2800" dirty="0">
                <a:latin typeface="+mj-lt"/>
              </a:rPr>
              <a:t/>
            </a:r>
            <a:br>
              <a:rPr lang="pl-PL" sz="2800" dirty="0">
                <a:latin typeface="+mj-lt"/>
              </a:rPr>
            </a:br>
            <a:r>
              <a:rPr lang="pl-PL" sz="2800" dirty="0">
                <a:latin typeface="+mj-lt"/>
              </a:rPr>
              <a:t> </a:t>
            </a:r>
          </a:p>
        </p:txBody>
      </p:sp>
      <p:pic>
        <p:nvPicPr>
          <p:cNvPr id="14" name="Picture 2" descr="https://scontent-waw1-1.xx.fbcdn.net/v/t1.0-0/p370x247/48419342_2392689740805130_7532463263758417920_n.jpg?_nc_cat=100&amp;_nc_ht=scontent-waw1-1.xx&amp;oh=e847503533a8959774ad7ca5b3a77598&amp;oe=5D8274F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348880"/>
            <a:ext cx="1656183" cy="1656184"/>
          </a:xfrm>
          <a:prstGeom prst="rect">
            <a:avLst/>
          </a:prstGeom>
          <a:noFill/>
        </p:spPr>
      </p:pic>
      <p:pic>
        <p:nvPicPr>
          <p:cNvPr id="16" name="Picture 6" descr="Obraz może zawierać: jedzenie i w budyn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47" y="2558226"/>
            <a:ext cx="3456384" cy="237626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5255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71600" y="548681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>
                <a:latin typeface="+mj-lt"/>
              </a:rPr>
              <a:t>Spółdzielnia Socjalna „Progres”</a:t>
            </a:r>
            <a:endParaRPr lang="pl-PL" sz="2800" dirty="0">
              <a:latin typeface="+mj-lt"/>
            </a:endParaRP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Tuchola</a:t>
            </a:r>
            <a:r>
              <a:rPr lang="pl-PL" sz="2800" dirty="0">
                <a:latin typeface="+mj-lt"/>
              </a:rPr>
              <a:t/>
            </a:r>
            <a:br>
              <a:rPr lang="pl-PL" sz="2800" dirty="0">
                <a:latin typeface="+mj-lt"/>
              </a:rPr>
            </a:br>
            <a:r>
              <a:rPr lang="pl-PL" sz="2800" dirty="0">
                <a:latin typeface="+mj-lt"/>
              </a:rPr>
              <a:t> </a:t>
            </a: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323527" y="4221088"/>
            <a:ext cx="8580488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>
                <a:latin typeface="+mj-lt"/>
              </a:rPr>
              <a:t>pozaszkolne </a:t>
            </a:r>
            <a:r>
              <a:rPr lang="pl-PL" sz="2400" dirty="0">
                <a:latin typeface="+mj-lt"/>
              </a:rPr>
              <a:t>formy edukacji, pomoc bez zakwaterowania dla </a:t>
            </a:r>
            <a:r>
              <a:rPr lang="pl-PL" sz="2400" dirty="0" smtClean="0">
                <a:latin typeface="+mj-lt"/>
              </a:rPr>
              <a:t>osób w </a:t>
            </a:r>
            <a:r>
              <a:rPr lang="pl-PL" sz="2400" dirty="0">
                <a:latin typeface="+mj-lt"/>
              </a:rPr>
              <a:t>podeszłym wieku i osób niepełnosprawnych, działalność wspomagająca edukację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32193"/>
            <a:ext cx="2590800" cy="7524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076421"/>
            <a:ext cx="355513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29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000" u="sng" dirty="0" smtClean="0"/>
              <a:t>Przedsiębiorstwa społeczne w województwie </a:t>
            </a:r>
            <a:br>
              <a:rPr lang="pl-PL" altLang="pl-PL" sz="3000" u="sng" dirty="0" smtClean="0"/>
            </a:br>
            <a:r>
              <a:rPr lang="pl-PL" altLang="pl-PL" sz="3000" u="sng" dirty="0" smtClean="0"/>
              <a:t>kujawsko-pomorskim w 2019 r.</a:t>
            </a:r>
          </a:p>
        </p:txBody>
      </p:sp>
      <p:sp>
        <p:nvSpPr>
          <p:cNvPr id="13315" name="Symbol zastępczy zawartości 1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2562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endParaRPr lang="pl-PL" altLang="pl-PL" sz="2400" b="1" dirty="0" smtClean="0"/>
          </a:p>
          <a:p>
            <a:pPr marL="0" indent="0" algn="ctr" eaLnBrk="1" hangingPunct="1">
              <a:buNone/>
              <a:defRPr/>
            </a:pPr>
            <a:r>
              <a:rPr lang="pl-PL" altLang="pl-PL" sz="2400" b="1" dirty="0" smtClean="0"/>
              <a:t>59 przedsiębiorstw społecznych na liście </a:t>
            </a:r>
            <a:br>
              <a:rPr lang="pl-PL" altLang="pl-PL" sz="2400" b="1" dirty="0" smtClean="0"/>
            </a:br>
            <a:r>
              <a:rPr lang="pl-PL" altLang="pl-PL" sz="2400" b="1" dirty="0" smtClean="0"/>
              <a:t>Ministerstwa </a:t>
            </a:r>
            <a:r>
              <a:rPr lang="pl-PL" sz="2400" b="1" dirty="0" smtClean="0"/>
              <a:t>Rodziny, Pracy i Polityki Społecznej </a:t>
            </a:r>
            <a:endParaRPr lang="pl-PL" altLang="pl-PL" sz="2400" b="1" dirty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pl-PL" altLang="pl-PL" sz="1800" dirty="0"/>
              <a:t>w województwie kujawsko-pomorskim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endParaRPr lang="pl-PL" altLang="pl-PL" sz="1800" dirty="0" smtClean="0"/>
          </a:p>
          <a:p>
            <a:pPr marL="0" indent="0" algn="just" eaLnBrk="1" hangingPunct="1">
              <a:buFont typeface="Arial" charset="0"/>
              <a:buNone/>
              <a:defRPr/>
            </a:pPr>
            <a:endParaRPr lang="pl-PL" altLang="pl-PL" sz="1800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pl-PL" altLang="pl-PL" sz="1800" b="1" dirty="0" smtClean="0"/>
              <a:t>20 spółdzielni socjalnych</a:t>
            </a:r>
            <a:r>
              <a:rPr lang="pl-PL" altLang="pl-PL" sz="1800" b="1" dirty="0"/>
              <a:t>		</a:t>
            </a:r>
            <a:endParaRPr lang="pl-PL" altLang="pl-PL" sz="1800" b="1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sz="1800" b="1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pl-PL" altLang="pl-PL" sz="1800" b="1" dirty="0" smtClean="0"/>
          </a:p>
          <a:p>
            <a:pPr marL="0" indent="0" algn="r" eaLnBrk="1" hangingPunct="1">
              <a:buFont typeface="Arial" charset="0"/>
              <a:buNone/>
              <a:defRPr/>
            </a:pPr>
            <a:r>
              <a:rPr lang="pl-PL" altLang="pl-PL" sz="1800" b="1" dirty="0" smtClean="0"/>
              <a:t>21 organizacji pozarządowych 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			(fundacje i   stowarzyszenia)</a:t>
            </a:r>
          </a:p>
          <a:p>
            <a:pPr marL="0" indent="0" algn="r" eaLnBrk="1" hangingPunct="1">
              <a:buFont typeface="Arial" charset="0"/>
              <a:buNone/>
              <a:defRPr/>
            </a:pPr>
            <a:endParaRPr lang="pl-PL" altLang="pl-PL" sz="1800" dirty="0"/>
          </a:p>
          <a:p>
            <a:pPr eaLnBrk="1" hangingPunct="1">
              <a:buNone/>
              <a:defRPr/>
            </a:pPr>
            <a:r>
              <a:rPr lang="pl-PL" altLang="pl-PL" sz="1800" b="1" dirty="0" smtClean="0"/>
              <a:t>16 spółek z o.o. (non-profit)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					2 osoby kościelne</a:t>
            </a:r>
            <a:endParaRPr lang="pl-PL" altLang="pl-PL" sz="1800" dirty="0"/>
          </a:p>
        </p:txBody>
      </p:sp>
      <p:cxnSp>
        <p:nvCxnSpPr>
          <p:cNvPr id="3" name="Łącznik prosty ze strzałką 2">
            <a:extLst>
              <a:ext uri="{FF2B5EF4-FFF2-40B4-BE49-F238E27FC236}"/>
            </a:extLst>
          </p:cNvPr>
          <p:cNvCxnSpPr/>
          <p:nvPr/>
        </p:nvCxnSpPr>
        <p:spPr>
          <a:xfrm flipH="1">
            <a:off x="2000232" y="3000372"/>
            <a:ext cx="431800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/>
            </a:extLst>
          </p:cNvPr>
          <p:cNvCxnSpPr/>
          <p:nvPr/>
        </p:nvCxnSpPr>
        <p:spPr>
          <a:xfrm rot="16200000" flipH="1">
            <a:off x="5786446" y="3143248"/>
            <a:ext cx="1428760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1571604" y="3143248"/>
            <a:ext cx="2500330" cy="2143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/>
            </a:extLst>
          </p:cNvPr>
          <p:cNvCxnSpPr/>
          <p:nvPr/>
        </p:nvCxnSpPr>
        <p:spPr>
          <a:xfrm rot="16200000" flipH="1">
            <a:off x="3893339" y="3893347"/>
            <a:ext cx="2571768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067944" y="3075562"/>
            <a:ext cx="4896544" cy="230832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porządkowe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remontowo-budowlane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w zakresie reintegracji społeczno-zawodowej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szkoleniowe, organizacja wizyt studyjnych</a:t>
            </a:r>
          </a:p>
        </p:txBody>
      </p:sp>
      <p:sp>
        <p:nvSpPr>
          <p:cNvPr id="9" name="Prostokąt 8"/>
          <p:cNvSpPr/>
          <p:nvPr/>
        </p:nvSpPr>
        <p:spPr>
          <a:xfrm>
            <a:off x="1763688" y="548680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Unisławska Spółdzielnia Socjalna </a:t>
            </a:r>
            <a:r>
              <a:rPr lang="pl-PL" sz="2800" dirty="0" err="1" smtClean="0"/>
              <a:t>UNI-ZIEL</a:t>
            </a:r>
            <a:endParaRPr lang="pl-PL" sz="2800" dirty="0" smtClean="0"/>
          </a:p>
          <a:p>
            <a:pPr algn="r"/>
            <a:r>
              <a:rPr lang="pl-PL" sz="2800" dirty="0" smtClean="0">
                <a:ea typeface="Calibri"/>
                <a:cs typeface="Calibri"/>
              </a:rPr>
              <a:t>Unisław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chełmiński</a:t>
            </a:r>
            <a:r>
              <a:rPr lang="pl-PL" sz="2800" dirty="0" smtClean="0">
                <a:latin typeface="+mj-lt"/>
              </a:rPr>
              <a:t> </a:t>
            </a:r>
            <a:endParaRPr lang="pl-PL" sz="2800" dirty="0">
              <a:latin typeface="+mj-lt"/>
            </a:endParaRPr>
          </a:p>
        </p:txBody>
      </p:sp>
      <p:pic>
        <p:nvPicPr>
          <p:cNvPr id="13" name="Picture 2" descr="Obraz nagłówka witryny"/>
          <p:cNvPicPr>
            <a:picLocks noChangeAspect="1" noChangeArrowheads="1"/>
          </p:cNvPicPr>
          <p:nvPr/>
        </p:nvPicPr>
        <p:blipFill>
          <a:blip r:embed="rId3" cstate="print"/>
          <a:srcRect l="5630"/>
          <a:stretch>
            <a:fillRect/>
          </a:stretch>
        </p:blipFill>
        <p:spPr bwMode="auto">
          <a:xfrm>
            <a:off x="237352" y="1918774"/>
            <a:ext cx="3686809" cy="230425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0" y="3933055"/>
            <a:ext cx="2328972" cy="17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70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36776" y="1664662"/>
            <a:ext cx="7851648" cy="1828800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693134" y="504229"/>
            <a:ext cx="8055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/>
              <a:t>WORK ON </a:t>
            </a:r>
            <a:r>
              <a:rPr lang="pl-PL" sz="2800" dirty="0" smtClean="0"/>
              <a:t>sp</a:t>
            </a:r>
            <a:r>
              <a:rPr lang="pl-PL" sz="2800" dirty="0"/>
              <a:t>. z o.o</a:t>
            </a:r>
            <a:r>
              <a:rPr lang="pl-PL" sz="2800" dirty="0" smtClean="0"/>
              <a:t>.</a:t>
            </a:r>
          </a:p>
          <a:p>
            <a:pPr algn="r"/>
            <a:r>
              <a:rPr lang="pl-PL" sz="2800" dirty="0" smtClean="0">
                <a:latin typeface="+mj-lt"/>
              </a:rPr>
              <a:t>Bydgoszcz</a:t>
            </a:r>
            <a:endParaRPr lang="pl-PL" sz="2800" dirty="0">
              <a:latin typeface="+mj-lt"/>
            </a:endParaRPr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005502" y="3933056"/>
            <a:ext cx="4896544" cy="15696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>
                <a:latin typeface="+mj-lt"/>
              </a:rPr>
              <a:t>marka </a:t>
            </a:r>
            <a:r>
              <a:rPr lang="pl-PL" sz="2400" dirty="0">
                <a:latin typeface="+mj-lt"/>
              </a:rPr>
              <a:t>OSW Creative </a:t>
            </a:r>
            <a:r>
              <a:rPr lang="pl-PL" sz="2400" dirty="0" smtClean="0">
                <a:latin typeface="+mj-lt"/>
              </a:rPr>
              <a:t>- </a:t>
            </a:r>
            <a:r>
              <a:rPr lang="pl-PL" sz="2400" dirty="0">
                <a:latin typeface="+mj-lt"/>
              </a:rPr>
              <a:t>usługi programistyczne na </a:t>
            </a:r>
            <a:r>
              <a:rPr lang="pl-PL" sz="2400" dirty="0" smtClean="0">
                <a:latin typeface="+mj-lt"/>
              </a:rPr>
              <a:t>godziny</a:t>
            </a:r>
            <a:br>
              <a:rPr lang="pl-PL" sz="24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i marka </a:t>
            </a:r>
            <a:r>
              <a:rPr lang="pl-PL" sz="2400" dirty="0" err="1">
                <a:latin typeface="+mj-lt"/>
              </a:rPr>
              <a:t>Priv</a:t>
            </a:r>
            <a:r>
              <a:rPr lang="pl-PL" sz="2400" dirty="0">
                <a:latin typeface="+mj-lt"/>
              </a:rPr>
              <a:t> </a:t>
            </a:r>
            <a:r>
              <a:rPr lang="pl-PL" sz="2400" dirty="0" err="1">
                <a:latin typeface="+mj-lt"/>
              </a:rPr>
              <a:t>Social</a:t>
            </a:r>
            <a:r>
              <a:rPr lang="pl-PL" sz="2400" dirty="0">
                <a:latin typeface="+mj-lt"/>
              </a:rPr>
              <a:t> </a:t>
            </a:r>
            <a:r>
              <a:rPr lang="pl-PL" sz="2400" dirty="0" smtClean="0">
                <a:latin typeface="+mj-lt"/>
              </a:rPr>
              <a:t>- </a:t>
            </a:r>
            <a:r>
              <a:rPr lang="pl-PL" sz="2400" dirty="0">
                <a:latin typeface="+mj-lt"/>
              </a:rPr>
              <a:t>prowadzenie komunikacji w </a:t>
            </a:r>
            <a:r>
              <a:rPr lang="pl-PL" sz="2400" dirty="0" err="1">
                <a:latin typeface="+mj-lt"/>
              </a:rPr>
              <a:t>social</a:t>
            </a:r>
            <a:r>
              <a:rPr lang="pl-PL" sz="2400" dirty="0">
                <a:latin typeface="+mj-lt"/>
              </a:rPr>
              <a:t>-media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0974"/>
            <a:ext cx="3515883" cy="26369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92896"/>
            <a:ext cx="2956566" cy="3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07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021728" y="4639405"/>
            <a:ext cx="4896544" cy="8309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pralnicze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/>
              <a:t>usługi </a:t>
            </a:r>
            <a:r>
              <a:rPr lang="pl-PL" sz="2400" dirty="0"/>
              <a:t>rehabilitacyjne</a:t>
            </a:r>
          </a:p>
        </p:txBody>
      </p:sp>
      <p:sp>
        <p:nvSpPr>
          <p:cNvPr id="9" name="Prostokąt 8"/>
          <p:cNvSpPr/>
          <p:nvPr/>
        </p:nvSpPr>
        <p:spPr>
          <a:xfrm>
            <a:off x="1763688" y="548680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Zakład Aktywności Zawodowej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Przyjezierze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mogileński</a:t>
            </a:r>
            <a:r>
              <a:rPr lang="pl-PL" sz="2800" dirty="0" smtClean="0">
                <a:latin typeface="+mj-lt"/>
              </a:rPr>
              <a:t> </a:t>
            </a:r>
            <a:endParaRPr lang="pl-PL" sz="2800" dirty="0">
              <a:latin typeface="+mj-lt"/>
            </a:endParaRPr>
          </a:p>
        </p:txBody>
      </p:sp>
      <p:pic>
        <p:nvPicPr>
          <p:cNvPr id="12" name="Picture 2" descr="Znalezione obrazy dla zapytania zaz przyjezierze logo"/>
          <p:cNvPicPr>
            <a:picLocks noChangeAspect="1" noChangeArrowheads="1"/>
          </p:cNvPicPr>
          <p:nvPr/>
        </p:nvPicPr>
        <p:blipFill>
          <a:blip r:embed="rId3" cstate="print"/>
          <a:srcRect l="28887" r="26860"/>
          <a:stretch>
            <a:fillRect/>
          </a:stretch>
        </p:blipFill>
        <p:spPr bwMode="auto">
          <a:xfrm>
            <a:off x="6876256" y="2420888"/>
            <a:ext cx="1802360" cy="1490067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2" y="2076037"/>
            <a:ext cx="3593551" cy="23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29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5218150"/>
            <a:ext cx="9144000" cy="16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Picture 2" descr="X:\ZAKUP PROSPOŁECZNY\umowy\CIS Łojewo\logo\zakup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13"/>
            <a:ext cx="2448272" cy="1398571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4021728" y="4209074"/>
            <a:ext cx="4726736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l-PL" sz="2400" dirty="0"/>
              <a:t>usługi porządkowe w </a:t>
            </a:r>
            <a:r>
              <a:rPr lang="pl-PL" sz="2400" dirty="0" smtClean="0"/>
              <a:t>terenie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smtClean="0"/>
              <a:t>usługi </a:t>
            </a:r>
            <a:r>
              <a:rPr lang="pl-PL" sz="2400" dirty="0"/>
              <a:t>sprzątania wewnątrz budynków</a:t>
            </a:r>
          </a:p>
        </p:txBody>
      </p:sp>
      <p:sp>
        <p:nvSpPr>
          <p:cNvPr id="9" name="Prostokąt 8"/>
          <p:cNvSpPr/>
          <p:nvPr/>
        </p:nvSpPr>
        <p:spPr>
          <a:xfrm>
            <a:off x="1763688" y="548680"/>
            <a:ext cx="6889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800" dirty="0" smtClean="0"/>
              <a:t>Spółdzielnia Socjalna „</a:t>
            </a:r>
            <a:r>
              <a:rPr lang="pl-PL" sz="2800" dirty="0" err="1" smtClean="0"/>
              <a:t>Koronowianka</a:t>
            </a:r>
            <a:r>
              <a:rPr lang="pl-PL" sz="2800" dirty="0" smtClean="0"/>
              <a:t>”</a:t>
            </a:r>
          </a:p>
          <a:p>
            <a:pPr algn="r"/>
            <a:r>
              <a:rPr lang="pl-PL" sz="2800" dirty="0" smtClean="0">
                <a:ea typeface="Calibri"/>
                <a:cs typeface="Calibri"/>
              </a:rPr>
              <a:t>Koronowo</a:t>
            </a:r>
          </a:p>
          <a:p>
            <a:pPr algn="r"/>
            <a:r>
              <a:rPr lang="pl-PL" sz="2800" dirty="0" smtClean="0">
                <a:latin typeface="+mj-lt"/>
                <a:cs typeface="Calibri"/>
              </a:rPr>
              <a:t>powiat bydgoski</a:t>
            </a:r>
            <a:r>
              <a:rPr lang="pl-PL" sz="2800" dirty="0" smtClean="0">
                <a:latin typeface="+mj-lt"/>
              </a:rPr>
              <a:t> </a:t>
            </a:r>
            <a:endParaRPr lang="pl-PL" sz="2800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32856"/>
            <a:ext cx="2857500" cy="1905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0" y="1666182"/>
            <a:ext cx="2922486" cy="38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0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396875" y="230188"/>
            <a:ext cx="8229600" cy="1143000"/>
          </a:xfrm>
        </p:spPr>
        <p:txBody>
          <a:bodyPr/>
          <a:lstStyle/>
          <a:p>
            <a:r>
              <a:rPr lang="pl-PL" altLang="pl-PL" sz="3000" i="1" u="sng" dirty="0" smtClean="0"/>
              <a:t>Zakup Prospołeczny </a:t>
            </a:r>
            <a:r>
              <a:rPr lang="pl-PL" altLang="pl-PL" sz="3000" u="sng" dirty="0" smtClean="0"/>
              <a:t>w 2019 roku</a:t>
            </a: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-60325" y="-4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9737" name="Rectangle 41"/>
          <p:cNvSpPr>
            <a:spLocks noChangeArrowheads="1"/>
          </p:cNvSpPr>
          <p:nvPr/>
        </p:nvSpPr>
        <p:spPr bwMode="auto">
          <a:xfrm>
            <a:off x="-60325" y="-44450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alt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785926"/>
            <a:ext cx="5715000" cy="381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396875" y="230188"/>
            <a:ext cx="8229600" cy="1143000"/>
          </a:xfrm>
        </p:spPr>
        <p:txBody>
          <a:bodyPr/>
          <a:lstStyle/>
          <a:p>
            <a:r>
              <a:rPr lang="pl-PL" altLang="pl-PL" sz="3000" i="1" u="sng" dirty="0" smtClean="0"/>
              <a:t>Zakup Prospołeczny </a:t>
            </a:r>
            <a:r>
              <a:rPr lang="pl-PL" altLang="pl-PL" sz="3000" u="sng" dirty="0" smtClean="0"/>
              <a:t>w 2019 roku</a:t>
            </a:r>
          </a:p>
        </p:txBody>
      </p:sp>
      <p:sp>
        <p:nvSpPr>
          <p:cNvPr id="28722" name="Rectangle 40"/>
          <p:cNvSpPr>
            <a:spLocks noChangeArrowheads="1"/>
          </p:cNvSpPr>
          <p:nvPr/>
        </p:nvSpPr>
        <p:spPr bwMode="auto">
          <a:xfrm>
            <a:off x="-60325" y="-4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8723" name="Rectangle 41"/>
          <p:cNvSpPr>
            <a:spLocks noChangeArrowheads="1"/>
          </p:cNvSpPr>
          <p:nvPr/>
        </p:nvSpPr>
        <p:spPr bwMode="auto">
          <a:xfrm>
            <a:off x="-60325" y="-44450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altLang="pl-PL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571604" y="1214420"/>
          <a:ext cx="6500859" cy="5445691"/>
        </p:xfrm>
        <a:graphic>
          <a:graphicData uri="http://schemas.openxmlformats.org/drawingml/2006/table">
            <a:tbl>
              <a:tblPr/>
              <a:tblGrid>
                <a:gridCol w="225939"/>
                <a:gridCol w="2060077"/>
                <a:gridCol w="857256"/>
                <a:gridCol w="928694"/>
                <a:gridCol w="2428893"/>
              </a:tblGrid>
              <a:tr h="218200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L.p.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podmiot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powiat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Adres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Wyróżniony produkt / usługa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8200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Fundacja Hodowców Polskiej Białej Gęsi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inowrocławski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Wróble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haft komputerowy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00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Zakład Aktywności Zawodowej w Przyjezierzu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mogileński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Przyjezierze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usługi: pralnicze i rehabilitacyjne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00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Spółdzielnia Socjalna „Borowiackie Smaki”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tucholski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Cekcyn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usługi gastronomiczna i cateringowa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39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Inowrocławskie Przedsiębiorstwo Meblowe Sp. z o.o. o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inowrocławski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Inowrocław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meble łazienkowe, meble sklepowe i biurowe oraz użyteczności publicznej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46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Fundacja Vita et Natura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nakielski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Kcynia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zioła i suplementy diety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206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Unisławska Spółdzielnia Socjalna UNI-ZIEL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chełmiński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Unisław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usługi: porządkowe, remontowo-budowlane, w zakresie reintegracji społeczno-zawodowej oraz szkoleniowych, organizacji wizyt studyjnych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00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Catering Serwis Spółka Non Profit Sp. z o.o. 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 Toruń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Toruń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kluski szare po Kujawsku.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206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Spółdzielnia Socjalna PROGRES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tucholski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Tuchola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pozaszkolne formy edukacji, pomoc bez zakwaterowania dla osób w podeszłym wieku i osób niepełnosprawnych, działalność wspomagająca edukację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54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WORK-ON Studio Sp. z o.o.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Bydgoszcz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Bydgoszcz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Marka OSW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Creative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– usługi programistyczne na godziny </a:t>
                      </a:r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  <a:p>
                      <a:pPr algn="ctr" fontAlgn="t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Marka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Priv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Social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– prowadzenie komunikacji w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social-media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39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Spółdzielnia Socjalna Koronowianka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bydgoski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Koronowo 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usługi porządkowe w terenie i usługi sprzątania wnętrz</a:t>
                      </a:r>
                    </a:p>
                  </a:txBody>
                  <a:tcPr marL="6798" marR="6798" marT="67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201295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pl-PL" altLang="pl-PL" sz="1600" dirty="0" smtClean="0"/>
              <a:t>W 2019 roku zorganizowano i przeprowadzono panel poświęcony ekonomii społecznej - debata pn. </a:t>
            </a:r>
            <a:r>
              <a:rPr lang="pl-PL" sz="1600" b="1" i="1" dirty="0" smtClean="0"/>
              <a:t>„Kierunek nowoczesność. Przedsiębiorczość społeczna” </a:t>
            </a:r>
            <a:r>
              <a:rPr lang="pl-PL" altLang="pl-PL" sz="1600" dirty="0" smtClean="0"/>
              <a:t>w ramach </a:t>
            </a:r>
            <a:r>
              <a:rPr lang="pl-PL" altLang="pl-PL" sz="1600" b="1" i="1" dirty="0" smtClean="0"/>
              <a:t>XXVI Forum Gospodarczego w Toruniu </a:t>
            </a:r>
            <a:r>
              <a:rPr lang="pl-PL" altLang="pl-PL" sz="1600" i="1" dirty="0" smtClean="0"/>
              <a:t>(</a:t>
            </a:r>
            <a:r>
              <a:rPr lang="pl-PL" altLang="pl-PL" sz="1600" b="1" i="1" dirty="0" err="1" smtClean="0"/>
              <a:t>Welconomy</a:t>
            </a:r>
            <a:r>
              <a:rPr lang="pl-PL" altLang="pl-PL" sz="1600" b="1" i="1" dirty="0" smtClean="0"/>
              <a:t> Forum</a:t>
            </a:r>
            <a:r>
              <a:rPr lang="pl-PL" altLang="pl-PL" sz="1600" i="1" dirty="0" smtClean="0"/>
              <a:t>). </a:t>
            </a:r>
            <a:r>
              <a:rPr lang="pl-PL" altLang="pl-PL" sz="1600" dirty="0" smtClean="0"/>
              <a:t>Uczestnikami spotkania byli przedstawiciele świata nauki, biznesu, ośrodków wsparcia ekonomii społecznej (OWES) oraz podmiotów ekonomii społecznej (PES).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pl-PL" altLang="pl-PL" sz="1500" dirty="0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pl-PL" altLang="pl-PL" sz="1500" dirty="0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pl-PL" altLang="pl-PL" sz="1500" dirty="0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pl-PL" altLang="pl-PL" sz="1500" dirty="0" smtClean="0"/>
          </a:p>
        </p:txBody>
      </p:sp>
      <p:pic>
        <p:nvPicPr>
          <p:cNvPr id="30724" name="Obraz 5" descr="Znalezione obrazy dla zapytania welconomy fo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5214974" cy="14508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 descr="Y:\9.4.2_2_w toku\2_ZADANIE\WELCONOMY\2019\zdjecia\DSC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143380"/>
            <a:ext cx="3054035" cy="1986625"/>
          </a:xfrm>
          <a:prstGeom prst="rect">
            <a:avLst/>
          </a:prstGeom>
          <a:noFill/>
        </p:spPr>
      </p:pic>
      <p:pic>
        <p:nvPicPr>
          <p:cNvPr id="1029" name="Picture 5" descr="Y:\9.4.2_2_w toku\2_ZADANIE\WELCONOMY\2019\zdjecia\DSC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108960" cy="2072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85720" y="214290"/>
            <a:ext cx="4500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Targi Wystawiennicze PES</a:t>
            </a:r>
          </a:p>
          <a:p>
            <a:pPr algn="ctr"/>
            <a:endParaRPr lang="pl-PL" sz="2800" dirty="0"/>
          </a:p>
        </p:txBody>
      </p:sp>
      <p:pic>
        <p:nvPicPr>
          <p:cNvPr id="2050" name="Picture 2" descr="Y:\9.4.2_2_w toku\2_ZADANIE\TARGI WYSTAWIENNICZE\2019\III FORUM SENIORA\zdjecia\DS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571480"/>
            <a:ext cx="2931749" cy="1757599"/>
          </a:xfrm>
          <a:prstGeom prst="rect">
            <a:avLst/>
          </a:prstGeom>
          <a:noFill/>
        </p:spPr>
      </p:pic>
      <p:pic>
        <p:nvPicPr>
          <p:cNvPr id="2051" name="Picture 3" descr="F:\Bydgoszcz\Ekobudka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9"/>
            <a:ext cx="3429024" cy="2571768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71744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4143380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ymbol zastępczy zawartości 2"/>
          <p:cNvSpPr>
            <a:spLocks noGrp="1"/>
          </p:cNvSpPr>
          <p:nvPr>
            <p:ph idx="1"/>
          </p:nvPr>
        </p:nvSpPr>
        <p:spPr>
          <a:xfrm>
            <a:off x="611188" y="1700213"/>
            <a:ext cx="8229600" cy="48958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None/>
            </a:pPr>
            <a:endParaRPr lang="pl-PL" altLang="pl-PL" sz="16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4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600" b="1" i="1" dirty="0" smtClean="0"/>
          </a:p>
        </p:txBody>
      </p:sp>
      <p:pic>
        <p:nvPicPr>
          <p:cNvPr id="35845" name="Obraz 5" descr="http://www.rops.torun.pl/pliki/ekonomia/aktualnosci/20170408_sil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707" y="357166"/>
            <a:ext cx="5102293" cy="122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39640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857364"/>
            <a:ext cx="3784595" cy="252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ymbol zastępczy zawartości 2"/>
          <p:cNvSpPr>
            <a:spLocks noGrp="1"/>
          </p:cNvSpPr>
          <p:nvPr>
            <p:ph idx="1"/>
          </p:nvPr>
        </p:nvSpPr>
        <p:spPr>
          <a:xfrm>
            <a:off x="611188" y="1700213"/>
            <a:ext cx="8229600" cy="48958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None/>
            </a:pPr>
            <a:endParaRPr lang="pl-PL" altLang="pl-PL" sz="16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4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600" b="1" i="1" dirty="0" smtClean="0"/>
          </a:p>
        </p:txBody>
      </p:sp>
      <p:pic>
        <p:nvPicPr>
          <p:cNvPr id="35845" name="Obraz 5" descr="http://www.rops.torun.pl/pliki/ekonomia/aktualnosci/20170408_sil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707" y="357166"/>
            <a:ext cx="5102293" cy="122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785926"/>
            <a:ext cx="3143272" cy="20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928802"/>
            <a:ext cx="4000528" cy="266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143380"/>
            <a:ext cx="3357554" cy="223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3"/>
          <p:cNvSpPr txBox="1">
            <a:spLocks/>
          </p:cNvSpPr>
          <p:nvPr/>
        </p:nvSpPr>
        <p:spPr bwMode="auto">
          <a:xfrm>
            <a:off x="512763" y="1217613"/>
            <a:ext cx="822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l-PL" altLang="pl-PL" sz="2000" u="sng"/>
              <a:t>Cel główny: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l-PL" altLang="pl-PL" sz="2000" i="1"/>
              <a:t>Zwiększenie udziału ekonomii społecznej</a:t>
            </a:r>
            <a:r>
              <a:rPr lang="pl-PL" altLang="pl-PL" sz="2000"/>
              <a:t/>
            </a:r>
            <a:br>
              <a:rPr lang="pl-PL" altLang="pl-PL" sz="2000"/>
            </a:br>
            <a:r>
              <a:rPr lang="pl-PL" altLang="pl-PL" sz="2000" i="1"/>
              <a:t>w rozwoju społeczno-gospodarczym, w tym </a:t>
            </a:r>
            <a:br>
              <a:rPr lang="pl-PL" altLang="pl-PL" sz="2000" i="1"/>
            </a:br>
            <a:r>
              <a:rPr lang="pl-PL" altLang="pl-PL" sz="2000" i="1"/>
              <a:t>w aktywizacji społecznej i zawodowej osób zagrożonych wykluczeniem społecznym w województwie kujawsko-pomorskim</a:t>
            </a:r>
            <a:endParaRPr lang="pl-PL" altLang="pl-PL" sz="2000"/>
          </a:p>
        </p:txBody>
      </p:sp>
      <p:sp>
        <p:nvSpPr>
          <p:cNvPr id="9219" name="Tytuł 1"/>
          <p:cNvSpPr txBox="1">
            <a:spLocks/>
          </p:cNvSpPr>
          <p:nvPr/>
        </p:nvSpPr>
        <p:spPr bwMode="auto">
          <a:xfrm>
            <a:off x="609600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altLang="pl-PL" sz="3200" i="1" u="sng"/>
              <a:t>„Kujawsko-Pomorski Program na Rzecz Ekonomii Społecznej do roku 2020”</a:t>
            </a:r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704850" y="2959100"/>
            <a:ext cx="1873250" cy="2849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00" b="1" u="sng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u="sng" dirty="0">
                <a:solidFill>
                  <a:schemeClr val="tx1"/>
                </a:solidFill>
              </a:rPr>
              <a:t>Priorytet 1</a:t>
            </a:r>
          </a:p>
          <a:p>
            <a:pPr algn="ctr"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Podniesienie zdolności do zatrudnienia osób </a:t>
            </a:r>
            <a:r>
              <a:rPr lang="pl-PL" sz="1600" b="1" dirty="0" err="1">
                <a:solidFill>
                  <a:schemeClr val="tx1"/>
                </a:solidFill>
              </a:rPr>
              <a:t>defaworyzowanych</a:t>
            </a:r>
            <a:r>
              <a:rPr lang="pl-PL" sz="1600" b="1" dirty="0">
                <a:solidFill>
                  <a:schemeClr val="tx1"/>
                </a:solidFill>
              </a:rPr>
              <a:t> na rynku pracy</a:t>
            </a:r>
            <a:r>
              <a:rPr lang="pl-PL" sz="1600" dirty="0">
                <a:solidFill>
                  <a:schemeClr val="tx1"/>
                </a:solidFill>
              </a:rPr>
              <a:t>,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z uwzględnieniem instrumentów ekonomii społecznej</a:t>
            </a:r>
          </a:p>
        </p:txBody>
      </p:sp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2900363" y="2951163"/>
            <a:ext cx="1727200" cy="285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00" b="1" u="sng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u="sng" dirty="0">
                <a:solidFill>
                  <a:schemeClr val="tx1"/>
                </a:solidFill>
              </a:rPr>
              <a:t>Priorytet 2</a:t>
            </a:r>
          </a:p>
          <a:p>
            <a:pPr algn="ctr"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Wsparcie sektora ekonomii społecznej </a:t>
            </a:r>
            <a:r>
              <a:rPr lang="pl-PL" sz="1600" dirty="0">
                <a:solidFill>
                  <a:schemeClr val="tx1"/>
                </a:solidFill>
              </a:rPr>
              <a:t>poprzez działania </a:t>
            </a:r>
            <a:r>
              <a:rPr lang="pl-PL" sz="1600" b="1" dirty="0">
                <a:solidFill>
                  <a:schemeClr val="tx1"/>
                </a:solidFill>
              </a:rPr>
              <a:t>na  rzecz jego skutecznego </a:t>
            </a:r>
            <a:br>
              <a:rPr lang="pl-PL" sz="1600" b="1" dirty="0">
                <a:solidFill>
                  <a:schemeClr val="tx1"/>
                </a:solidFill>
              </a:rPr>
            </a:br>
            <a:r>
              <a:rPr lang="pl-PL" sz="1600" b="1" dirty="0">
                <a:solidFill>
                  <a:schemeClr val="tx1"/>
                </a:solidFill>
              </a:rPr>
              <a:t>i efektywnego funkcjonowania</a:t>
            </a:r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5076825" y="2935288"/>
            <a:ext cx="1727200" cy="285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600" b="1" u="sng" dirty="0">
                <a:solidFill>
                  <a:schemeClr val="tx1"/>
                </a:solidFill>
              </a:rPr>
              <a:t>Priorytet 3</a:t>
            </a:r>
          </a:p>
          <a:p>
            <a:pPr algn="ctr"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Współpraca</a:t>
            </a:r>
            <a:r>
              <a:rPr lang="pl-PL" sz="1600" dirty="0">
                <a:solidFill>
                  <a:schemeClr val="tx1"/>
                </a:solidFill>
              </a:rPr>
              <a:t> podmiotów ekonomii społecznej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z administracją publiczną i innymi podmiotami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7158038" y="2927350"/>
            <a:ext cx="1728787" cy="2865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600" b="1" u="sng" dirty="0">
                <a:solidFill>
                  <a:schemeClr val="tx1"/>
                </a:solidFill>
              </a:rPr>
              <a:t>Priorytet 4</a:t>
            </a:r>
          </a:p>
          <a:p>
            <a:pPr algn="ctr"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Wzrost świadomości społecznej </a:t>
            </a:r>
            <a:r>
              <a:rPr lang="pl-PL" sz="1600" dirty="0">
                <a:solidFill>
                  <a:schemeClr val="tx1"/>
                </a:solidFill>
              </a:rPr>
              <a:t>wśród mieszkańców regionu na temat ekonomii społecznej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ymbol zastępczy zawartości 2"/>
          <p:cNvSpPr>
            <a:spLocks noGrp="1"/>
          </p:cNvSpPr>
          <p:nvPr>
            <p:ph idx="1"/>
          </p:nvPr>
        </p:nvSpPr>
        <p:spPr>
          <a:xfrm>
            <a:off x="642910" y="1714488"/>
            <a:ext cx="8229600" cy="48958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None/>
            </a:pPr>
            <a:endParaRPr lang="pl-PL" altLang="pl-PL" sz="16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4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600" b="1" i="1" dirty="0" smtClean="0"/>
          </a:p>
        </p:txBody>
      </p:sp>
      <p:pic>
        <p:nvPicPr>
          <p:cNvPr id="35845" name="Obraz 5" descr="http://www.rops.torun.pl/pliki/ekonomia/aktualnosci/20170408_sil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707" y="357166"/>
            <a:ext cx="5102293" cy="122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643182"/>
            <a:ext cx="3643338" cy="242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3784595" cy="252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357694"/>
            <a:ext cx="3357586" cy="223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ymbol zastępczy zawartości 2"/>
          <p:cNvSpPr>
            <a:spLocks noGrp="1"/>
          </p:cNvSpPr>
          <p:nvPr>
            <p:ph idx="1"/>
          </p:nvPr>
        </p:nvSpPr>
        <p:spPr>
          <a:xfrm>
            <a:off x="611188" y="1700213"/>
            <a:ext cx="8229600" cy="48958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None/>
            </a:pPr>
            <a:endParaRPr lang="pl-PL" altLang="pl-PL" sz="16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400" b="1" i="1" dirty="0" smtClean="0"/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pl-PL" altLang="pl-PL" sz="1600" b="1" i="1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0"/>
            <a:ext cx="4000496" cy="2698747"/>
          </a:xfrm>
          <a:prstGeom prst="rect">
            <a:avLst/>
          </a:prstGeom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2928958" cy="19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857760"/>
            <a:ext cx="2575560" cy="171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0" name="Picture 4" descr="Y:\9.4.2_2_w toku\2_ZADANIE\FORUM EKONOMII SPOŁECZNEJ\2019\Zdjęcia Radek\forum-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000372"/>
            <a:ext cx="3571900" cy="238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28794" y="1214422"/>
            <a:ext cx="6858048" cy="57606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4800" b="1" cap="all" dirty="0">
                <a:ln w="0"/>
                <a:solidFill>
                  <a:schemeClr val="tx2">
                    <a:lumMod val="50000"/>
                  </a:schemeClr>
                </a:solidFill>
                <a:effectLst/>
              </a:rPr>
              <a:t>WYRÓŻNIENIA </a:t>
            </a:r>
            <a:r>
              <a:rPr lang="pl-PL" sz="48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/>
              </a:rPr>
              <a:t>2019 </a:t>
            </a:r>
            <a:endParaRPr lang="pl-PL" sz="4800" b="1" cap="all" dirty="0">
              <a:ln w="0"/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2571744"/>
            <a:ext cx="2016224" cy="263948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2571744"/>
            <a:ext cx="2058044" cy="252027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2643182"/>
            <a:ext cx="1806269" cy="23762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42"/>
            <a:ext cx="2176770" cy="36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2357430"/>
            <a:ext cx="2952060" cy="108545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0"/>
            <a:ext cx="2226371" cy="292893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28596" y="214290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Brodnica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43174" y="3357562"/>
            <a:ext cx="1576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Brodnica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43438" y="3357562"/>
            <a:ext cx="1774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Inowrocław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57158" y="4929198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Lisewo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357950" y="1928802"/>
            <a:ext cx="2143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i Gmina Mrocza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42"/>
            <a:ext cx="2073632" cy="12858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3786190"/>
            <a:ext cx="928694" cy="111984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786190"/>
            <a:ext cx="857256" cy="101870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5357826"/>
            <a:ext cx="1143008" cy="1262455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357158" y="1714488"/>
            <a:ext cx="1468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Obrowo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071678"/>
            <a:ext cx="989270" cy="1150977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5857884" y="285728"/>
            <a:ext cx="3011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i Gmina Strzelno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642918"/>
            <a:ext cx="999414" cy="1150977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6500826" y="3571876"/>
            <a:ext cx="2164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i Gmina Świecie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3857628"/>
            <a:ext cx="966530" cy="1150977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6500826" y="5072074"/>
            <a:ext cx="2178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i Gmina Tuchola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5429264"/>
            <a:ext cx="1039066" cy="1150766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285720" y="3357562"/>
            <a:ext cx="1468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Unisław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714752"/>
            <a:ext cx="920846" cy="1150766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5143512"/>
            <a:ext cx="1129592" cy="1460186"/>
          </a:xfrm>
          <a:prstGeom prst="rect">
            <a:avLst/>
          </a:prstGeom>
        </p:spPr>
      </p:pic>
      <p:sp>
        <p:nvSpPr>
          <p:cNvPr id="26" name="Prostokąt 25"/>
          <p:cNvSpPr/>
          <p:nvPr/>
        </p:nvSpPr>
        <p:spPr>
          <a:xfrm>
            <a:off x="3643306" y="4929198"/>
            <a:ext cx="1386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Zbójno</a:t>
            </a:r>
            <a:endParaRPr lang="pl-P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74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5" grpId="0"/>
      <p:bldP spid="17" grpId="0"/>
      <p:bldP spid="19" grpId="0"/>
      <p:bldP spid="21" grpId="0"/>
      <p:bldP spid="24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02" y="1"/>
            <a:ext cx="1504939" cy="197015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323528" y="1939269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cap="all" dirty="0">
                <a:ln w="0"/>
                <a:solidFill>
                  <a:srgbClr val="C0C0C0"/>
                </a:solidFill>
                <a:effectLst>
                  <a:reflection blurRad="12700" stA="50000" endPos="50000" dist="5000" dir="5400000" sy="-100000" rotWithShape="0"/>
                </a:effectLst>
              </a:rPr>
              <a:t>Kategoria  Srebrna</a:t>
            </a:r>
            <a:endParaRPr lang="pl-PL" sz="2400" dirty="0">
              <a:solidFill>
                <a:srgbClr val="C0C0C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357422" y="4143380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Miasto i Gmina</a:t>
            </a:r>
          </a:p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Sępólno Krajeńskie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71604" y="2857496"/>
            <a:ext cx="1498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Gmina</a:t>
            </a:r>
          </a:p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Ryńsk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355976" y="1939268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cap="all" dirty="0">
                <a:ln w="0"/>
                <a:solidFill>
                  <a:srgbClr val="FFD700"/>
                </a:solidFill>
                <a:effectLst>
                  <a:reflection blurRad="12700" stA="50000" endPos="50000" dist="5000" dir="5400000" sy="-100000" rotWithShape="0"/>
                </a:effectLst>
              </a:rPr>
              <a:t>Kategoria Złota</a:t>
            </a:r>
            <a:endParaRPr lang="pl-PL" sz="2400" dirty="0">
              <a:solidFill>
                <a:srgbClr val="FFD70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74" y="0"/>
            <a:ext cx="1583594" cy="1939269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4081846" y="2567231"/>
            <a:ext cx="1374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Miasto Chełmno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5755104" y="2567231"/>
            <a:ext cx="1252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Cekcyn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7442816" y="2567231"/>
            <a:ext cx="1435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Powiat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Brodnicki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796760" y="4237100"/>
            <a:ext cx="2088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Gmina Płużnica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5414574" y="4233120"/>
            <a:ext cx="2176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Gmina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Golub-Dobrzyń 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6971291" y="4240052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Powiat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Chełmiński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500306"/>
            <a:ext cx="1227042" cy="1368152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2928934"/>
            <a:ext cx="740839" cy="1053843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2928934"/>
            <a:ext cx="861205" cy="1053843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34" y="3000372"/>
            <a:ext cx="889504" cy="1048874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4714884"/>
            <a:ext cx="757706" cy="1053843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4714884"/>
            <a:ext cx="907606" cy="1055284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4714884"/>
            <a:ext cx="926784" cy="1079950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34" y="4714884"/>
            <a:ext cx="905175" cy="10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262348"/>
            <a:ext cx="4751116" cy="316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14810" cy="281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0"/>
            <a:ext cx="3672408" cy="607846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08920"/>
            <a:ext cx="3115047" cy="233327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4" y="525123"/>
            <a:ext cx="2448272" cy="88765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06" y="1268760"/>
            <a:ext cx="3160078" cy="112814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636422" cy="263642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28346"/>
            <a:ext cx="3024336" cy="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2408" cy="60784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57391"/>
            <a:ext cx="5480258" cy="14716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581128"/>
            <a:ext cx="2486226" cy="72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3150591" cy="7833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27" y="149034"/>
            <a:ext cx="5351692" cy="147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071810"/>
            <a:ext cx="5115734" cy="341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Y:\9.4.2_2_w toku\2_ZADANIE\FORUM EKONOMII SPOŁECZNEJ\2019\Zdjęcia Radek\forum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071926" cy="2715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85720" y="214290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Konferencje, seminaria, spotkania  i warsztaty</a:t>
            </a:r>
          </a:p>
          <a:p>
            <a:pPr algn="ctr"/>
            <a:endParaRPr lang="pl-PL" sz="2800" dirty="0"/>
          </a:p>
        </p:txBody>
      </p:sp>
      <p:sp>
        <p:nvSpPr>
          <p:cNvPr id="10" name="Prostokąt 9"/>
          <p:cNvSpPr/>
          <p:nvPr/>
        </p:nvSpPr>
        <p:spPr>
          <a:xfrm>
            <a:off x="214282" y="1071546"/>
            <a:ext cx="4857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/>
              <a:t>Spotkanie branżowe dla podmiotów ekonomii społecznej o profilu gastronomicznym oraz opiekuńczym</a:t>
            </a:r>
            <a:r>
              <a:rPr lang="pl-PL" sz="2400" dirty="0" smtClean="0"/>
              <a:t>.</a:t>
            </a:r>
          </a:p>
          <a:p>
            <a:pPr algn="ctr"/>
            <a:endParaRPr lang="pl-PL" sz="2800" dirty="0"/>
          </a:p>
        </p:txBody>
      </p:sp>
      <p:sp>
        <p:nvSpPr>
          <p:cNvPr id="11" name="Prostokąt 10"/>
          <p:cNvSpPr/>
          <p:nvPr/>
        </p:nvSpPr>
        <p:spPr>
          <a:xfrm>
            <a:off x="142844" y="2643182"/>
            <a:ext cx="600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Spotkanie informacyjne przedstawicieli toruńskich WTZ z przedstawicielami toruńskich szkół specjalnych i rodziców</a:t>
            </a:r>
            <a:endParaRPr lang="pl-PL" sz="2800" dirty="0"/>
          </a:p>
        </p:txBody>
      </p:sp>
      <p:sp>
        <p:nvSpPr>
          <p:cNvPr id="12" name="Prostokąt 11"/>
          <p:cNvSpPr/>
          <p:nvPr/>
        </p:nvSpPr>
        <p:spPr>
          <a:xfrm>
            <a:off x="214282" y="4071942"/>
            <a:ext cx="478634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Warsztaty z zakresu społecznego zlecania zadań publicznych jako instrumentu współpracy samorządów terytorialnych i podmiotów ekonomii społecznej</a:t>
            </a:r>
          </a:p>
          <a:p>
            <a:pPr algn="ctr"/>
            <a:endParaRPr lang="pl-PL" sz="28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785794"/>
            <a:ext cx="3571900" cy="237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929066"/>
            <a:ext cx="3650285" cy="24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2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800" i="1" u="sng" dirty="0" smtClean="0"/>
              <a:t>Działania Samorządu </a:t>
            </a:r>
            <a:br>
              <a:rPr lang="pl-PL" altLang="pl-PL" sz="2800" i="1" u="sng" dirty="0" smtClean="0"/>
            </a:br>
            <a:r>
              <a:rPr lang="pl-PL" altLang="pl-PL" sz="2800" i="1" u="sng" dirty="0" smtClean="0"/>
              <a:t>Województwa Kujawsko-Pomorskiego</a:t>
            </a:r>
            <a:r>
              <a:rPr lang="pl-PL" altLang="pl-PL" sz="3000" i="1" u="sng" dirty="0" smtClean="0"/>
              <a:t/>
            </a:r>
            <a:br>
              <a:rPr lang="pl-PL" altLang="pl-PL" sz="3000" i="1" u="sng" dirty="0" smtClean="0"/>
            </a:br>
            <a:endParaRPr lang="pl-PL" altLang="pl-PL" sz="3000" dirty="0" smtClean="0"/>
          </a:p>
        </p:txBody>
      </p:sp>
      <p:sp>
        <p:nvSpPr>
          <p:cNvPr id="10243" name="Symbol zastępczy zawartości 1"/>
          <p:cNvSpPr>
            <a:spLocks noGrp="1"/>
          </p:cNvSpPr>
          <p:nvPr>
            <p:ph idx="1"/>
          </p:nvPr>
        </p:nvSpPr>
        <p:spPr>
          <a:xfrm>
            <a:off x="323850" y="1916113"/>
            <a:ext cx="8013700" cy="424973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pl-PL" altLang="pl-PL" sz="1600" b="1" dirty="0" smtClean="0"/>
              <a:t>Samorząd Województwa Kujawsko-Pomorskiego dofinansował działalność 9 zakładów aktywności zawodowej z regionu.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pl-PL" altLang="pl-PL" sz="1600" b="1" dirty="0" smtClean="0"/>
              <a:t>Samorząd Województwa Kujawsko-Pomorskiego </a:t>
            </a:r>
            <a:r>
              <a:rPr lang="pl-PL" altLang="pl-PL" sz="1600" dirty="0" smtClean="0"/>
              <a:t>ogłosił </a:t>
            </a:r>
            <a:r>
              <a:rPr lang="pl-PL" altLang="pl-PL" sz="1600" b="1" dirty="0" smtClean="0"/>
              <a:t>4 konkursy </a:t>
            </a:r>
            <a:r>
              <a:rPr lang="pl-PL" altLang="pl-PL" sz="1600" dirty="0" smtClean="0"/>
              <a:t>w ramach </a:t>
            </a:r>
            <a:r>
              <a:rPr lang="pl-PL" altLang="pl-PL" sz="1600" b="1" dirty="0" smtClean="0"/>
              <a:t>Regionalnego Programu Operacyjnego Województwa Kujawsko-Pomorskiego na lata 2014-2020</a:t>
            </a:r>
            <a:r>
              <a:rPr lang="pl-PL" altLang="pl-PL" sz="1600" dirty="0" smtClean="0"/>
              <a:t>, w których wspierany był rozwój instytucji zatrudnienia socjalnego i integracji społeczno-zawodowej w tym KIS, CIS, ZAZ, WTZ.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pl-PL" altLang="pl-PL" sz="1600" b="1" dirty="0" smtClean="0"/>
              <a:t>6 </a:t>
            </a:r>
            <a:r>
              <a:rPr lang="pl-PL" altLang="pl-PL" sz="1600" dirty="0" smtClean="0"/>
              <a:t>przyjętych do realizacji projektów w ramach </a:t>
            </a:r>
            <a:r>
              <a:rPr lang="pl-PL" altLang="pl-PL" sz="1600" b="1" dirty="0" smtClean="0"/>
              <a:t>Regionalnego Programu Operacyjnego Województwa Kujawsko-Pomorskiego na lata 2014-2020</a:t>
            </a:r>
            <a:r>
              <a:rPr lang="pl-PL" altLang="pl-PL" sz="1600" dirty="0" smtClean="0"/>
              <a:t>, w których wspierany był rozwój instytucji zatrudnienia socjalnego i integracji społeczno-zawodowej, w tym </a:t>
            </a:r>
            <a:r>
              <a:rPr lang="pl-PL" sz="1600" dirty="0" smtClean="0"/>
              <a:t>2 projekty zakładające utworzenie instytucji zatrudnienia socjalnego (KIS) oraz 4 zakładające wsparcie w ramach istniejących instytucji (CIS i WTZ).</a:t>
            </a:r>
            <a:endParaRPr lang="pl-PL" altLang="pl-PL" sz="1600" dirty="0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pl-PL" altLang="pl-PL" sz="1600" dirty="0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endParaRPr lang="pl-PL" altLang="pl-PL" sz="1600" b="1" dirty="0" smtClean="0"/>
          </a:p>
          <a:p>
            <a:pPr marL="400050" lvl="1" indent="0" algn="just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pl-PL" altLang="pl-PL" sz="1600" b="1" dirty="0" smtClean="0"/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pl-PL" altLang="pl-PL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85720" y="214290"/>
            <a:ext cx="45005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Regionalny Komitet Ekonomii Społecznej</a:t>
            </a:r>
          </a:p>
          <a:p>
            <a:pPr algn="ctr"/>
            <a:endParaRPr lang="pl-PL" sz="28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642918"/>
            <a:ext cx="39020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857628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Y:\9.4.2_2_w toku\2_ZADANIE\RKES\2019\wizyta studyjna\zdjęcia\Zdjęcia wizyta studyjna Hiszpania\P611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3611619" cy="2407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44449"/>
            <a:ext cx="4632449" cy="44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3000" i="1" u="sng" dirty="0" smtClean="0"/>
              <a:t>Rozwój infrastrukturalnego systemu wsparcia ekonomii społecznej w województwie</a:t>
            </a:r>
            <a:endParaRPr lang="pl-PL" altLang="pl-PL" sz="3000" dirty="0" smtClean="0"/>
          </a:p>
        </p:txBody>
      </p:sp>
      <p:sp>
        <p:nvSpPr>
          <p:cNvPr id="31748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500174"/>
            <a:ext cx="8229600" cy="4841889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pl-PL" sz="1400" dirty="0" smtClean="0"/>
              <a:t>	</a:t>
            </a:r>
            <a:r>
              <a:rPr lang="pl-PL" sz="1600" dirty="0" smtClean="0"/>
              <a:t>W roku 2019 funkcjonowały  4 </a:t>
            </a:r>
            <a:r>
              <a:rPr lang="pl-PL" altLang="pl-PL" sz="1600" dirty="0" smtClean="0"/>
              <a:t>Ośrodki Wsparcia Ekonomii Społecznej w regionie.</a:t>
            </a:r>
          </a:p>
          <a:p>
            <a:pPr indent="376238">
              <a:lnSpc>
                <a:spcPct val="150000"/>
              </a:lnSpc>
              <a:buFont typeface="Arial" charset="0"/>
              <a:buNone/>
            </a:pPr>
            <a:endParaRPr lang="pl-PL" altLang="pl-PL" sz="1500" dirty="0" smtClean="0"/>
          </a:p>
        </p:txBody>
      </p:sp>
      <p:sp>
        <p:nvSpPr>
          <p:cNvPr id="31749" name="pole tekstowe 6"/>
          <p:cNvSpPr txBox="1">
            <a:spLocks noChangeArrowheads="1"/>
          </p:cNvSpPr>
          <p:nvPr/>
        </p:nvSpPr>
        <p:spPr bwMode="auto">
          <a:xfrm>
            <a:off x="500034" y="2857496"/>
            <a:ext cx="1655763" cy="369887"/>
          </a:xfrm>
          <a:prstGeom prst="rect">
            <a:avLst/>
          </a:prstGeom>
          <a:solidFill>
            <a:srgbClr val="EF1D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dirty="0"/>
              <a:t>SUBREGION 1 </a:t>
            </a:r>
          </a:p>
        </p:txBody>
      </p:sp>
      <p:sp>
        <p:nvSpPr>
          <p:cNvPr id="31750" name="pole tekstowe 7"/>
          <p:cNvSpPr txBox="1">
            <a:spLocks noChangeArrowheads="1"/>
          </p:cNvSpPr>
          <p:nvPr/>
        </p:nvSpPr>
        <p:spPr bwMode="auto">
          <a:xfrm>
            <a:off x="1285852" y="5786454"/>
            <a:ext cx="1655763" cy="368300"/>
          </a:xfrm>
          <a:prstGeom prst="rect">
            <a:avLst/>
          </a:prstGeom>
          <a:solidFill>
            <a:srgbClr val="ADED1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dirty="0"/>
              <a:t>SUBREGION 4 </a:t>
            </a:r>
          </a:p>
        </p:txBody>
      </p:sp>
      <p:sp>
        <p:nvSpPr>
          <p:cNvPr id="9" name="pole tekstowe 8">
            <a:extLst>
              <a:ext uri="{FF2B5EF4-FFF2-40B4-BE49-F238E27FC236}"/>
            </a:extLst>
          </p:cNvPr>
          <p:cNvSpPr txBox="1"/>
          <p:nvPr/>
        </p:nvSpPr>
        <p:spPr>
          <a:xfrm>
            <a:off x="6000760" y="2571744"/>
            <a:ext cx="1655762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dirty="0"/>
              <a:t>SUBREGION 3 </a:t>
            </a:r>
          </a:p>
        </p:txBody>
      </p:sp>
      <p:sp>
        <p:nvSpPr>
          <p:cNvPr id="31752" name="pole tekstowe 9"/>
          <p:cNvSpPr txBox="1">
            <a:spLocks noChangeArrowheads="1"/>
          </p:cNvSpPr>
          <p:nvPr/>
        </p:nvSpPr>
        <p:spPr bwMode="auto">
          <a:xfrm>
            <a:off x="6215074" y="4786322"/>
            <a:ext cx="1655762" cy="368300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dirty="0"/>
              <a:t>SUBREGION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3000" i="1" u="sng" dirty="0" smtClean="0"/>
              <a:t>Ośrodki Wsparcia Ekonomii Społecznej</a:t>
            </a:r>
            <a:br>
              <a:rPr lang="pl-PL" altLang="pl-PL" sz="3000" i="1" u="sng" dirty="0" smtClean="0"/>
            </a:br>
            <a:r>
              <a:rPr lang="pl-PL" altLang="pl-PL" sz="3000" i="1" u="sng" dirty="0" smtClean="0"/>
              <a:t>w województwie kujawsko-pomorskim</a:t>
            </a:r>
            <a:r>
              <a:rPr lang="pl-PL" altLang="pl-PL" sz="1600" i="1" dirty="0" smtClean="0"/>
              <a:t> </a:t>
            </a:r>
            <a:endParaRPr lang="pl-PL" altLang="pl-PL" sz="3000" dirty="0" smtClean="0"/>
          </a:p>
        </p:txBody>
      </p:sp>
      <p:sp>
        <p:nvSpPr>
          <p:cNvPr id="27651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279900"/>
          </a:xfrm>
          <a:extLst/>
        </p:spPr>
        <p:txBody>
          <a:bodyPr/>
          <a:lstStyle/>
          <a:p>
            <a:pPr indent="376238">
              <a:lnSpc>
                <a:spcPct val="150000"/>
              </a:lnSpc>
              <a:buFont typeface="Arial" charset="0"/>
              <a:buNone/>
              <a:defRPr/>
            </a:pPr>
            <a:endParaRPr lang="pl-PL" sz="1600" dirty="0"/>
          </a:p>
          <a:p>
            <a:pPr>
              <a:defRPr/>
            </a:pPr>
            <a:r>
              <a:rPr lang="pl-PL" sz="1600" b="1" dirty="0"/>
              <a:t>SUBREGION </a:t>
            </a:r>
            <a:r>
              <a:rPr lang="pl-PL" sz="1600" dirty="0"/>
              <a:t>1 (powiaty: tucholski, nakielski, sępoleński, bydgoski, m. Bydgoszcz)</a:t>
            </a:r>
          </a:p>
          <a:p>
            <a:pPr>
              <a:buFont typeface="Arial" charset="0"/>
              <a:buNone/>
              <a:defRPr/>
            </a:pPr>
            <a:r>
              <a:rPr lang="pl-PL" sz="1600" b="1" dirty="0" smtClean="0"/>
              <a:t>	Stowarzyszenie </a:t>
            </a:r>
            <a:r>
              <a:rPr lang="pl-PL" sz="1600" b="1" dirty="0"/>
              <a:t>na Rzecz Rozwoju Kobiet GINEKA</a:t>
            </a:r>
          </a:p>
          <a:p>
            <a:pPr>
              <a:buFont typeface="Arial" charset="0"/>
              <a:buNone/>
              <a:defRPr/>
            </a:pPr>
            <a:r>
              <a:rPr lang="pl-PL" sz="1600" dirty="0"/>
              <a:t> </a:t>
            </a:r>
          </a:p>
          <a:p>
            <a:pPr>
              <a:defRPr/>
            </a:pPr>
            <a:r>
              <a:rPr lang="pl-PL" sz="1600" b="1" dirty="0"/>
              <a:t>SUBREGION 2 </a:t>
            </a:r>
            <a:r>
              <a:rPr lang="pl-PL" sz="1600" dirty="0"/>
              <a:t>(powiaty: chełmiński, toruński, m. Toruń, aleksandrowski, lipnowski) </a:t>
            </a:r>
          </a:p>
          <a:p>
            <a:pPr>
              <a:buFont typeface="Arial" charset="0"/>
              <a:buNone/>
              <a:defRPr/>
            </a:pPr>
            <a:r>
              <a:rPr lang="pl-PL" sz="1600" b="1" dirty="0" smtClean="0"/>
              <a:t>	Europejskie </a:t>
            </a:r>
            <a:r>
              <a:rPr lang="pl-PL" sz="1600" b="1" dirty="0"/>
              <a:t>Centrum Współpracy Młodzieży i Stowarzyszenie TILIA</a:t>
            </a:r>
          </a:p>
          <a:p>
            <a:pPr>
              <a:defRPr/>
            </a:pPr>
            <a:endParaRPr lang="pl-PL" sz="1600" dirty="0"/>
          </a:p>
          <a:p>
            <a:pPr>
              <a:defRPr/>
            </a:pPr>
            <a:r>
              <a:rPr lang="pl-PL" sz="1600" b="1" dirty="0"/>
              <a:t>SUBREGION 3 </a:t>
            </a:r>
            <a:r>
              <a:rPr lang="pl-PL" sz="1600" dirty="0"/>
              <a:t>(powiaty: świecki, grudziądzki, m. Grudziądz, wąbrzeski, brodnicki, golubsko-dobrzyński, rypiński) </a:t>
            </a:r>
          </a:p>
          <a:p>
            <a:pPr>
              <a:buFont typeface="Arial" charset="0"/>
              <a:buNone/>
              <a:defRPr/>
            </a:pPr>
            <a:r>
              <a:rPr lang="pl-PL" sz="1600" b="1" dirty="0" smtClean="0"/>
              <a:t>	Stowarzyszenie </a:t>
            </a:r>
            <a:r>
              <a:rPr lang="pl-PL" sz="1600" b="1" dirty="0"/>
              <a:t>Kujawsko-Pomorski Ośrodek Wsparcia Inicjatyw Pozarządowych TŁOK</a:t>
            </a:r>
          </a:p>
          <a:p>
            <a:pPr>
              <a:buFont typeface="Arial" charset="0"/>
              <a:buNone/>
              <a:defRPr/>
            </a:pPr>
            <a:r>
              <a:rPr lang="pl-PL" sz="1600" dirty="0"/>
              <a:t> </a:t>
            </a:r>
          </a:p>
          <a:p>
            <a:pPr>
              <a:defRPr/>
            </a:pPr>
            <a:r>
              <a:rPr lang="pl-PL" sz="1600" b="1" dirty="0"/>
              <a:t>SUBREGION 4 </a:t>
            </a:r>
            <a:r>
              <a:rPr lang="pl-PL" sz="1600" dirty="0"/>
              <a:t>(powiaty: żniński, mogileński, inowrocławski, radziejowski, włocławski, m. Włocławek) </a:t>
            </a:r>
          </a:p>
          <a:p>
            <a:pPr>
              <a:buFont typeface="Arial" charset="0"/>
              <a:buNone/>
              <a:defRPr/>
            </a:pPr>
            <a:r>
              <a:rPr lang="pl-PL" sz="1600" b="1" dirty="0" smtClean="0"/>
              <a:t>	Fundacja </a:t>
            </a:r>
            <a:r>
              <a:rPr lang="pl-PL" sz="1600" b="1" dirty="0"/>
              <a:t>Ekspert-Kujawy z Inowrocławia i Wyższa Szkoła Gospodarki w </a:t>
            </a:r>
            <a:r>
              <a:rPr lang="pl-PL" sz="1600" b="1" dirty="0" smtClean="0"/>
              <a:t>Bydgoszczy</a:t>
            </a:r>
            <a:endParaRPr lang="pl-PL" sz="1600" b="1" dirty="0"/>
          </a:p>
          <a:p>
            <a:pPr indent="376238" algn="just">
              <a:lnSpc>
                <a:spcPct val="150000"/>
              </a:lnSpc>
              <a:buFont typeface="Arial" charset="0"/>
              <a:buNone/>
              <a:defRPr/>
            </a:pPr>
            <a:endParaRPr lang="pl-PL" altLang="pl-PL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/>
          <a:lstStyle/>
          <a:p>
            <a:pPr eaLnBrk="1" hangingPunct="1"/>
            <a:r>
              <a:rPr lang="pl-PL" altLang="pl-PL" sz="2800" i="1" u="sng" dirty="0" smtClean="0"/>
              <a:t>Działania podejmowane przez inne podmioty i instytucje</a:t>
            </a:r>
            <a:endParaRPr lang="pl-PL" altLang="pl-PL" sz="2800" dirty="0" smtClean="0"/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49974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600" dirty="0" smtClean="0"/>
              <a:t>W 2019 r. </a:t>
            </a:r>
            <a:r>
              <a:rPr lang="pl-PL" sz="1600" b="1" dirty="0" smtClean="0"/>
              <a:t>Powiatowe Urzędy Pracy </a:t>
            </a:r>
            <a:r>
              <a:rPr lang="pl-PL" sz="1600" dirty="0" smtClean="0"/>
              <a:t>przyznały środki z Funduszu Pracy na zwrot opłaconych przez spółdzielnie socjalne wydatków obejmujących część wynagrodzenia oraz kosztów osobowych pracodawców odpowiadających składce na ubezpieczenia społeczne. Kwota wsparcia wyniosła prawie </a:t>
            </a:r>
            <a:r>
              <a:rPr lang="pl-PL" sz="1600" b="1" dirty="0" smtClean="0"/>
              <a:t>32 tys. </a:t>
            </a:r>
            <a:r>
              <a:rPr lang="pl-PL" sz="1600" dirty="0" smtClean="0"/>
              <a:t> zł i dotyczyła </a:t>
            </a:r>
            <a:r>
              <a:rPr lang="pl-PL" sz="1600" b="1" dirty="0" smtClean="0"/>
              <a:t>11</a:t>
            </a:r>
            <a:r>
              <a:rPr lang="pl-PL" sz="1600" dirty="0" smtClean="0"/>
              <a:t> osób.</a:t>
            </a:r>
            <a:endParaRPr lang="pl-PL" sz="1600" dirty="0"/>
          </a:p>
          <a:p>
            <a:pPr lvl="0">
              <a:lnSpc>
                <a:spcPct val="150000"/>
              </a:lnSpc>
            </a:pPr>
            <a:r>
              <a:rPr lang="pl-PL" sz="1600" b="1" dirty="0" smtClean="0"/>
              <a:t>fundusze pożyczkowe </a:t>
            </a:r>
            <a:r>
              <a:rPr lang="pl-PL" sz="1600" dirty="0" smtClean="0"/>
              <a:t>udzieliły </a:t>
            </a:r>
            <a:r>
              <a:rPr lang="pl-PL" sz="1600" b="1" dirty="0" smtClean="0"/>
              <a:t>68 </a:t>
            </a:r>
            <a:r>
              <a:rPr lang="pl-PL" sz="1600" dirty="0" smtClean="0"/>
              <a:t>pożyczek dla 20 PES na kwotę </a:t>
            </a:r>
            <a:r>
              <a:rPr lang="pl-PL" sz="1600" b="1" dirty="0" smtClean="0"/>
              <a:t>1,6 mln </a:t>
            </a:r>
            <a:r>
              <a:rPr lang="pl-PL" sz="1600" dirty="0" smtClean="0"/>
              <a:t> zł</a:t>
            </a:r>
          </a:p>
          <a:p>
            <a:pPr>
              <a:lnSpc>
                <a:spcPct val="150000"/>
              </a:lnSpc>
              <a:defRPr/>
            </a:pPr>
            <a:r>
              <a:rPr lang="pl-PL" sz="1600" dirty="0" smtClean="0"/>
              <a:t>W województwie kujawsko-pomorskim funkcjonowało</a:t>
            </a:r>
            <a:r>
              <a:rPr lang="pl-PL" sz="1600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/>
              <a:t>11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/>
              <a:t>lokalnych zespołów </a:t>
            </a:r>
            <a:br>
              <a:rPr lang="pl-PL" sz="1600" b="1" dirty="0" smtClean="0"/>
            </a:br>
            <a:r>
              <a:rPr lang="pl-PL" sz="1600" b="1" dirty="0" smtClean="0"/>
              <a:t>ds. ekonomii społecznej. </a:t>
            </a:r>
          </a:p>
          <a:p>
            <a:pPr>
              <a:lnSpc>
                <a:spcPct val="150000"/>
              </a:lnSpc>
              <a:defRPr/>
            </a:pPr>
            <a:r>
              <a:rPr lang="pl-PL" sz="1600" b="1" dirty="0" smtClean="0"/>
              <a:t>132 </a:t>
            </a:r>
            <a:r>
              <a:rPr lang="pl-PL" sz="1600" dirty="0" smtClean="0"/>
              <a:t>samorządy gminne i powiatowe uwzględniły problematykę ekonomii społecznej w swoich dokumentach, co stanowi to ponad </a:t>
            </a:r>
            <a:r>
              <a:rPr lang="pl-PL" sz="1600" b="1" dirty="0" smtClean="0"/>
              <a:t>80 % wszystkich samorządów.</a:t>
            </a:r>
            <a:r>
              <a:rPr lang="pl-PL" sz="1600" dirty="0" smtClean="0"/>
              <a:t> Zapisy dotyczące ekonomii społecznej ujęto przeważnie w programach współpracy z organizacjami pozarządowymi, strategiach rozwoju gminy, strategiach rozwiązywania problemów społecznych 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pl-PL" altLang="pl-PL" sz="3000" smtClean="0"/>
              <a:t>Wskaźniki przykładowe</a:t>
            </a:r>
          </a:p>
        </p:txBody>
      </p:sp>
      <p:sp>
        <p:nvSpPr>
          <p:cNvPr id="4915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68153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/>
              <a:t>1) Liczba osób objętych wsparciem, w tym działaniami aktywizującymi, przez podmioty ekonomii społecznej, a także instytucje wspierające przedsiębiorczość społeczną w regionie w ramach Programu </a:t>
            </a:r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– 31 816/ wartość docelowa do 2020 r. - 30 000</a:t>
            </a:r>
          </a:p>
          <a:p>
            <a:pPr>
              <a:defRPr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/>
              <a:t>2) Liczba osób pracujących i zatrudnionych w podmiotach ekonomii społecznej (PES) działających w regionie</a:t>
            </a:r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 - 24 600/ wartość docelowa do 2020 r. -  15 584</a:t>
            </a:r>
          </a:p>
          <a:p>
            <a:pPr>
              <a:defRPr/>
            </a:pPr>
            <a:endParaRPr lang="pl-PL" altLang="pl-PL" sz="1600" dirty="0" smtClean="0">
              <a:solidFill>
                <a:srgbClr val="0070C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/>
              <a:t>3) Liczba nowych podmiotów ekonomii społecznej założonych w wyniku działalności OWES</a:t>
            </a:r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- 119/ wartość docelowa do 2020 r. - 40</a:t>
            </a:r>
          </a:p>
          <a:p>
            <a:pPr marL="0" indent="0">
              <a:buFont typeface="Arial" charset="0"/>
              <a:buNone/>
              <a:defRPr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/>
              <a:t>4) Liczba samorządów, które uwzględniły problematykę ekonomii społecznej w lokalnych programach i strategiach</a:t>
            </a:r>
          </a:p>
          <a:p>
            <a:pPr marL="0" indent="0">
              <a:buFont typeface="Arial" charset="0"/>
              <a:buNone/>
              <a:defRPr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- 132/ wartość docelowa do 2020 r. - 100</a:t>
            </a:r>
          </a:p>
          <a:p>
            <a:pPr marL="0" indent="0">
              <a:buFont typeface="Arial" charset="0"/>
              <a:buNone/>
              <a:defRPr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  <a:defRPr/>
            </a:pPr>
            <a:endParaRPr lang="pl-PL" altLang="pl-PL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000" smtClean="0">
                <a:solidFill>
                  <a:srgbClr val="000000"/>
                </a:solidFill>
              </a:rPr>
              <a:t>Wskaźniki przykładowe</a:t>
            </a:r>
            <a:endParaRPr lang="pl-PL" smtClean="0"/>
          </a:p>
        </p:txBody>
      </p:sp>
      <p:sp>
        <p:nvSpPr>
          <p:cNvPr id="4301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08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pl-PL" altLang="pl-PL" sz="1600" dirty="0" smtClean="0"/>
              <a:t>5) Liczba instytucji zatrudnienia socjalnego i integracji społecznej objętych wsparciem w ramach Programu</a:t>
            </a:r>
          </a:p>
          <a:p>
            <a:pPr marL="0" indent="0">
              <a:buFont typeface="Arial" charset="0"/>
              <a:buNone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- 54/ wartość docelowa do 2020 r. - 50</a:t>
            </a:r>
          </a:p>
          <a:p>
            <a:pPr marL="0" indent="0">
              <a:buFont typeface="Arial" charset="0"/>
              <a:buNone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</a:pPr>
            <a:r>
              <a:rPr lang="pl-PL" altLang="pl-PL" sz="1600" dirty="0" smtClean="0"/>
              <a:t>6) Liczba PES, które skorzystały z oferty funduszy pożyczkowych i/lub </a:t>
            </a:r>
            <a:r>
              <a:rPr lang="pl-PL" altLang="pl-PL" sz="1600" dirty="0" err="1" smtClean="0"/>
              <a:t>poręczeniowych</a:t>
            </a:r>
            <a:endParaRPr lang="pl-PL" altLang="pl-PL" sz="1600" dirty="0" smtClean="0"/>
          </a:p>
          <a:p>
            <a:pPr marL="0" indent="0">
              <a:buFont typeface="Arial" charset="0"/>
              <a:buNone/>
            </a:pPr>
            <a:endParaRPr lang="pl-PL" altLang="pl-PL" sz="1600" dirty="0" smtClean="0">
              <a:solidFill>
                <a:srgbClr val="0070C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- 57/ wartość docelowa do 2020 r. - 40</a:t>
            </a:r>
          </a:p>
          <a:p>
            <a:pPr marL="0" indent="0">
              <a:buFont typeface="Arial" charset="0"/>
              <a:buNone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</a:pPr>
            <a:r>
              <a:rPr lang="pl-PL" altLang="pl-PL" sz="1600" dirty="0" smtClean="0"/>
              <a:t>7) Liczba PES, których pracownicy/członkowie skorzystali ze wsparcia szkoleniowo-doradczego świadczonego przez OWES w ramach Programu</a:t>
            </a:r>
          </a:p>
          <a:p>
            <a:pPr marL="0" indent="0">
              <a:buFont typeface="Arial" charset="0"/>
              <a:buNone/>
            </a:pPr>
            <a:endParaRPr lang="pl-PL" altLang="pl-PL" sz="1600" dirty="0" smtClean="0">
              <a:solidFill>
                <a:srgbClr val="0070C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pl-PL" altLang="pl-PL" sz="1600" dirty="0" smtClean="0">
                <a:solidFill>
                  <a:srgbClr val="0070C0"/>
                </a:solidFill>
              </a:rPr>
              <a:t>wartość osiągnięta na koniec 2019 r. – 1  351/ wartość docelowa do 2020 r. - 300</a:t>
            </a:r>
          </a:p>
          <a:p>
            <a:pPr marL="0" indent="0">
              <a:buFont typeface="Arial" charset="0"/>
              <a:buNone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</a:pPr>
            <a:endParaRPr lang="pl-PL" altLang="pl-PL" sz="1600" dirty="0" smtClean="0"/>
          </a:p>
          <a:p>
            <a:pPr marL="0" indent="0">
              <a:buFont typeface="Arial" charset="0"/>
              <a:buNone/>
            </a:pPr>
            <a:endParaRPr lang="pl-PL" altLang="pl-PL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008062"/>
          </a:xfrm>
        </p:spPr>
        <p:txBody>
          <a:bodyPr/>
          <a:lstStyle/>
          <a:p>
            <a:pPr eaLnBrk="1" hangingPunct="1"/>
            <a:r>
              <a:rPr lang="pl-PL" altLang="pl-PL" sz="3000" u="sng" dirty="0" smtClean="0"/>
              <a:t>Planowane działania w obszarze </a:t>
            </a:r>
            <a:br>
              <a:rPr lang="pl-PL" altLang="pl-PL" sz="3000" u="sng" dirty="0" smtClean="0"/>
            </a:br>
            <a:r>
              <a:rPr lang="pl-PL" altLang="pl-PL" sz="3000" u="sng" dirty="0" smtClean="0"/>
              <a:t>ekonomii społecznej – rok 2020</a:t>
            </a:r>
          </a:p>
        </p:txBody>
      </p:sp>
      <p:sp>
        <p:nvSpPr>
          <p:cNvPr id="2" name="Symbol zastępczy zawartości 1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0174"/>
            <a:ext cx="8229600" cy="5357826"/>
          </a:xfrm>
        </p:spPr>
        <p:txBody>
          <a:bodyPr rtlCol="0">
            <a:normAutofit/>
          </a:bodyPr>
          <a:lstStyle/>
          <a:p>
            <a:pPr>
              <a:lnSpc>
                <a:spcPct val="160000"/>
              </a:lnSpc>
              <a:defRPr/>
            </a:pPr>
            <a:r>
              <a:rPr lang="pl-PL" sz="1600" dirty="0" smtClean="0"/>
              <a:t>Panel poświęcony ekonomii społecznej w ramach </a:t>
            </a:r>
            <a:br>
              <a:rPr lang="pl-PL" sz="1600" dirty="0" smtClean="0"/>
            </a:br>
            <a:r>
              <a:rPr lang="pl-PL" sz="1600" dirty="0" smtClean="0"/>
              <a:t>Forum Gospodarczego </a:t>
            </a:r>
            <a:r>
              <a:rPr lang="pl-PL" sz="1600" i="1" dirty="0" err="1" smtClean="0"/>
              <a:t>Welconomy</a:t>
            </a:r>
            <a:r>
              <a:rPr lang="pl-PL" sz="1600" i="1" dirty="0" smtClean="0"/>
              <a:t> Forum;</a:t>
            </a:r>
            <a:endParaRPr lang="pl-PL" sz="1600" dirty="0"/>
          </a:p>
          <a:p>
            <a:pPr>
              <a:lnSpc>
                <a:spcPct val="160000"/>
              </a:lnSpc>
              <a:defRPr/>
            </a:pPr>
            <a:r>
              <a:rPr lang="pl-PL" sz="1600" dirty="0" smtClean="0"/>
              <a:t>Targi Wystawiennicze PES;</a:t>
            </a:r>
          </a:p>
          <a:p>
            <a:pPr>
              <a:lnSpc>
                <a:spcPct val="160000"/>
              </a:lnSpc>
              <a:defRPr/>
            </a:pPr>
            <a:r>
              <a:rPr lang="pl-PL" sz="1600" dirty="0" smtClean="0"/>
              <a:t>Targi Turystyczne oraz Festiwal Smaków;</a:t>
            </a:r>
          </a:p>
          <a:p>
            <a:pPr>
              <a:lnSpc>
                <a:spcPct val="160000"/>
              </a:lnSpc>
            </a:pPr>
            <a:r>
              <a:rPr lang="pl-PL" sz="1600" dirty="0" smtClean="0"/>
              <a:t>Spotkania sieciujące (powołanie Sieci Turystycznej </a:t>
            </a:r>
            <a:br>
              <a:rPr lang="pl-PL" sz="1600" dirty="0" smtClean="0"/>
            </a:br>
            <a:r>
              <a:rPr lang="pl-PL" sz="1600" dirty="0" smtClean="0"/>
              <a:t>Podmiotów Ekonomii Społecznej )</a:t>
            </a:r>
          </a:p>
          <a:p>
            <a:pPr>
              <a:lnSpc>
                <a:spcPct val="160000"/>
              </a:lnSpc>
            </a:pPr>
            <a:r>
              <a:rPr lang="pl-PL" sz="1600" dirty="0" smtClean="0"/>
              <a:t>Opracowanie </a:t>
            </a:r>
            <a:r>
              <a:rPr lang="pl-PL" sz="1600" i="1" dirty="0" smtClean="0"/>
              <a:t>„Kujawsko-pomorskiego Programu </a:t>
            </a:r>
            <a:br>
              <a:rPr lang="pl-PL" sz="1600" i="1" dirty="0" smtClean="0"/>
            </a:br>
            <a:r>
              <a:rPr lang="pl-PL" sz="1600" i="1" dirty="0" smtClean="0"/>
              <a:t>na Rzecz Ekonomii Społecznej na lata 2021-2030”</a:t>
            </a:r>
            <a:r>
              <a:rPr lang="pl-PL" sz="1600" dirty="0" smtClean="0"/>
              <a:t>;</a:t>
            </a:r>
          </a:p>
          <a:p>
            <a:pPr>
              <a:lnSpc>
                <a:spcPct val="160000"/>
              </a:lnSpc>
            </a:pPr>
            <a:r>
              <a:rPr lang="pl-PL" sz="1600" dirty="0" smtClean="0"/>
              <a:t>Mechanizm wsparcia PES poprzez zakupy OWES</a:t>
            </a:r>
            <a:br>
              <a:rPr lang="pl-PL" sz="1600" dirty="0" smtClean="0"/>
            </a:br>
            <a:r>
              <a:rPr lang="pl-PL" sz="1600" dirty="0" smtClean="0"/>
              <a:t>produktów lub usług związanych z przeciwdziałaniem</a:t>
            </a:r>
            <a:br>
              <a:rPr lang="pl-PL" sz="1600" dirty="0" smtClean="0"/>
            </a:br>
            <a:r>
              <a:rPr lang="pl-PL" sz="1600" dirty="0" smtClean="0"/>
              <a:t>skutkom wystąpienia COVID-19</a:t>
            </a:r>
            <a:endParaRPr lang="pl-PL" sz="1600" i="1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9020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 descr="Y:\9.4.2_2_w toku\1_ZADANIE\OWES\Koordynacja_COVID\Zakupy\zdjęcia\dps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286256"/>
            <a:ext cx="3471861" cy="196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3"/>
          <p:cNvSpPr>
            <a:spLocks noGrp="1"/>
          </p:cNvSpPr>
          <p:nvPr>
            <p:ph type="ctrTitle"/>
          </p:nvPr>
        </p:nvSpPr>
        <p:spPr>
          <a:xfrm>
            <a:off x="684213" y="2349500"/>
            <a:ext cx="7772400" cy="1470025"/>
          </a:xfrm>
        </p:spPr>
        <p:txBody>
          <a:bodyPr/>
          <a:lstStyle/>
          <a:p>
            <a:r>
              <a:rPr lang="pl-PL" altLang="pl-PL" sz="4000" dirty="0" smtClean="0"/>
              <a:t>Dziękuję za uwagę!</a:t>
            </a:r>
          </a:p>
        </p:txBody>
      </p:sp>
      <p:pic>
        <p:nvPicPr>
          <p:cNvPr id="4" name="Obraz 3" descr="pasekunijnypoziom_k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5500702"/>
            <a:ext cx="7786710" cy="798031"/>
          </a:xfrm>
          <a:prstGeom prst="rect">
            <a:avLst/>
          </a:prstGeom>
        </p:spPr>
      </p:pic>
      <p:pic>
        <p:nvPicPr>
          <p:cNvPr id="5" name="Obraz 4" descr="https://www.kujawsko-pomorskie.pl/pliki/promocja/marka/KP_NAROZN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3397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logo 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500298" cy="1679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368425"/>
          </a:xfrm>
        </p:spPr>
        <p:txBody>
          <a:bodyPr/>
          <a:lstStyle/>
          <a:p>
            <a:pPr eaLnBrk="1" hangingPunct="1"/>
            <a:r>
              <a:rPr lang="pl-PL" altLang="pl-PL" sz="3000" i="1" u="sng" dirty="0" smtClean="0"/>
              <a:t>Działania podejmowane przez </a:t>
            </a:r>
            <a:br>
              <a:rPr lang="pl-PL" altLang="pl-PL" sz="3000" i="1" u="sng" dirty="0" smtClean="0"/>
            </a:br>
            <a:r>
              <a:rPr lang="pl-PL" altLang="pl-PL" sz="3000" i="1" u="sng" dirty="0" smtClean="0"/>
              <a:t>Regionalny Ośrodek Polityki Społecznej w Toruniu</a:t>
            </a:r>
            <a:br>
              <a:rPr lang="pl-PL" altLang="pl-PL" sz="3000" i="1" u="sng" dirty="0" smtClean="0"/>
            </a:br>
            <a:endParaRPr lang="pl-PL" altLang="pl-PL" sz="1600" dirty="0" smtClean="0"/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844675"/>
            <a:ext cx="8208962" cy="4464050"/>
          </a:xfrm>
        </p:spPr>
        <p:txBody>
          <a:bodyPr/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pl-PL" sz="1600" dirty="0" smtClean="0"/>
              <a:t>Zgodnie z Ustawą o pomocy społecznej(Dz. U. z 2019 r. poz. 1507, 1622, 1690, 1818, 2473) art. 21 </a:t>
            </a:r>
            <a:r>
              <a:rPr lang="pl-PL" sz="1600" dirty="0" err="1" smtClean="0"/>
              <a:t>pkt</a:t>
            </a:r>
            <a:r>
              <a:rPr lang="pl-PL" sz="1600" dirty="0" smtClean="0"/>
              <a:t> 4a, do zadań samorządu województwa należy m.in. koordynowanie działań na rzecz ekonomii społecznej w regionie. Działania te w województwach wykonują jednostki organizacyjne – regionalne ośrodki polityki społecznej.</a:t>
            </a:r>
          </a:p>
          <a:p>
            <a:pPr marL="400050" lvl="0" indent="-400050" algn="just"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  <a:defRPr/>
            </a:pPr>
            <a:r>
              <a:rPr lang="pl-PL" sz="1600" dirty="0" smtClean="0"/>
              <a:t>Realizacja projektu pn. </a:t>
            </a:r>
            <a:r>
              <a:rPr lang="pl-PL" sz="1600" b="1" dirty="0" smtClean="0"/>
              <a:t>„Koordynacja rozwoju ekonomii społecznej w województwie kujawsko-pomorskim” </a:t>
            </a:r>
            <a:r>
              <a:rPr lang="pl-PL" sz="1600" dirty="0" smtClean="0"/>
              <a:t>w ramach RPO </a:t>
            </a:r>
            <a:r>
              <a:rPr lang="pl-PL" sz="1600" dirty="0" err="1" smtClean="0"/>
              <a:t>WK-P</a:t>
            </a:r>
            <a:r>
              <a:rPr lang="pl-PL" sz="1600" dirty="0" smtClean="0"/>
              <a:t> 2014-2020</a:t>
            </a:r>
          </a:p>
          <a:p>
            <a:pPr marL="896938" lvl="0">
              <a:lnSpc>
                <a:spcPct val="150000"/>
              </a:lnSpc>
            </a:pPr>
            <a:r>
              <a:rPr lang="pl-PL" sz="1600" dirty="0" smtClean="0"/>
              <a:t>Termin realizacji: </a:t>
            </a:r>
            <a:r>
              <a:rPr lang="pl-PL" sz="1600" b="1" i="1" dirty="0" smtClean="0"/>
              <a:t>01.01.2019 r. – 30.06.2023 r.	</a:t>
            </a:r>
            <a:endParaRPr lang="pl-PL" sz="1600" dirty="0" smtClean="0"/>
          </a:p>
          <a:p>
            <a:pPr marL="896938" lvl="0" algn="just">
              <a:lnSpc>
                <a:spcPct val="150000"/>
              </a:lnSpc>
            </a:pPr>
            <a:r>
              <a:rPr lang="pl-PL" sz="1600" dirty="0" smtClean="0"/>
              <a:t>Cel główny projektu: </a:t>
            </a:r>
            <a:r>
              <a:rPr lang="pl-PL" sz="1600" b="1" i="1" dirty="0" smtClean="0"/>
              <a:t>Rozwój potencjału sektora ekonomii społecznej </a:t>
            </a:r>
            <a:br>
              <a:rPr lang="pl-PL" sz="1600" b="1" i="1" dirty="0" smtClean="0"/>
            </a:br>
            <a:r>
              <a:rPr lang="pl-PL" sz="1600" b="1" i="1" dirty="0" smtClean="0"/>
              <a:t>w województwie kujawsko-pomorskim poprzez zwiększenie skuteczności </a:t>
            </a:r>
            <a:br>
              <a:rPr lang="pl-PL" sz="1600" b="1" i="1" dirty="0" smtClean="0"/>
            </a:br>
            <a:r>
              <a:rPr lang="pl-PL" sz="1600" b="1" i="1" dirty="0" smtClean="0"/>
              <a:t>i intensywności działań koordynujących rozwój sektora ekonomii społecznej</a:t>
            </a:r>
            <a:endParaRPr lang="pl-PL" sz="1600" dirty="0" smtClean="0"/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endParaRPr lang="pl-PL" sz="1600" dirty="0" smtClean="0"/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pl-PL" sz="1600" dirty="0"/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pl-PL" sz="1400" dirty="0"/>
          </a:p>
          <a:p>
            <a:pPr marL="0" indent="0" eaLnBrk="1" hangingPunct="1">
              <a:buFont typeface="Arial" charset="0"/>
              <a:buNone/>
              <a:defRPr/>
            </a:pP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368425"/>
          </a:xfrm>
        </p:spPr>
        <p:txBody>
          <a:bodyPr/>
          <a:lstStyle/>
          <a:p>
            <a:pPr eaLnBrk="1" hangingPunct="1"/>
            <a:r>
              <a:rPr lang="pl-PL" altLang="pl-PL" sz="2800" i="1" u="sng" dirty="0" smtClean="0"/>
              <a:t>Osiągnięte wskaźniki w ramach realizacji projektu</a:t>
            </a:r>
            <a:r>
              <a:rPr lang="pl-PL" altLang="pl-PL" sz="2000" i="1" u="sng" dirty="0" smtClean="0"/>
              <a:t/>
            </a:r>
            <a:br>
              <a:rPr lang="pl-PL" altLang="pl-PL" sz="2000" i="1" u="sng" dirty="0" smtClean="0"/>
            </a:br>
            <a:r>
              <a:rPr lang="pl-PL" altLang="pl-PL" sz="2000" i="1" u="sng" dirty="0" smtClean="0"/>
              <a:t/>
            </a:r>
            <a:br>
              <a:rPr lang="pl-PL" altLang="pl-PL" sz="2000" i="1" u="sng" dirty="0" smtClean="0"/>
            </a:br>
            <a:r>
              <a:rPr lang="pl-PL" sz="2800" b="1" dirty="0" smtClean="0"/>
              <a:t> „Koordynacja rozwoju ekonomii społecznej</a:t>
            </a:r>
            <a:br>
              <a:rPr lang="pl-PL" sz="2800" b="1" dirty="0" smtClean="0"/>
            </a:br>
            <a:r>
              <a:rPr lang="pl-PL" sz="2800" b="1" dirty="0" smtClean="0"/>
              <a:t> w województwie kujawsko-pomorskim” </a:t>
            </a:r>
            <a:r>
              <a:rPr lang="pl-PL" altLang="pl-PL" sz="2800" i="1" u="sng" dirty="0" smtClean="0"/>
              <a:t/>
            </a:r>
            <a:br>
              <a:rPr lang="pl-PL" altLang="pl-PL" sz="2800" i="1" u="sng" dirty="0" smtClean="0"/>
            </a:br>
            <a:endParaRPr lang="pl-PL" altLang="pl-PL" sz="2800" dirty="0" smtClean="0"/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28596" y="1714488"/>
            <a:ext cx="8208962" cy="44640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defRPr/>
            </a:pPr>
            <a:endParaRPr lang="pl-PL" sz="1600" dirty="0" smtClean="0"/>
          </a:p>
          <a:p>
            <a:pPr lvl="1">
              <a:lnSpc>
                <a:spcPct val="150000"/>
              </a:lnSpc>
            </a:pPr>
            <a:r>
              <a:rPr lang="pl-PL" sz="1600" dirty="0" smtClean="0"/>
              <a:t>Liczba inicjatyw dotyczących rozwoju ekonomii społecznej sfinansowanych ze środków EFS – </a:t>
            </a:r>
            <a:r>
              <a:rPr lang="pl-PL" sz="1600" b="1" dirty="0" smtClean="0"/>
              <a:t>17</a:t>
            </a:r>
            <a:endParaRPr lang="pl-PL" sz="1600" dirty="0" smtClean="0"/>
          </a:p>
          <a:p>
            <a:pPr lvl="1">
              <a:lnSpc>
                <a:spcPct val="150000"/>
              </a:lnSpc>
            </a:pPr>
            <a:r>
              <a:rPr lang="pl-PL" sz="1600" dirty="0" smtClean="0"/>
              <a:t>Liczba porozumień zawartych w ramach sieciowania – </a:t>
            </a:r>
            <a:r>
              <a:rPr lang="pl-PL" sz="1600" b="1" dirty="0" smtClean="0"/>
              <a:t>6 </a:t>
            </a:r>
            <a:endParaRPr lang="pl-PL" sz="1600" dirty="0" smtClean="0"/>
          </a:p>
          <a:p>
            <a:pPr lvl="1">
              <a:lnSpc>
                <a:spcPct val="150000"/>
              </a:lnSpc>
            </a:pPr>
            <a:r>
              <a:rPr lang="pl-PL" sz="1600" dirty="0" smtClean="0"/>
              <a:t>Liczba podmiotów ekonomii społecznej objętych wsparciem </a:t>
            </a:r>
            <a:br>
              <a:rPr lang="pl-PL" sz="1600" dirty="0" smtClean="0"/>
            </a:br>
            <a:r>
              <a:rPr lang="pl-PL" sz="1600" dirty="0" smtClean="0"/>
              <a:t>w ramach sieciowania – </a:t>
            </a:r>
            <a:r>
              <a:rPr lang="pl-PL" sz="1600" b="1" dirty="0" smtClean="0"/>
              <a:t>74</a:t>
            </a:r>
            <a:endParaRPr lang="pl-PL" sz="1600" dirty="0" smtClean="0"/>
          </a:p>
          <a:p>
            <a:pPr lvl="1">
              <a:lnSpc>
                <a:spcPct val="150000"/>
              </a:lnSpc>
            </a:pPr>
            <a:r>
              <a:rPr lang="pl-PL" sz="1600" dirty="0" smtClean="0"/>
              <a:t>Liczba gmin objętych działaniami upowszechniającymi współpracę </a:t>
            </a:r>
            <a:br>
              <a:rPr lang="pl-PL" sz="1600" dirty="0" smtClean="0"/>
            </a:br>
            <a:r>
              <a:rPr lang="pl-PL" sz="1600" dirty="0" smtClean="0"/>
              <a:t>z podmiotami ekonomii społecznej – </a:t>
            </a:r>
            <a:r>
              <a:rPr lang="pl-PL" sz="1600" b="1" dirty="0" smtClean="0"/>
              <a:t>33 </a:t>
            </a:r>
          </a:p>
          <a:p>
            <a:pPr lvl="1">
              <a:lnSpc>
                <a:spcPct val="150000"/>
              </a:lnSpc>
            </a:pPr>
            <a:r>
              <a:rPr lang="pl-PL" sz="1600" dirty="0" smtClean="0"/>
              <a:t>Liczba pracowników lokalnych i regionalnych podmiotów działających na rzecz rozwoju ekonomii społecznej, którzy zostali objęci wsparciem w ramach projektu – </a:t>
            </a:r>
            <a:r>
              <a:rPr lang="pl-PL" sz="1600" b="1" dirty="0" smtClean="0"/>
              <a:t>191</a:t>
            </a:r>
            <a:endParaRPr lang="pl-PL" sz="1600" dirty="0"/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pl-PL" sz="1400" dirty="0"/>
          </a:p>
          <a:p>
            <a:pPr marL="0" indent="0" eaLnBrk="1" hangingPunct="1">
              <a:buFont typeface="Arial" charset="0"/>
              <a:buNone/>
              <a:defRPr/>
            </a:pP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es.rops.torun.pl/uploads/pub/strony/strona_28/zajawki/3217059fc226714c537ea45df2f3d13f562053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6069604" cy="3643314"/>
          </a:xfrm>
          <a:prstGeom prst="rect">
            <a:avLst/>
          </a:prstGeom>
          <a:noFill/>
        </p:spPr>
      </p:pic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0" y="0"/>
            <a:ext cx="8272466" cy="1470025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2400" b="1" dirty="0" smtClean="0"/>
              <a:t>Kujawsko-Pomorska Sieć Współpracy </a:t>
            </a:r>
            <a:br>
              <a:rPr lang="pl-PL" sz="2400" b="1" dirty="0" smtClean="0"/>
            </a:br>
            <a:r>
              <a:rPr lang="pl-PL" sz="2400" b="1" dirty="0" smtClean="0"/>
              <a:t>Zakładów Aktywności Zawodowej  </a:t>
            </a:r>
            <a:br>
              <a:rPr lang="pl-PL" sz="2400" b="1" dirty="0" smtClean="0"/>
            </a:br>
            <a:r>
              <a:rPr lang="pl-PL" sz="2400" b="1" dirty="0" smtClean="0"/>
              <a:t>7 podmiotów</a:t>
            </a:r>
            <a:br>
              <a:rPr lang="pl-PL" sz="2400" b="1" dirty="0" smtClean="0"/>
            </a:br>
            <a:endParaRPr lang="pl-PL" sz="2400" dirty="0"/>
          </a:p>
        </p:txBody>
      </p:sp>
      <p:pic>
        <p:nvPicPr>
          <p:cNvPr id="12" name="Obraz 11" descr="C:\Users\radoslawk\Desktop\ZAZ, 2.07.2019\strona\DSC_0106 (1280x83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3029429" cy="1970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ytuł 8"/>
          <p:cNvSpPr txBox="1">
            <a:spLocks/>
          </p:cNvSpPr>
          <p:nvPr/>
        </p:nvSpPr>
        <p:spPr bwMode="auto">
          <a:xfrm>
            <a:off x="0" y="2500306"/>
            <a:ext cx="841534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Kujawsko-Pomorska Sieć Współpracy </a:t>
            </a:r>
            <a:b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Certyfikowanych Podmiotów Ekonomii Społecznej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 podmiotów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Y:\9.4.2_2_w toku\1_ZADANIE\SPOTKANIA\2019\ZAKUP\5.12.2019\znak_zdjęcia\znak_zdjecia_strona\DSC_0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657600" cy="2438400"/>
          </a:xfrm>
          <a:prstGeom prst="rect">
            <a:avLst/>
          </a:prstGeom>
          <a:noFill/>
        </p:spPr>
      </p:pic>
      <p:pic>
        <p:nvPicPr>
          <p:cNvPr id="14" name="Obraz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929198"/>
            <a:ext cx="300039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64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es.rops.torun.pl/uploads/pub/strony/strona_28/zajawki/3217059fc226714c537ea45df2f3d13f562053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6069604" cy="3643314"/>
          </a:xfrm>
          <a:prstGeom prst="rect">
            <a:avLst/>
          </a:prstGeom>
          <a:noFill/>
        </p:spPr>
      </p:pic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0" y="0"/>
            <a:ext cx="8272466" cy="1470025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2400" b="1" dirty="0" smtClean="0"/>
              <a:t>Sieć Współpracy Spółdzielni Socjalnych </a:t>
            </a:r>
            <a:br>
              <a:rPr lang="pl-PL" sz="2400" b="1" dirty="0" smtClean="0"/>
            </a:br>
            <a:r>
              <a:rPr lang="pl-PL" sz="2400" b="1" dirty="0" smtClean="0"/>
              <a:t>Województwa Kujawsko-Pomorskiego </a:t>
            </a:r>
            <a:br>
              <a:rPr lang="pl-PL" sz="2400" b="1" dirty="0" smtClean="0"/>
            </a:br>
            <a:r>
              <a:rPr lang="pl-PL" sz="2400" b="1" dirty="0" smtClean="0"/>
              <a:t>20 podmiotów</a:t>
            </a:r>
            <a:br>
              <a:rPr lang="pl-PL" sz="2400" b="1" dirty="0" smtClean="0"/>
            </a:br>
            <a:endParaRPr lang="pl-PL" sz="2400" dirty="0"/>
          </a:p>
        </p:txBody>
      </p:sp>
      <p:sp>
        <p:nvSpPr>
          <p:cNvPr id="7" name="Tytuł 8"/>
          <p:cNvSpPr txBox="1">
            <a:spLocks/>
          </p:cNvSpPr>
          <p:nvPr/>
        </p:nvSpPr>
        <p:spPr bwMode="auto">
          <a:xfrm>
            <a:off x="0" y="3071810"/>
            <a:ext cx="841534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/>
            <a:r>
              <a:rPr lang="pl-PL" sz="2400" b="1" dirty="0" smtClean="0"/>
              <a:t>Kujawsko-Pomorska Sieć Współpracy </a:t>
            </a:r>
          </a:p>
          <a:p>
            <a:pPr lvl="0"/>
            <a:r>
              <a:rPr lang="pl-PL" sz="2400" b="1" dirty="0" smtClean="0"/>
              <a:t>Warsztatów Terapii Zajęciowej </a:t>
            </a:r>
          </a:p>
          <a:p>
            <a:pPr lvl="0"/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24 podmioty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Y:\9.4.2_2_w toku\1_ZADANIE\SPOTKANIA\2019\SS\09.04.2019\ss_bydgoszcz_9_04_2019\DSC_0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642918"/>
            <a:ext cx="3286148" cy="2190765"/>
          </a:xfrm>
          <a:prstGeom prst="rect">
            <a:avLst/>
          </a:prstGeom>
          <a:noFill/>
        </p:spPr>
      </p:pic>
      <p:pic>
        <p:nvPicPr>
          <p:cNvPr id="11" name="Picture 3" descr="Y:\9.4.2_2_w toku\1_ZADANIE\SPOTKANIA\2019\WTZ\28.02\Kamila_WTZ_28_02_2019\DSC_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905253"/>
            <a:ext cx="3357586" cy="2238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4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Y:\9.4.2_2_w toku\1_ZADANIE\OWES\spotkania\loga ow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0570"/>
            <a:ext cx="5874667" cy="3357586"/>
          </a:xfrm>
          <a:prstGeom prst="rect">
            <a:avLst/>
          </a:prstGeom>
          <a:noFill/>
        </p:spPr>
      </p:pic>
      <p:pic>
        <p:nvPicPr>
          <p:cNvPr id="10" name="Picture 2" descr="http://es.rops.torun.pl/uploads/pub/strony/strona_28/zajawki/3217059fc226714c537ea45df2f3d13f5620537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6069604" cy="3643314"/>
          </a:xfrm>
          <a:prstGeom prst="rect">
            <a:avLst/>
          </a:prstGeom>
          <a:noFill/>
        </p:spPr>
      </p:pic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0" y="0"/>
            <a:ext cx="8272466" cy="1470025"/>
          </a:xfrm>
        </p:spPr>
        <p:txBody>
          <a:bodyPr>
            <a:normAutofit fontScale="90000"/>
          </a:bodyPr>
          <a:lstStyle/>
          <a:p>
            <a:pPr lvl="0" algn="l"/>
            <a:r>
              <a:rPr lang="pl-PL" sz="2700" b="1" dirty="0" smtClean="0"/>
              <a:t>Kujawsko-Pomorski Konwent </a:t>
            </a:r>
            <a:br>
              <a:rPr lang="pl-PL" sz="2700" b="1" dirty="0" smtClean="0"/>
            </a:br>
            <a:r>
              <a:rPr lang="pl-PL" sz="2700" b="1" dirty="0" smtClean="0"/>
              <a:t>Centrów i Klubów Integracji Społecznej </a:t>
            </a:r>
            <a:br>
              <a:rPr lang="pl-PL" sz="2700" b="1" dirty="0" smtClean="0"/>
            </a:br>
            <a:r>
              <a:rPr lang="pl-PL" sz="2700" b="1" dirty="0" smtClean="0"/>
              <a:t>15 podmiotów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sz="2400" dirty="0"/>
          </a:p>
        </p:txBody>
      </p:sp>
      <p:sp>
        <p:nvSpPr>
          <p:cNvPr id="7" name="Tytuł 8"/>
          <p:cNvSpPr txBox="1">
            <a:spLocks/>
          </p:cNvSpPr>
          <p:nvPr/>
        </p:nvSpPr>
        <p:spPr bwMode="auto">
          <a:xfrm>
            <a:off x="0" y="3071810"/>
            <a:ext cx="841534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/>
            <a:r>
              <a:rPr lang="pl-PL" sz="2400" b="1" dirty="0" smtClean="0"/>
              <a:t>Kujawsko-Pomorska Regionalna Sieć </a:t>
            </a:r>
          </a:p>
          <a:p>
            <a:pPr lvl="0"/>
            <a:r>
              <a:rPr lang="pl-PL" sz="2400" b="1" dirty="0" smtClean="0"/>
              <a:t>Ośrodków Wsparcia Ekonomii Społecznej</a:t>
            </a:r>
          </a:p>
          <a:p>
            <a:pPr lvl="0"/>
            <a:r>
              <a:rPr lang="pl-PL" sz="2400" b="1" dirty="0" smtClean="0">
                <a:latin typeface="+mj-lt"/>
                <a:ea typeface="+mj-ea"/>
                <a:cs typeface="+mj-cs"/>
              </a:rPr>
              <a:t>6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podmiotów (4 OWES)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Y:\9.4.2_2_w toku\1_ZADANIE\SPOTKANIA\2019\CIS KIS\21.05\cistor_21_05_2019\DSC_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642918"/>
            <a:ext cx="3536181" cy="2357454"/>
          </a:xfrm>
          <a:prstGeom prst="rect">
            <a:avLst/>
          </a:prstGeom>
          <a:noFill/>
        </p:spPr>
      </p:pic>
      <p:pic>
        <p:nvPicPr>
          <p:cNvPr id="13" name="Picture 2" descr="Y:\9.4.2_2_w toku\1_ZADANIE\OWES\spotkania\2019.03.27\zdjecia\DSC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00504"/>
            <a:ext cx="3108960" cy="1831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4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5235</TotalTime>
  <Words>1371</Words>
  <Application>Microsoft Office PowerPoint</Application>
  <PresentationFormat>Pokaz na ekranie (4:3)</PresentationFormat>
  <Paragraphs>305</Paragraphs>
  <Slides>47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0" baseType="lpstr">
      <vt:lpstr>Arial</vt:lpstr>
      <vt:lpstr>Calibri</vt:lpstr>
      <vt:lpstr>Motyw pakietu Office</vt:lpstr>
      <vt:lpstr>Rozwój ekonomii społecznej w regionie – podsumowanie działań zrealizowanych w 2019 roku  w ramach „Kujawsko-Pomorskiego Programu na Rzecz Ekonomii Społecznej do roku 2020”</vt:lpstr>
      <vt:lpstr>Przedsiębiorstwa społeczne w województwie  kujawsko-pomorskim w 2019 r.</vt:lpstr>
      <vt:lpstr>Prezentacja programu PowerPoint</vt:lpstr>
      <vt:lpstr>Działania Samorządu  Województwa Kujawsko-Pomorskiego </vt:lpstr>
      <vt:lpstr>Działania podejmowane przez  Regionalny Ośrodek Polityki Społecznej w Toruniu </vt:lpstr>
      <vt:lpstr>Osiągnięte wskaźniki w ramach realizacji projektu   „Koordynacja rozwoju ekonomii społecznej  w województwie kujawsko-pomorskim”  </vt:lpstr>
      <vt:lpstr>Kujawsko-Pomorska Sieć Współpracy  Zakładów Aktywności Zawodowej   7 podmiotów </vt:lpstr>
      <vt:lpstr>Sieć Współpracy Spółdzielni Socjalnych  Województwa Kujawsko-Pomorskiego  20 podmiotów </vt:lpstr>
      <vt:lpstr>Kujawsko-Pomorski Konwent  Centrów i Klubów Integracji Społecznej  15 podmiotów </vt:lpstr>
      <vt:lpstr>Prezentacja programu PowerPoint</vt:lpstr>
      <vt:lpstr>portal internetowy poświęcony ekonomii społecznej  w województwie kujawsko-pomorskim  </vt:lpstr>
      <vt:lpstr>Promocja marki i jakości PES  </vt:lpstr>
      <vt:lpstr>Promocja marki i jakości PES  </vt:lpstr>
      <vt:lpstr> </vt:lpstr>
      <vt:lpstr> </vt:lpstr>
      <vt:lpstr>Prezentacja programu PowerPoint</vt:lpstr>
      <vt:lpstr> </vt:lpstr>
      <vt:lpstr>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Zakup Prospołeczny w 2019 roku</vt:lpstr>
      <vt:lpstr>Zakup Prospołeczny w 2019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Rozwój infrastrukturalnego systemu wsparcia ekonomii społecznej w województwie</vt:lpstr>
      <vt:lpstr>Ośrodki Wsparcia Ekonomii Społecznej w województwie kujawsko-pomorskim </vt:lpstr>
      <vt:lpstr>Działania podejmowane przez inne podmioty i instytucje</vt:lpstr>
      <vt:lpstr>Wskaźniki przykładowe</vt:lpstr>
      <vt:lpstr>Wskaźniki przykładowe</vt:lpstr>
      <vt:lpstr>Planowane działania w obszarze  ekonomii społecznej – rok 2020</vt:lpstr>
      <vt:lpstr>Dziękuję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Ekonomia społeczna  w województwie  kujawsko-pomorskim</dc:title>
  <dc:creator>karolinak</dc:creator>
  <cp:lastModifiedBy>Anna Sobierajska</cp:lastModifiedBy>
  <cp:revision>465</cp:revision>
  <cp:lastPrinted>2016-09-02T09:04:53Z</cp:lastPrinted>
  <dcterms:created xsi:type="dcterms:W3CDTF">2015-03-12T11:20:44Z</dcterms:created>
  <dcterms:modified xsi:type="dcterms:W3CDTF">2020-08-14T06:02:38Z</dcterms:modified>
</cp:coreProperties>
</file>