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6" r:id="rId2"/>
    <p:sldId id="267" r:id="rId3"/>
    <p:sldId id="287" r:id="rId4"/>
    <p:sldId id="257" r:id="rId5"/>
    <p:sldId id="258" r:id="rId6"/>
    <p:sldId id="260" r:id="rId7"/>
    <p:sldId id="266" r:id="rId8"/>
    <p:sldId id="288" r:id="rId9"/>
    <p:sldId id="277" r:id="rId10"/>
    <p:sldId id="279" r:id="rId11"/>
    <p:sldId id="289" r:id="rId12"/>
    <p:sldId id="280" r:id="rId13"/>
    <p:sldId id="281" r:id="rId14"/>
    <p:sldId id="282" r:id="rId15"/>
    <p:sldId id="283" r:id="rId16"/>
    <p:sldId id="284" r:id="rId17"/>
    <p:sldId id="285" r:id="rId18"/>
    <p:sldId id="292" r:id="rId19"/>
    <p:sldId id="286" r:id="rId20"/>
    <p:sldId id="290" r:id="rId21"/>
    <p:sldId id="261" r:id="rId22"/>
    <p:sldId id="262" r:id="rId23"/>
    <p:sldId id="293" r:id="rId24"/>
    <p:sldId id="270" r:id="rId25"/>
  </p:sldIdLst>
  <p:sldSz cx="9144000" cy="6858000" type="screen4x3"/>
  <p:notesSz cx="7010400" cy="9296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1" autoAdjust="0"/>
    <p:restoredTop sz="94682" autoAdjust="0"/>
  </p:normalViewPr>
  <p:slideViewPr>
    <p:cSldViewPr>
      <p:cViewPr varScale="1">
        <p:scale>
          <a:sx n="92" d="100"/>
          <a:sy n="92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 custT="1"/>
      <dgm:spPr/>
      <dgm:t>
        <a:bodyPr/>
        <a:lstStyle/>
        <a:p>
          <a:pPr rtl="0"/>
          <a:r>
            <a:rPr lang="pl-PL" sz="2800" dirty="0" smtClean="0"/>
            <a:t>POMOC SPOŁECZNA</a:t>
          </a:r>
          <a:endParaRPr lang="pl-PL" sz="2800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6509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770152-0E24-4C5B-9EE3-BDBFE0B30869}" type="presOf" srcId="{FBE7BCBC-BF2E-4E8B-AED7-CDA3DB60131E}" destId="{5ECBF0C8-B4C4-428A-B0AA-8761EF7159F1}" srcOrd="0" destOrd="0" presId="urn:microsoft.com/office/officeart/2005/8/layout/vList2"/>
    <dgm:cxn modelId="{0228B89C-35C4-4A69-ABE8-76B82B62C4D0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0120D652-A013-4F22-8143-2E00E70EED58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KULTURA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32374" custLinFactX="-28125" custLinFactY="2421" custLinFactNeighborX="-10000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FD2FD7F-A6F8-4520-84A9-3DC5197ABC62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137E0EC4-E4A2-4835-95AD-2E3F1002869B}" type="presOf" srcId="{FBE7BCBC-BF2E-4E8B-AED7-CDA3DB60131E}" destId="{5ECBF0C8-B4C4-428A-B0AA-8761EF7159F1}" srcOrd="0" destOrd="0" presId="urn:microsoft.com/office/officeart/2005/8/layout/vList2"/>
    <dgm:cxn modelId="{E91450B2-C283-4C34-A764-4697AB6CD28A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rtl="0"/>
          <a:r>
            <a:rPr lang="pl-PL" dirty="0" smtClean="0"/>
            <a:t>PROFILAKTYKA UZALEŻNIEŃ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41844" custLinFactNeighborX="-31250" custLinFactNeighborY="29625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618B60E-342A-4E7D-A777-DD0112B5B696}" type="presOf" srcId="{FBE7BCBC-BF2E-4E8B-AED7-CDA3DB60131E}" destId="{5ECBF0C8-B4C4-428A-B0AA-8761EF7159F1}" srcOrd="0" destOrd="0" presId="urn:microsoft.com/office/officeart/2005/8/layout/vList2"/>
    <dgm:cxn modelId="{E504B98A-311E-472B-9324-F9C0BA0704C9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D8DEE926-7823-41C5-85B8-F4797D6D769C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NIEPEŁNOSPRAWNI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07222" custLinFactNeighborX="-4545" custLinFactNeighborY="-46463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31EFF47-09B3-448C-93BC-77B2A6E296C9}" type="presOf" srcId="{FBE7BCBC-BF2E-4E8B-AED7-CDA3DB60131E}" destId="{5ECBF0C8-B4C4-428A-B0AA-8761EF7159F1}" srcOrd="0" destOrd="0" presId="urn:microsoft.com/office/officeart/2005/8/layout/vList2"/>
    <dgm:cxn modelId="{19B8D62A-F45F-40BE-BC9A-8AD6649E9C0A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3F8E36E5-2EB5-4494-A79E-89034B31E62A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TURYSTYKA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79547" custLinFactY="-100000" custLinFactNeighborX="-2941" custLinFactNeighborY="-10746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B133263D-B6B9-4203-95F0-F1E59450B86E}" type="presOf" srcId="{FBE7BCBC-BF2E-4E8B-AED7-CDA3DB60131E}" destId="{5ECBF0C8-B4C4-428A-B0AA-8761EF7159F1}" srcOrd="0" destOrd="0" presId="urn:microsoft.com/office/officeart/2005/8/layout/vList2"/>
    <dgm:cxn modelId="{94A86106-8D38-468A-B6C7-CEB8B5C458FD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BA46A772-09C5-4E78-9036-DA5EE9A64BC3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ROZWÓJ NGO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74028" custLinFactY="-36551" custLinFactNeighborX="-65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A268A4D-F276-4970-A05B-DDDB4DB11867}" type="presOf" srcId="{67546DBA-5E3A-4EEA-B6A1-1BF4A236D8CA}" destId="{558B95FA-A1D0-4152-9345-9EF5E72FB6D8}" srcOrd="0" destOrd="0" presId="urn:microsoft.com/office/officeart/2005/8/layout/vList2"/>
    <dgm:cxn modelId="{4330BE4B-B44E-400C-AD67-B66652CF64DC}" type="presOf" srcId="{FBE7BCBC-BF2E-4E8B-AED7-CDA3DB60131E}" destId="{5ECBF0C8-B4C4-428A-B0AA-8761EF7159F1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DA869999-92D0-4FC5-86D3-B6D07062C947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ZDROWIE</a:t>
          </a:r>
          <a:endParaRPr lang="pl-PL" dirty="0"/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67773" custLinFactNeighborX="3125" custLinFactNeighborY="-2291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F350FCDA-50A9-4C65-8873-34890B956B46}" type="presOf" srcId="{67546DBA-5E3A-4EEA-B6A1-1BF4A236D8CA}" destId="{558B95FA-A1D0-4152-9345-9EF5E72FB6D8}" srcOrd="0" destOrd="0" presId="urn:microsoft.com/office/officeart/2005/8/layout/vList2"/>
    <dgm:cxn modelId="{3B15E54A-3CF9-4E45-83AE-70A43B88DE05}" type="presOf" srcId="{FBE7BCBC-BF2E-4E8B-AED7-CDA3DB60131E}" destId="{5ECBF0C8-B4C4-428A-B0AA-8761EF7159F1}" srcOrd="0" destOrd="0" presId="urn:microsoft.com/office/officeart/2005/8/layout/vList2"/>
    <dgm:cxn modelId="{49B6213C-C140-4B87-8C41-4469753E765B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ANALIZA PORÓWNAWCZA LATA 2010 - 2015</a:t>
          </a:r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48921" custLinFactY="-23685" custLinFactNeighborX="-35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5C6F3C4-8407-47C9-BA3A-C931B5B465EC}" type="presOf" srcId="{67546DBA-5E3A-4EEA-B6A1-1BF4A236D8CA}" destId="{558B95FA-A1D0-4152-9345-9EF5E72FB6D8}" srcOrd="0" destOrd="0" presId="urn:microsoft.com/office/officeart/2005/8/layout/vList2"/>
    <dgm:cxn modelId="{9A68C4A7-EC9A-4C16-80E7-5357E940D6B5}" type="presOf" srcId="{FBE7BCBC-BF2E-4E8B-AED7-CDA3DB60131E}" destId="{5ECBF0C8-B4C4-428A-B0AA-8761EF7159F1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DE48193F-622B-4405-92D5-ED17EC127A77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86E691-9D43-450E-9E98-3B7C7E06FE2E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DAA6A7-DAE7-4FED-A093-2E8738A8D04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3057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BD42-200B-4E92-9793-8679FB3D2E25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4A417-CA2C-483E-8ECA-0C66AE9467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2374-A01C-46FE-81E2-D7B8CB2BC2BB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8FCF9-B9BE-44B8-AD37-531E962792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29B9-2F64-471A-A2E7-F3ADDA375B30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5CA9-1619-4111-8368-26A8AFE193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434F-7A02-4C1C-993D-624E19DDFCE7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2F282-1BAB-4F10-8986-48947EFF5DD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E3C6A-D220-4976-BFEC-1ED5D3A98415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0659-7621-43D2-B8F1-9ED7040518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E309-9A99-4F7B-ABB6-6AE4EE10C71A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3A71-F1CD-47EA-9AB1-969EC02A030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562FE-42F6-4BE5-8DF0-2E5E41DF24FE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E319A-EF0F-4AAF-8091-864C0580D3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F722D-F42F-4A49-82C7-EE7A33A489F0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C839-B02A-4ECF-BAF2-77F887D4AB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95DCB-113C-4A68-B093-95E69EBF0F04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82D2-7BAB-4BB5-9ADD-1B9906F0A5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08DBC-C8BD-4DA0-9514-ECC041C3EB57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AE407-1910-4D35-85AE-FB19BB813E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0464-F1E2-498F-8536-657D1787E50F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10235-D461-4690-BD9C-6CCB23EE19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A63690-35CA-454A-89D6-D1C38E7521BE}" type="datetimeFigureOut">
              <a:rPr lang="pl-PL"/>
              <a:pPr>
                <a:defRPr/>
              </a:pPr>
              <a:t>2016-04-08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B229E8-7398-44F7-8F95-E52110449A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o.kujawsko-pomorskie.p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91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ytuł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416800" cy="2881312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SPRAWOZDANIE Z REALIZACJI ROCZNEGO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I WIELOLETNIEGO PROGRAMU WSPÓŁPRACY SAMORZĄDU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WOJEWÓDZTWA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KUJAWSKO-POMORSKIEGO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Z ORGANIZACJAMI POZARZĄDOWYMI </a:t>
            </a:r>
            <a:br>
              <a:rPr lang="pl-PL" sz="2800" b="1" dirty="0" smtClean="0"/>
            </a:br>
            <a:r>
              <a:rPr lang="pl-PL" sz="2800" b="1" dirty="0" smtClean="0"/>
              <a:t>ZA ROK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0"/>
          <a:ext cx="3816424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179512" y="980728"/>
          <a:ext cx="7344940" cy="5568632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190226"/>
                <a:gridCol w="1632209"/>
                <a:gridCol w="1112870"/>
                <a:gridCol w="1409635"/>
              </a:tblGrid>
              <a:tr h="736306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I NR KONKURSU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ŚRODKI</a:t>
                      </a:r>
                      <a:r>
                        <a:rPr lang="pl-PL" sz="1200" baseline="0" dirty="0" smtClean="0"/>
                        <a:t> WYKORZYSTANE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ZŁOŻONYCH OFERT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OFERT,</a:t>
                      </a:r>
                      <a:r>
                        <a:rPr lang="pl-PL" sz="1200" baseline="0" dirty="0" smtClean="0"/>
                        <a:t> KTÓRE UZYSKAŁY DOFINANSOWANIE</a:t>
                      </a:r>
                      <a:endParaRPr lang="pl-PL" sz="1200" dirty="0"/>
                    </a:p>
                  </a:txBody>
                  <a:tcPr/>
                </a:tc>
              </a:tr>
              <a:tr h="775862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6/2015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WSPIERANIE ZAJĘĆ ROZWOJOWYCH DLA DZIECI I MŁODZIEŻY ZAGROŻONYCH WYKLUCZENIEM SPOŁECZNYM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254 105,82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46</a:t>
                      </a:r>
                      <a:endParaRPr lang="pl-PL" dirty="0"/>
                    </a:p>
                  </a:txBody>
                  <a:tcPr/>
                </a:tc>
              </a:tr>
              <a:tr h="740446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7/2015</a:t>
                      </a:r>
                      <a:endParaRPr lang="pl-PL" sz="1100" baseline="0" dirty="0" smtClean="0"/>
                    </a:p>
                    <a:p>
                      <a:r>
                        <a:rPr lang="pl-PL" sz="1100" baseline="0" dirty="0" smtClean="0"/>
                        <a:t>WSPIERANIE PRACY WYCHOWAWCZEJ Z DZIEĆMI I MŁODZIEŻĄ REALIZOWANEJ PRZEZ ORGANIZACJE MŁODZIEŻOWE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229 730,30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14</a:t>
                      </a:r>
                      <a:endParaRPr lang="pl-PL" dirty="0"/>
                    </a:p>
                  </a:txBody>
                  <a:tcPr/>
                </a:tc>
              </a:tr>
              <a:tr h="596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8/2015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WSPIERANIE AKTYWNOŚCI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aseline="0" dirty="0" smtClean="0"/>
                        <a:t>I INTEGRACJI SPOŁECZNEJ SENIORÓW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87 663,46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92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24</a:t>
                      </a:r>
                      <a:endParaRPr lang="pl-PL" dirty="0"/>
                    </a:p>
                  </a:txBody>
                  <a:tcPr/>
                </a:tc>
              </a:tr>
              <a:tr h="585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9/2015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Z ZAKRESU OPIEKI NAD OSOBAMI PRZEWLEKLE CHORYMI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296 969,46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24</a:t>
                      </a:r>
                      <a:endParaRPr lang="pl-PL" dirty="0"/>
                    </a:p>
                  </a:txBody>
                  <a:tcPr/>
                </a:tc>
              </a:tr>
              <a:tr h="5674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 NR 18/2015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/>
                        <a:t>PRZECIWDZIAŁANIE</a:t>
                      </a:r>
                      <a:r>
                        <a:rPr lang="pl-PL" sz="1100" b="0" baseline="0" dirty="0" smtClean="0"/>
                        <a:t> PRZEMOCY W RODZINIE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40 000,00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17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</a:t>
                      </a:r>
                      <a:endParaRPr lang="pl-PL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 NR 25/2015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/>
                        <a:t>WSPIERANIE RODZIN W PEŁNIENIU FUNKCJI RODZICIELSKICH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116 298,60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12</a:t>
                      </a:r>
                      <a:endParaRPr lang="pl-PL" dirty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 NR 25/2015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dirty="0" smtClean="0"/>
                        <a:t>PRZECIWDZIAŁANIE</a:t>
                      </a:r>
                      <a:r>
                        <a:rPr lang="pl-PL" sz="1100" b="0" baseline="0" dirty="0" smtClean="0"/>
                        <a:t> WYKLUCZENIU SPOŁECZNEMU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39 774,13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3463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1 203 241,54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321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129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1988840"/>
          <a:ext cx="2304256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3585" name="Group 33"/>
          <p:cNvGraphicFramePr>
            <a:graphicFrameLocks noGrp="1"/>
          </p:cNvGraphicFramePr>
          <p:nvPr>
            <p:ph idx="1"/>
          </p:nvPr>
        </p:nvGraphicFramePr>
        <p:xfrm>
          <a:off x="251520" y="3068960"/>
          <a:ext cx="8229600" cy="184404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NAZWA I NR KONKURSU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ŚRODKI WYKORZYSTANE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ZŁOŻONYCH OFERT </a:t>
                      </a:r>
                      <a:endParaRPr kumimoji="0" 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OFERT, KTÓRE UZYSKAŁY DOFINANSOWANIE</a:t>
                      </a:r>
                      <a:endParaRPr kumimoji="0" 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15/2015 UPOWSZECHNIANIE I ROZWÓJ KULTURY , SZTUKI, OCHRONA TRADYCJI I DZIEDZICTWA NARODOWEGO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964 039,79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215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91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692696"/>
          <a:ext cx="460851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250825" y="1773238"/>
          <a:ext cx="6984776" cy="4470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46194"/>
                <a:gridCol w="1746194"/>
                <a:gridCol w="1746194"/>
                <a:gridCol w="1746194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I NR KONKURSU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ŚRODKI</a:t>
                      </a:r>
                      <a:r>
                        <a:rPr lang="pl-PL" sz="1200" baseline="0" dirty="0" smtClean="0"/>
                        <a:t> WYKORZYSTANE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ZŁOŻONYCH OFERT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OFERT,</a:t>
                      </a:r>
                      <a:r>
                        <a:rPr lang="pl-PL" sz="1200" baseline="0" dirty="0" smtClean="0"/>
                        <a:t> KTÓRE UZYSKAŁY DOFINANSOWANIE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3/2015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ROZWIĄZYWANIE PROBLEMÓW ALKOHOLOWYCH W WOJEWÓDZTWIE KUJAWSKO-POMORSKIM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259 947,82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4/2015</a:t>
                      </a:r>
                      <a:endParaRPr lang="pl-PL" sz="1100" baseline="0" dirty="0" smtClean="0"/>
                    </a:p>
                    <a:p>
                      <a:r>
                        <a:rPr lang="pl-PL" sz="1100" baseline="0" dirty="0" smtClean="0"/>
                        <a:t>PRZECIWDZIAŁANIE NARKOMANII W WOJEWÓDZTWIE KUJAWSKO-POMORSKIM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299 899,99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35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18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5/2015</a:t>
                      </a:r>
                      <a:r>
                        <a:rPr lang="pl-PL" sz="1100" baseline="0" dirty="0" smtClean="0"/>
                        <a:t/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AKTYWIZACJA ŚRODOWISK  WIEJSKICH W ZAKRESIE ROZWIĄZYWANIA PROBLEMÓW ALKOHOLOWYCH, NARKOMANII I INNYCH UZALEŻNIEŃ</a:t>
                      </a:r>
                      <a:endParaRPr lang="pl-PL" sz="11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79 677,94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12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639 525,75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114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53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323528" y="1340768"/>
          <a:ext cx="3168352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323850" y="2205038"/>
          <a:ext cx="7056784" cy="33731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4196"/>
                <a:gridCol w="1764196"/>
                <a:gridCol w="1764196"/>
                <a:gridCol w="1764196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NAZWA I NR KONKURSU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ŚRODKI</a:t>
                      </a:r>
                      <a:r>
                        <a:rPr lang="pl-PL" sz="1200" baseline="0" dirty="0" smtClean="0"/>
                        <a:t> WYKORZYSTANE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ZŁOŻONYCH OFERT </a:t>
                      </a:r>
                      <a:endParaRPr lang="pl-P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200" dirty="0" smtClean="0"/>
                        <a:t>ILOŚĆ OFERT,</a:t>
                      </a:r>
                      <a:r>
                        <a:rPr lang="pl-PL" sz="1200" baseline="0" dirty="0" smtClean="0"/>
                        <a:t> KTÓRE UZYSKAŁY DOFINANSOWANIE</a:t>
                      </a:r>
                      <a:endParaRPr lang="pl-PL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23/2015</a:t>
                      </a:r>
                      <a:endParaRPr lang="pl-PL" sz="1100" baseline="0" dirty="0" smtClean="0"/>
                    </a:p>
                    <a:p>
                      <a:r>
                        <a:rPr lang="pl-PL" sz="1100" baseline="0" dirty="0" smtClean="0"/>
                        <a:t>REHABILITACJA ZAWODOWA I SPOŁECZNA OSÓB NIEPEŁNOSPRAWNYCH </a:t>
                      </a:r>
                    </a:p>
                    <a:p>
                      <a:r>
                        <a:rPr lang="pl-PL" sz="1100" b="1" baseline="0" dirty="0" smtClean="0"/>
                        <a:t>(środki PFRON)</a:t>
                      </a:r>
                      <a:endParaRPr lang="pl-PL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497 480,02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32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17</a:t>
                      </a:r>
                      <a:r>
                        <a:rPr lang="pl-PL" sz="1100" baseline="0" dirty="0" smtClean="0"/>
                        <a:t>/2015</a:t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WSPIERANIE DZIECI I MŁODZIEŻY DO WCZESNEJ WIELOSPECJALISTYCZNEJ INTERWENCJI W NIEPEŁNOSPRAWNOŚĆ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baseline="0" dirty="0" smtClean="0"/>
                        <a:t>(budżet </a:t>
                      </a:r>
                      <a:r>
                        <a:rPr lang="pl-PL" sz="1100" b="1" baseline="0" dirty="0" err="1" smtClean="0"/>
                        <a:t>województwa</a:t>
                      </a:r>
                      <a:r>
                        <a:rPr lang="pl-PL" sz="1100" b="1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99 999,98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7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597 480,00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52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39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1196752"/>
          <a:ext cx="2448272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179388" y="2420938"/>
          <a:ext cx="6192368" cy="20856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8092"/>
                <a:gridCol w="1548092"/>
                <a:gridCol w="1548092"/>
                <a:gridCol w="1548092"/>
              </a:tblGrid>
              <a:tr h="370840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NAZWA I NR KONKURSU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ŚRODKI</a:t>
                      </a:r>
                      <a:r>
                        <a:rPr lang="pl-PL" sz="1400" baseline="0" dirty="0" smtClean="0"/>
                        <a:t> WYKORZYSTANE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ZŁOŻONYCH OFERT 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OFERT,</a:t>
                      </a:r>
                      <a:r>
                        <a:rPr lang="pl-PL" sz="1400" baseline="0" dirty="0" smtClean="0"/>
                        <a:t> KTÓRE UZYSKAŁY DOFINANSOWANIE</a:t>
                      </a:r>
                      <a:endParaRPr lang="pl-PL" sz="1400" dirty="0"/>
                    </a:p>
                  </a:txBody>
                  <a:tcPr/>
                </a:tc>
              </a:tr>
              <a:tr h="1140812">
                <a:tc>
                  <a:txBody>
                    <a:bodyPr/>
                    <a:lstStyle/>
                    <a:p>
                      <a:endParaRPr lang="pl-PL" sz="1100" dirty="0" smtClean="0"/>
                    </a:p>
                    <a:p>
                      <a:r>
                        <a:rPr lang="pl-PL" sz="1100" dirty="0" smtClean="0"/>
                        <a:t>KONKURS NR 11/2015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UPOWSZECHNIANIE TURYSTYKI I KRAJOZNAWSTWA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80 990,50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66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37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1196752"/>
          <a:ext cx="2736304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179388" y="1916113"/>
          <a:ext cx="7128792" cy="45783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82198"/>
                <a:gridCol w="1782198"/>
                <a:gridCol w="1782198"/>
                <a:gridCol w="1782198"/>
              </a:tblGrid>
              <a:tr h="984148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NAZWA I NR KONKURSU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ŚRODKI</a:t>
                      </a:r>
                      <a:r>
                        <a:rPr lang="pl-PL" sz="1400" baseline="0" dirty="0" smtClean="0"/>
                        <a:t> WYKORZYSTANE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ZŁOŻONYCH OFERT 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 OFERT,</a:t>
                      </a:r>
                      <a:r>
                        <a:rPr lang="pl-PL" sz="1400" baseline="0" dirty="0" smtClean="0"/>
                        <a:t> KTÓRE UZYSKAŁY DOFINANSOWANIE</a:t>
                      </a:r>
                      <a:endParaRPr lang="pl-PL" sz="1400" dirty="0"/>
                    </a:p>
                  </a:txBody>
                  <a:tcPr/>
                </a:tc>
              </a:tr>
              <a:tr h="1000551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12/2015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DOFINANSOWANIE WKŁADU WŁASNEGO DO PROJEKTÓW FINANSOWANYCH Z FUNDUSZY ZEWNĘTRZNYCH</a:t>
                      </a:r>
                      <a:endParaRPr lang="pl-PL" sz="11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20 000,00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1000551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13/2015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DOFINANSOWANIE WKŁADU WŁASNEGO DO PROJEKTÓW FINANSOWANYCH Z FUNDUSZY ZEWNĘTRZNYCH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55 000,00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8</a:t>
                      </a:r>
                      <a:endParaRPr lang="pl-PL" dirty="0"/>
                    </a:p>
                  </a:txBody>
                  <a:tcPr/>
                </a:tc>
              </a:tr>
              <a:tr h="10005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dirty="0" smtClean="0"/>
                        <a:t>KONKURS NR 24/2015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aseline="0" dirty="0" smtClean="0"/>
                        <a:t>FORUM ORGANIZACJI POZARZĄDOWYCH WOJEWÓDZTWA KUJAWSKO-POMORSKIEGO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29 999,60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</a:t>
                      </a:r>
                      <a:endParaRPr lang="pl-PL" dirty="0"/>
                    </a:p>
                  </a:txBody>
                  <a:tcPr/>
                </a:tc>
              </a:tr>
              <a:tr h="3991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/>
                        <a:t>ŁĄCZNIE</a:t>
                      </a:r>
                      <a:endParaRPr lang="pl-PL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104 999,60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26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10</a:t>
                      </a:r>
                      <a:endParaRPr lang="pl-PL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3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251520" y="1700808"/>
          <a:ext cx="2304256" cy="720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</p:nvPr>
        </p:nvGraphicFramePr>
        <p:xfrm>
          <a:off x="395536" y="2636912"/>
          <a:ext cx="6912768" cy="2641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20180"/>
                <a:gridCol w="1764891"/>
                <a:gridCol w="1475469"/>
                <a:gridCol w="2052228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NAZWA I NR KONKURSU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ŚRODKI</a:t>
                      </a:r>
                      <a:r>
                        <a:rPr lang="pl-PL" baseline="0" dirty="0" smtClean="0"/>
                        <a:t> WYKORZYSTANE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ILOŚĆ ZŁOŻONYCH OFERT 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ILOŚĆ OFERT,</a:t>
                      </a:r>
                      <a:r>
                        <a:rPr lang="pl-PL" baseline="0" dirty="0" smtClean="0"/>
                        <a:t> KTÓRE UZYSKAŁY DOFINANSOWANIE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10/2015</a:t>
                      </a:r>
                      <a:endParaRPr lang="pl-PL" sz="1100" baseline="0" dirty="0" smtClean="0"/>
                    </a:p>
                    <a:p>
                      <a:r>
                        <a:rPr lang="pl-PL" sz="1100" dirty="0" smtClean="0"/>
                        <a:t>OCHRONA</a:t>
                      </a:r>
                      <a:r>
                        <a:rPr lang="pl-PL" sz="1100" baseline="0" dirty="0" smtClean="0"/>
                        <a:t> I PROMOCJA ZDROWIA</a:t>
                      </a:r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59 603,52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41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11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100" dirty="0" smtClean="0"/>
                        <a:t>KONKURS NR 16/2015</a:t>
                      </a:r>
                    </a:p>
                    <a:p>
                      <a:r>
                        <a:rPr lang="pl-PL" sz="1100" dirty="0" smtClean="0"/>
                        <a:t>„OCHRONA ZDROWIA PSYCHICZNEGO”</a:t>
                      </a:r>
                    </a:p>
                    <a:p>
                      <a:endParaRPr lang="pl-PL" sz="11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31 853,00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13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/>
                        <a:t>ŁĄCZNIE</a:t>
                      </a:r>
                      <a:endParaRPr lang="pl-PL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aseline="0" dirty="0" smtClean="0"/>
                        <a:t>91 456,52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54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16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/>
        </p:nvGraphicFramePr>
        <p:xfrm>
          <a:off x="179512" y="188640"/>
          <a:ext cx="604867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0764" name="Group 44"/>
          <p:cNvGraphicFramePr>
            <a:graphicFrameLocks noGrp="1"/>
          </p:cNvGraphicFramePr>
          <p:nvPr>
            <p:ph idx="1"/>
          </p:nvPr>
        </p:nvGraphicFramePr>
        <p:xfrm>
          <a:off x="179512" y="1412776"/>
          <a:ext cx="7488833" cy="494347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289061"/>
                <a:gridCol w="982142"/>
                <a:gridCol w="982142"/>
                <a:gridCol w="982142"/>
                <a:gridCol w="1043526"/>
                <a:gridCol w="1104910"/>
                <a:gridCol w="110491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ROK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2011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2013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2015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ILOŚĆ KONKURSÓW</a:t>
                      </a:r>
                      <a:endParaRPr kumimoji="0" lang="pl-PL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ŚRODKÓW PRZYZNANYCH NA KONKURSY  </a:t>
                      </a:r>
                      <a:endParaRPr kumimoji="0" lang="pl-PL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5 381 730,00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5 155 700,00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kern="1200" dirty="0" smtClean="0"/>
                        <a:t>4 906 555,00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5 247 446,60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6 761 869,00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7 103 185,00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ZŁOŻONYCH 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1408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1249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1191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1104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1186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 (konkursy)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533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561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544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562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572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SRODKÓW PRZYZNANYCH NA TRYB UPROSZCZONY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dirty="0" smtClean="0"/>
                        <a:t>28 500,00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193 803,00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kern="1200" dirty="0" smtClean="0"/>
                        <a:t>383 104,60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400" dirty="0" smtClean="0"/>
                        <a:t>367 194,08 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286 070,00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296 480,00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(tryb uproszczony)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48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2276871"/>
            <a:ext cx="7777162" cy="2591991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endParaRPr lang="pl-PL" sz="32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Symbol zastępczy zawartości 6"/>
          <p:cNvGraphicFramePr>
            <a:graphicFrameLocks/>
          </p:cNvGraphicFramePr>
          <p:nvPr/>
        </p:nvGraphicFramePr>
        <p:xfrm>
          <a:off x="179512" y="2852936"/>
          <a:ext cx="7848870" cy="2291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konkursy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Tryb uproszczony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Projekty wieloletnie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łącznie</a:t>
                      </a:r>
                      <a:endParaRPr lang="pl-P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dirty="0" smtClean="0"/>
                        <a:t>Wkład finansowy</a:t>
                      </a:r>
                      <a:endParaRPr lang="pl-P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/>
                          <a:ea typeface="Times New Roman"/>
                          <a:cs typeface="Times New Roman"/>
                        </a:rPr>
                        <a:t>12 903 594,60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/>
                          <a:ea typeface="Times New Roman"/>
                          <a:cs typeface="Times New Roman"/>
                        </a:rPr>
                        <a:t>395 595,02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/>
                          <a:ea typeface="Times New Roman"/>
                          <a:cs typeface="Times New Roman"/>
                        </a:rPr>
                        <a:t>699 421,92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Arial"/>
                          <a:ea typeface="Times New Roman"/>
                          <a:cs typeface="Times New Roman"/>
                        </a:rPr>
                        <a:t>13 998 611,54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aseline="0" dirty="0" smtClean="0"/>
                        <a:t>Wkład osobowy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/>
                          <a:ea typeface="Times New Roman"/>
                          <a:cs typeface="Times New Roman"/>
                        </a:rPr>
                        <a:t>2 267 034,36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/>
                          <a:ea typeface="Times New Roman"/>
                          <a:cs typeface="Times New Roman"/>
                        </a:rPr>
                        <a:t>35 341,00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latin typeface="Arial"/>
                          <a:ea typeface="Times New Roman"/>
                          <a:cs typeface="Times New Roman"/>
                        </a:rPr>
                        <a:t>14 000,00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Arial"/>
                          <a:ea typeface="Times New Roman"/>
                          <a:cs typeface="Times New Roman"/>
                        </a:rPr>
                        <a:t>2 316 375,36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ŁĄCZNIE</a:t>
                      </a:r>
                      <a:endParaRPr lang="pl-PL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Arial"/>
                          <a:ea typeface="Times New Roman"/>
                          <a:cs typeface="Times New Roman"/>
                        </a:rPr>
                        <a:t>15 170 628,96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Arial"/>
                          <a:ea typeface="Times New Roman"/>
                          <a:cs typeface="Times New Roman"/>
                        </a:rPr>
                        <a:t>430 936,02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>
                          <a:latin typeface="Arial"/>
                          <a:ea typeface="Times New Roman"/>
                          <a:cs typeface="Times New Roman"/>
                        </a:rPr>
                        <a:t>713 421,92</a:t>
                      </a:r>
                      <a:endParaRPr lang="pl-PL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dirty="0">
                          <a:latin typeface="Arial"/>
                          <a:ea typeface="Times New Roman"/>
                          <a:cs typeface="Times New Roman"/>
                        </a:rPr>
                        <a:t>16 314 986,90</a:t>
                      </a:r>
                      <a:endParaRPr lang="pl-PL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179512" y="1700808"/>
            <a:ext cx="5544616" cy="920747"/>
            <a:chOff x="0" y="15356"/>
            <a:chExt cx="2304256" cy="920747"/>
          </a:xfrm>
          <a:scene3d>
            <a:camera prst="orthographicFront"/>
            <a:lightRig rig="flat" dir="t"/>
          </a:scene3d>
        </p:grpSpPr>
        <p:sp>
          <p:nvSpPr>
            <p:cNvPr id="6" name="Prostokąt zaokrąglony 5"/>
            <p:cNvSpPr/>
            <p:nvPr/>
          </p:nvSpPr>
          <p:spPr>
            <a:xfrm>
              <a:off x="0" y="15356"/>
              <a:ext cx="2304256" cy="920747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4947" y="60303"/>
              <a:ext cx="2214362" cy="8308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b="1" kern="1200" dirty="0" smtClean="0"/>
                <a:t>Wysokość wkładu własnego organizacji poniesionego na realizację projektów w 2015 r.</a:t>
              </a:r>
            </a:p>
            <a:p>
              <a:pPr algn="ctr" defTabSz="1289050">
                <a:lnSpc>
                  <a:spcPct val="90000"/>
                </a:lnSpc>
                <a:spcAft>
                  <a:spcPct val="35000"/>
                </a:spcAft>
              </a:pPr>
              <a:r>
                <a:rPr lang="pl-PL" b="1" dirty="0" smtClean="0">
                  <a:solidFill>
                    <a:schemeClr val="tx1"/>
                  </a:solidFill>
                </a:rPr>
                <a:t>W roku 2013 kwota </a:t>
              </a:r>
              <a:r>
                <a:rPr lang="pl-PL" b="1" dirty="0" smtClean="0">
                  <a:solidFill>
                    <a:srgbClr val="FF0000"/>
                  </a:solidFill>
                </a:rPr>
                <a:t>10 400 612,41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ytuł 4"/>
          <p:cNvSpPr>
            <a:spLocks noGrp="1"/>
          </p:cNvSpPr>
          <p:nvPr>
            <p:ph type="title"/>
          </p:nvPr>
        </p:nvSpPr>
        <p:spPr>
          <a:xfrm>
            <a:off x="0" y="260350"/>
            <a:ext cx="7416800" cy="419100"/>
          </a:xfrm>
        </p:spPr>
        <p:txBody>
          <a:bodyPr/>
          <a:lstStyle/>
          <a:p>
            <a:pPr eaLnBrk="1" hangingPunct="1"/>
            <a:r>
              <a:rPr lang="pl-PL" sz="2000" b="1" dirty="0" smtClean="0">
                <a:solidFill>
                  <a:srgbClr val="000000"/>
                </a:solidFill>
              </a:rPr>
              <a:t>Skala dofinansowania w trybie pozakonkursowym w 2015 r. </a:t>
            </a:r>
          </a:p>
        </p:txBody>
      </p:sp>
      <p:graphicFrame>
        <p:nvGraphicFramePr>
          <p:cNvPr id="33795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581025" y="1900238"/>
          <a:ext cx="6361113" cy="405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6" name="Worksheet" r:id="rId5" imgW="8029575" imgH="5114925" progId="Excel.Sheet.8">
                  <p:embed/>
                </p:oleObj>
              </mc:Choice>
              <mc:Fallback>
                <p:oleObj name="Worksheet" r:id="rId5" imgW="8029575" imgH="5114925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1900238"/>
                        <a:ext cx="6361113" cy="4052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ytuł 1"/>
          <p:cNvSpPr>
            <a:spLocks noGrp="1"/>
          </p:cNvSpPr>
          <p:nvPr>
            <p:ph type="ctrTitle"/>
          </p:nvPr>
        </p:nvSpPr>
        <p:spPr>
          <a:xfrm>
            <a:off x="395288" y="1341438"/>
            <a:ext cx="7416800" cy="4824412"/>
          </a:xfrm>
        </p:spPr>
        <p:txBody>
          <a:bodyPr/>
          <a:lstStyle/>
          <a:p>
            <a:pPr eaLnBrk="1" hangingPunct="1"/>
            <a:r>
              <a:rPr lang="pl-PL" sz="2400" i="1" dirty="0" smtClean="0"/>
              <a:t>Program współpracy</a:t>
            </a:r>
            <a:br>
              <a:rPr lang="pl-PL" sz="2400" i="1" dirty="0" smtClean="0"/>
            </a:br>
            <a:r>
              <a:rPr lang="pl-PL" sz="2400" i="1" dirty="0" smtClean="0"/>
              <a:t>województwa kujawsko-pomorskiego z organizacjami pozarządowymi na rok 2015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został przyjęty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Nr LIV/828/14 Sejmiku Województwa Kujawsko-Pomorskiego z dnia 27 października 2014 r.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Natomiast </a:t>
            </a:r>
            <a:r>
              <a:rPr lang="pl-PL" sz="2400" i="1" dirty="0" smtClean="0"/>
              <a:t>Wieloletni program współpracy samorządu województwa kujawsko-pomorskiego z organizacjami pozarządowymi na lata 2011-2015</a:t>
            </a:r>
            <a:r>
              <a:rPr lang="pl-PL" sz="2400" dirty="0" smtClean="0"/>
              <a:t> 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Nr XV/267/11 Sejmiku Województwa Kujawsko-Pomorskiego z dnia 28 listopada 2011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7777162" cy="3240088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W trybie pozakonkursowym </a:t>
            </a:r>
            <a:b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złożono łącznie 71 ofert 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>z czego dofinansowanie otrzymało 48</a:t>
            </a:r>
            <a:r>
              <a:rPr lang="pl-PL" sz="3200" b="1" dirty="0" smtClean="0"/>
              <a:t> </a:t>
            </a:r>
            <a:r>
              <a:rPr lang="pl-PL" sz="3200" dirty="0" smtClean="0"/>
              <a:t>projektów na łączną kwotę </a:t>
            </a:r>
            <a:r>
              <a:rPr lang="pl-PL" sz="3200" b="1" dirty="0" smtClean="0"/>
              <a:t>294 843,75 zł.</a:t>
            </a:r>
            <a:br>
              <a:rPr lang="pl-PL" sz="3200" b="1" dirty="0" smtClean="0"/>
            </a:br>
            <a:r>
              <a:rPr lang="pl-PL" sz="3200" dirty="0" smtClean="0"/>
              <a:t> Organizacje zrealizowały wszystkie z </a:t>
            </a:r>
            <a:br>
              <a:rPr lang="pl-PL" sz="3200" dirty="0" smtClean="0"/>
            </a:br>
            <a:r>
              <a:rPr lang="pl-PL" sz="3200" dirty="0" smtClean="0"/>
              <a:t>ww.  projektów.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0" y="476250"/>
            <a:ext cx="7488238" cy="6192838"/>
          </a:xfrm>
        </p:spPr>
        <p:txBody>
          <a:bodyPr/>
          <a:lstStyle/>
          <a:p>
            <a:pPr algn="l" eaLnBrk="1" hangingPunct="1">
              <a:buClr>
                <a:schemeClr val="accent2"/>
              </a:buClr>
            </a:pPr>
            <a:r>
              <a:rPr lang="pl-PL" sz="2800" u="sng" dirty="0" smtClean="0">
                <a:solidFill>
                  <a:srgbClr val="E46C0A"/>
                </a:solidFill>
              </a:rPr>
              <a:t>Współpraca o charakterze pozafinansowym</a:t>
            </a:r>
            <a:r>
              <a:rPr lang="pl-PL" sz="2800" u="sng" dirty="0" smtClean="0">
                <a:solidFill>
                  <a:srgbClr val="006600"/>
                </a:solidFill>
              </a:rPr>
              <a:t/>
            </a:r>
            <a:br>
              <a:rPr lang="pl-PL" sz="2800" u="sng" dirty="0" smtClean="0">
                <a:solidFill>
                  <a:srgbClr val="006600"/>
                </a:solidFill>
              </a:rPr>
            </a:br>
            <a:r>
              <a:rPr lang="pl-PL" sz="1600" b="1" dirty="0" smtClean="0">
                <a:solidFill>
                  <a:srgbClr val="006600"/>
                </a:solidFill>
              </a:rPr>
              <a:t/>
            </a:r>
            <a:br>
              <a:rPr lang="pl-PL" sz="1600" b="1" dirty="0" smtClean="0">
                <a:solidFill>
                  <a:srgbClr val="006600"/>
                </a:solidFill>
              </a:rPr>
            </a:br>
            <a:r>
              <a:rPr lang="pl-PL" sz="1400" b="1" dirty="0" smtClean="0"/>
              <a:t>I.</a:t>
            </a:r>
            <a:r>
              <a:rPr lang="pl-PL" sz="1400" b="1" i="1" dirty="0" smtClean="0"/>
              <a:t> </a:t>
            </a:r>
            <a:r>
              <a:rPr lang="pl-PL" sz="1400" b="1" dirty="0" smtClean="0"/>
              <a:t>Działania na rzecz trzeciego sektora realizowane przez  Biuro Współpracy </a:t>
            </a:r>
            <a:br>
              <a:rPr lang="pl-PL" sz="1400" b="1" dirty="0" smtClean="0"/>
            </a:br>
            <a:r>
              <a:rPr lang="pl-PL" sz="1400" b="1" dirty="0" smtClean="0"/>
              <a:t>   z Organizacjami Pozarządowymi i we współpracy z organizacjami pozarządowymi:</a:t>
            </a:r>
            <a:br>
              <a:rPr lang="pl-PL" sz="1400" b="1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VIII edycja Konkursu „Rodzynki z </a:t>
            </a:r>
            <a:r>
              <a:rPr lang="pl-PL" sz="1400" b="1" dirty="0" err="1" smtClean="0"/>
              <a:t>pozarządówki</a:t>
            </a:r>
            <a:r>
              <a:rPr lang="pl-PL" sz="1400" b="1" dirty="0" smtClean="0"/>
              <a:t>” </a:t>
            </a:r>
            <a:r>
              <a:rPr lang="pl-PL" sz="1400" dirty="0" smtClean="0"/>
              <a:t>– Konkurs o nagrodę Marszałka Województwa – nagrodzenie  dobrych praktyk. W roku 2015 wyłoniono 14 laureatów Konkursu i wyróżniono 5 org. 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XVI Forum Organizacji  Pozarządowych Województwa Kujawsko-Pomorskiego – </a:t>
            </a:r>
            <a:br>
              <a:rPr lang="pl-PL" sz="1400" b="1" dirty="0" smtClean="0"/>
            </a:br>
            <a:r>
              <a:rPr lang="pl-PL" sz="1400" b="1" dirty="0" smtClean="0"/>
              <a:t>  </a:t>
            </a:r>
            <a:r>
              <a:rPr lang="pl-PL" sz="1400" dirty="0" smtClean="0"/>
              <a:t>w Forum wzięło udział ok. 150 osób z różnych organizacji – Stowarzyszenie Młode Dęby Słaboszewko w partnerstwie ze Stowarzyszeniem </a:t>
            </a:r>
            <a:r>
              <a:rPr lang="pl-PL" sz="1400" dirty="0" err="1" smtClean="0"/>
              <a:t>Kuj-Pom</a:t>
            </a:r>
            <a:r>
              <a:rPr lang="pl-PL" sz="1400" dirty="0" smtClean="0"/>
              <a:t> Ośrodkiem Wpierania Inicjatyw Pozarządowych TŁOK – zadanie zlecone;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Doradztwo dla NGO z dziedziny prawa i rachunkowości </a:t>
            </a:r>
            <a:r>
              <a:rPr lang="pl-PL" sz="1400" dirty="0" smtClean="0"/>
              <a:t>– podczas  60 godzin doradztwa z pomocy skorzystało 38 podmiotów (organizacje pozarządowe i grupy nieformalne, będące na etapie tworzenia stowarzyszenia lub fundacji);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</a:t>
            </a:r>
            <a:r>
              <a:rPr lang="pl-PL" sz="1400" b="1" dirty="0" smtClean="0"/>
              <a:t> Rozliczanie pozwoleń na zbiórki publiczne </a:t>
            </a:r>
            <a:r>
              <a:rPr lang="pl-PL" sz="1400" dirty="0" smtClean="0"/>
              <a:t>– pozwolenia wydane przed zmianą ustawy (lipiec 2014) podlegają procedurze rozliczeniowej - od lipca 2014 obsługą zgłoszeń zajmuje się Ministerstwo Administracji i Cyfryzacji;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Redagowanie i przesyłanie </a:t>
            </a:r>
            <a:r>
              <a:rPr lang="pl-PL" sz="1400" b="1" dirty="0" err="1" smtClean="0"/>
              <a:t>newslettra</a:t>
            </a:r>
            <a:r>
              <a:rPr lang="pl-PL" sz="1400" dirty="0" smtClean="0"/>
              <a:t> dla organizacji pozarządowych - ok. 1300 odbiorców; 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Administrowanie </a:t>
            </a:r>
            <a:r>
              <a:rPr lang="pl-PL" sz="1400" b="1" dirty="0" smtClean="0"/>
              <a:t>podstrony internetowej  </a:t>
            </a:r>
            <a:r>
              <a:rPr lang="pl-PL" sz="1400" u="sng" dirty="0" err="1" smtClean="0">
                <a:hlinkClick r:id="rId3"/>
              </a:rPr>
              <a:t>www.ngo.kujawsko-pomorskie.pl</a:t>
            </a:r>
            <a:r>
              <a:rPr lang="pl-PL" sz="1400" dirty="0" smtClean="0"/>
              <a:t>  działającej </a:t>
            </a:r>
            <a:br>
              <a:rPr lang="pl-PL" sz="1400" dirty="0" smtClean="0"/>
            </a:br>
            <a:r>
              <a:rPr lang="pl-PL" sz="1400" dirty="0" smtClean="0"/>
              <a:t>  w ramach portalu województwa oraz aktualnej bazy organizacji pozarządowych  (na koniec </a:t>
            </a:r>
            <a:br>
              <a:rPr lang="pl-PL" sz="1400" dirty="0" smtClean="0"/>
            </a:br>
            <a:r>
              <a:rPr lang="pl-PL" sz="1400" dirty="0" smtClean="0"/>
              <a:t>  2015 r.  w bazie zarejestrowanych było ponad 1300 NGO). Tak </a:t>
            </a:r>
            <a:r>
              <a:rPr lang="pl-PL" sz="1400" dirty="0" err="1" smtClean="0"/>
              <a:t>podstrona</a:t>
            </a:r>
            <a:r>
              <a:rPr lang="pl-PL" sz="1400" dirty="0" smtClean="0"/>
              <a:t>,  jak i baza organizacji  </a:t>
            </a:r>
            <a:br>
              <a:rPr lang="pl-PL" sz="1400" dirty="0" smtClean="0"/>
            </a:br>
            <a:r>
              <a:rPr lang="pl-PL" sz="1400" dirty="0" smtClean="0"/>
              <a:t> pozarządowych jest prowadzona i moderowana z poziomu Biura Współpracy. </a:t>
            </a:r>
            <a:br>
              <a:rPr lang="pl-PL" sz="1400" dirty="0" smtClean="0"/>
            </a:br>
            <a:endParaRPr lang="pl-PL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107950" y="981075"/>
            <a:ext cx="7632700" cy="5543550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Opracowanie i przeprowadzenie </a:t>
            </a:r>
            <a:r>
              <a:rPr lang="pl-PL" sz="1400" b="1" dirty="0" smtClean="0"/>
              <a:t>konsultacji </a:t>
            </a:r>
            <a:r>
              <a:rPr lang="pl-PL" sz="1400" b="1" dirty="0" err="1" smtClean="0"/>
              <a:t>społecznych</a:t>
            </a:r>
            <a:r>
              <a:rPr lang="pl-PL" sz="1400" b="1" dirty="0" smtClean="0"/>
              <a:t> </a:t>
            </a:r>
            <a:r>
              <a:rPr lang="pl-PL" sz="1400" dirty="0" smtClean="0"/>
              <a:t>rocznego programu współpracy oraz współpraca przy konsultacjach innych dokumentów 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Przeprowadzenie wyborów do kolejnej kadencji Sejmiku Organizacji Pozarządowych Województwa Kujawsko-Pomorskiego;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Współpraca z </a:t>
            </a:r>
            <a:r>
              <a:rPr lang="pl-PL" sz="1400" b="1" dirty="0" smtClean="0"/>
              <a:t>Sejmikiem</a:t>
            </a:r>
            <a:r>
              <a:rPr lang="pl-PL" sz="1400" dirty="0" smtClean="0"/>
              <a:t> Organizacji Pozarządowych Województwa Kujawsko-Pomorskiego i </a:t>
            </a:r>
            <a:r>
              <a:rPr lang="pl-PL" sz="1400" b="1" dirty="0" smtClean="0"/>
              <a:t>Radą </a:t>
            </a:r>
            <a:br>
              <a:rPr lang="pl-PL" sz="1400" b="1" dirty="0" smtClean="0"/>
            </a:br>
            <a:r>
              <a:rPr lang="pl-PL" sz="1400" b="1" dirty="0" smtClean="0"/>
              <a:t>   Działalności Pożytku Publicznego </a:t>
            </a:r>
            <a:r>
              <a:rPr lang="pl-PL" sz="1400" dirty="0" smtClean="0"/>
              <a:t>Województwa Kujawsko-Pomorskiego oraz obsługa posiedzeń;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Opracowanie </a:t>
            </a:r>
            <a:r>
              <a:rPr lang="pl-PL" sz="1400" b="1" dirty="0" smtClean="0"/>
              <a:t>Wieloletniego programu </a:t>
            </a:r>
            <a:r>
              <a:rPr lang="pl-PL" sz="1400" dirty="0" smtClean="0"/>
              <a:t>współpracy samorządu </a:t>
            </a:r>
            <a:r>
              <a:rPr lang="pl-PL" sz="1400" dirty="0" err="1" smtClean="0"/>
              <a:t>województwa</a:t>
            </a:r>
            <a:r>
              <a:rPr lang="pl-PL" sz="1400" dirty="0" smtClean="0"/>
              <a:t> </a:t>
            </a:r>
            <a:r>
              <a:rPr lang="pl-PL" sz="1400" dirty="0" err="1" smtClean="0"/>
              <a:t>kujawsko-pomorskiego</a:t>
            </a:r>
            <a:r>
              <a:rPr lang="pl-PL" sz="1400" dirty="0" smtClean="0"/>
              <a:t> </a:t>
            </a:r>
            <a:br>
              <a:rPr lang="pl-PL" sz="1400" dirty="0" smtClean="0"/>
            </a:br>
            <a:r>
              <a:rPr lang="pl-PL" sz="1400" dirty="0" smtClean="0"/>
              <a:t>z organizacjami pozarządowymi na lata 2016-2020 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Dostosowanie i wdrożenie elektronicznego </a:t>
            </a:r>
            <a:r>
              <a:rPr lang="pl-PL" sz="1400" b="1" dirty="0" smtClean="0"/>
              <a:t>generatora ofert</a:t>
            </a:r>
            <a:r>
              <a:rPr lang="pl-PL" sz="1400" dirty="0" smtClean="0"/>
              <a:t>, umożliwiającego składanie ofert, generowanie umów i rozliczanie sprawozdań w trybie ustawy o działalności pożytku publicznego i o wolontariacie;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Współorganizowanie z Ministerstwem Rodziny Pracy i Polityki Społecznej spotkania informacyjnego na temat Funduszu Inicjatyw Obywatelskich;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Udział w </a:t>
            </a:r>
            <a:r>
              <a:rPr lang="pl-PL" sz="1400" b="1" dirty="0" smtClean="0"/>
              <a:t>Kapitule Certyfikatu „Organizacja Sprawdzona” </a:t>
            </a:r>
            <a:r>
              <a:rPr lang="pl-PL" sz="1400" dirty="0" smtClean="0"/>
              <a:t>(III edycja) z ramienia samorządu szczebla wojewódzkiego;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>- Prowadzenie </a:t>
            </a:r>
            <a:r>
              <a:rPr lang="pl-PL" sz="1400" b="1" dirty="0" smtClean="0"/>
              <a:t>kampanii 1% dla naszego regionu – </a:t>
            </a:r>
            <a:r>
              <a:rPr lang="pl-PL" sz="1400" dirty="0" smtClean="0"/>
              <a:t>uświadamianie o możliwości przekazania 1% podatku na rzecz OPP z regionu;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> </a:t>
            </a:r>
            <a:r>
              <a:rPr lang="pl-PL" sz="1400" dirty="0" smtClean="0"/>
              <a:t>- </a:t>
            </a:r>
            <a:r>
              <a:rPr lang="pl-PL" sz="1400" b="1" dirty="0" smtClean="0"/>
              <a:t>Nieodpłatne udostępnianie </a:t>
            </a:r>
            <a:r>
              <a:rPr lang="pl-PL" sz="1400" dirty="0" smtClean="0"/>
              <a:t>organizacjom pozarządowym sal wykładowych, sprzętu multimedialnego, pomoc przy organizacji przedsięwzięć i rekrutacji uczestników;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Nadzór nad Lokalnymi Grupami Działania w województwie kujawsko-pomorskim realizowany z upoważnienia wynikającego z Ustawy z dnia 20 lutego 2015 r. o rozwoju lokalnym z udziałem lokalnej społeczności.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b="1" dirty="0" smtClean="0"/>
              <a:t>II. Konferencje, seminaria etc. realizowane przez poszczególne departamenty Urzędu Marszałkowskiego o różnej tematyce, z udziałem NGO</a:t>
            </a: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ytuł 4"/>
          <p:cNvSpPr>
            <a:spLocks noGrp="1"/>
          </p:cNvSpPr>
          <p:nvPr>
            <p:ph type="ctrTitle"/>
          </p:nvPr>
        </p:nvSpPr>
        <p:spPr>
          <a:xfrm>
            <a:off x="755650" y="1341438"/>
            <a:ext cx="6548438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Dziękuję za uwagę</a:t>
            </a: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684213" y="2852738"/>
            <a:ext cx="6656387" cy="3095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/>
            </a:r>
            <a:br>
              <a:rPr lang="pl-PL" sz="2200" dirty="0" smtClean="0">
                <a:solidFill>
                  <a:schemeClr val="tx1"/>
                </a:solidFill>
              </a:rPr>
            </a:br>
            <a:r>
              <a:rPr lang="pl-PL" sz="2200" dirty="0" smtClean="0">
                <a:solidFill>
                  <a:schemeClr val="tx1"/>
                </a:solidFill>
              </a:rPr>
              <a:t>Departament Spraw Społecznych i Zdrowia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err="1" smtClean="0">
                <a:solidFill>
                  <a:schemeClr val="accent6">
                    <a:lumMod val="75000"/>
                  </a:schemeClr>
                </a:solidFill>
              </a:rPr>
              <a:t>www.ngo.kujawsko-pomorskie.pl</a:t>
            </a:r>
            <a:endParaRPr lang="pl-PL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>kwiecień 2016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1"/>
          <p:cNvSpPr>
            <a:spLocks noGrp="1"/>
          </p:cNvSpPr>
          <p:nvPr>
            <p:ph type="ctrTitle"/>
          </p:nvPr>
        </p:nvSpPr>
        <p:spPr>
          <a:xfrm>
            <a:off x="900113" y="2133600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smtClean="0"/>
              <a:t>Program roczny jest uszczegółowieniem postanowień programu wieloletniego a jego elementy często się ze sobą pokrywają.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ytuł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dirty="0" smtClean="0"/>
              <a:t>Współpraca Województwa z organizacjami pozarządowymi odbywa się na dwóch płaszczyznach:</a:t>
            </a:r>
            <a:br>
              <a:rPr lang="pl-PL" sz="2800" dirty="0" smtClean="0"/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finansowej i pozafinansowej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1"/>
          <p:cNvSpPr>
            <a:spLocks noGrp="1"/>
          </p:cNvSpPr>
          <p:nvPr>
            <p:ph type="ctrTitle"/>
          </p:nvPr>
        </p:nvSpPr>
        <p:spPr>
          <a:xfrm>
            <a:off x="395536" y="2492375"/>
            <a:ext cx="8136904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u="sng" dirty="0" smtClean="0">
                <a:solidFill>
                  <a:schemeClr val="accent6">
                    <a:lumMod val="75000"/>
                  </a:schemeClr>
                </a:solidFill>
              </a:rPr>
              <a:t>Współpraca finansowa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polega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przede wszystkim na zlecaniu zadań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err="1" smtClean="0">
                <a:solidFill>
                  <a:schemeClr val="accent6">
                    <a:lumMod val="75000"/>
                  </a:schemeClr>
                </a:solidFill>
              </a:rPr>
              <a:t>publicznych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organizacjom pozarządowym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wraz z udzielaniem dotacji w formie otwartych konkursów ofert, w trybie ustawy z dnia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24 kwietnia 2003 r. o działalności pożytku publicznego i o wolontariacie (Dz. U. z 2016 r. poz. 239 </a:t>
            </a:r>
            <a:r>
              <a:rPr lang="pl-PL" sz="2800" dirty="0" err="1" smtClean="0">
                <a:solidFill>
                  <a:schemeClr val="accent6">
                    <a:lumMod val="75000"/>
                  </a:schemeClr>
                </a:solidFill>
              </a:rPr>
              <a:t>t.j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.)</a:t>
            </a: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  <p:sp>
        <p:nvSpPr>
          <p:cNvPr id="18435" name="Podtytuł 4"/>
          <p:cNvSpPr>
            <a:spLocks noGrp="1"/>
          </p:cNvSpPr>
          <p:nvPr>
            <p:ph type="subTitle" idx="1"/>
          </p:nvPr>
        </p:nvSpPr>
        <p:spPr>
          <a:xfrm>
            <a:off x="323850" y="4149725"/>
            <a:ext cx="7920038" cy="1752600"/>
          </a:xfrm>
        </p:spPr>
        <p:txBody>
          <a:bodyPr/>
          <a:lstStyle/>
          <a:p>
            <a:pPr eaLnBrk="1" hangingPunct="1"/>
            <a:r>
              <a:rPr lang="pl-PL" sz="2800" dirty="0" smtClean="0">
                <a:solidFill>
                  <a:schemeClr val="tx1"/>
                </a:solidFill>
              </a:rPr>
              <a:t>W 2015 r. Zarząd Województwa ogłosił </a:t>
            </a:r>
            <a:r>
              <a:rPr lang="pl-PL" sz="2800" b="1" dirty="0" smtClean="0">
                <a:solidFill>
                  <a:schemeClr val="tx1"/>
                </a:solidFill>
              </a:rPr>
              <a:t>28 </a:t>
            </a:r>
            <a:r>
              <a:rPr lang="pl-PL" sz="2800" dirty="0" smtClean="0">
                <a:solidFill>
                  <a:schemeClr val="tx1"/>
                </a:solidFill>
              </a:rPr>
              <a:t>otwartych konkursów ofert, które dotyczyły </a:t>
            </a:r>
            <a:r>
              <a:rPr lang="pl-PL" sz="2800" b="1" dirty="0" smtClean="0">
                <a:solidFill>
                  <a:schemeClr val="tx1"/>
                </a:solidFill>
              </a:rPr>
              <a:t>8</a:t>
            </a:r>
            <a:r>
              <a:rPr lang="pl-PL" sz="2800" dirty="0" smtClean="0">
                <a:solidFill>
                  <a:schemeClr val="tx1"/>
                </a:solidFill>
              </a:rPr>
              <a:t> obszarów tematycznych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179388" y="1268413"/>
            <a:ext cx="7777162" cy="4464050"/>
          </a:xfrm>
        </p:spPr>
        <p:txBody>
          <a:bodyPr/>
          <a:lstStyle/>
          <a:p>
            <a:pPr eaLnBrk="1" hangingPunct="1"/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rgbClr val="E46C0A"/>
                </a:solidFill>
              </a:rPr>
              <a:t>W konkursach złożono łącznie </a:t>
            </a:r>
            <a:r>
              <a:rPr lang="pl-PL" sz="3200" b="1" dirty="0" smtClean="0">
                <a:solidFill>
                  <a:srgbClr val="E46C0A"/>
                </a:solidFill>
              </a:rPr>
              <a:t>1186 </a:t>
            </a:r>
            <a:r>
              <a:rPr lang="pl-PL" sz="3200" dirty="0" smtClean="0">
                <a:solidFill>
                  <a:srgbClr val="E46C0A"/>
                </a:solidFill>
              </a:rPr>
              <a:t>ofert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Dofinansowanie otrzymały łącznie </a:t>
            </a:r>
            <a:r>
              <a:rPr lang="pl-PL" sz="3200" b="1" dirty="0" smtClean="0"/>
              <a:t>572 </a:t>
            </a:r>
            <a:r>
              <a:rPr lang="pl-PL" sz="3200" dirty="0" smtClean="0"/>
              <a:t>projekty, natomiast </a:t>
            </a:r>
            <a:r>
              <a:rPr lang="pl-PL" sz="3200" b="1" dirty="0" smtClean="0"/>
              <a:t>567</a:t>
            </a:r>
            <a:r>
              <a:rPr lang="pl-PL" sz="3200" dirty="0" smtClean="0"/>
              <a:t> projektów zostało zrealizowanych w tym </a:t>
            </a:r>
            <a:r>
              <a:rPr lang="pl-PL" sz="3200" b="1" dirty="0" smtClean="0"/>
              <a:t>2</a:t>
            </a:r>
            <a:r>
              <a:rPr lang="pl-PL" sz="3200" dirty="0" smtClean="0"/>
              <a:t> zadania wieloletnie.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ytuł 1"/>
          <p:cNvSpPr>
            <a:spLocks noGrp="1"/>
          </p:cNvSpPr>
          <p:nvPr>
            <p:ph type="ctrTitle"/>
          </p:nvPr>
        </p:nvSpPr>
        <p:spPr>
          <a:xfrm>
            <a:off x="179388" y="188913"/>
            <a:ext cx="7883525" cy="6408737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Łączna wartość środków wykorzystanych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na realizację projektów w 2015 r. wyniosła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konkursowym  </a:t>
            </a:r>
            <a:r>
              <a:rPr lang="pl-PL" sz="3600" b="1" dirty="0" smtClean="0"/>
              <a:t>7 009 514,42 zł </a:t>
            </a:r>
            <a:br>
              <a:rPr lang="pl-PL" sz="3600" b="1" dirty="0" smtClean="0"/>
            </a:br>
            <a:r>
              <a:rPr lang="pl-PL" sz="2800" dirty="0" smtClean="0"/>
              <a:t>na zadania wieloletnie </a:t>
            </a:r>
            <a:r>
              <a:rPr lang="pl-PL" sz="2800" b="1" dirty="0" smtClean="0"/>
              <a:t>29 794,44 zł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pozakonkursowym </a:t>
            </a:r>
            <a:r>
              <a:rPr lang="pl-PL" sz="2800" b="1" dirty="0" smtClean="0"/>
              <a:t>294 843,75 zł</a:t>
            </a:r>
            <a:br>
              <a:rPr lang="pl-PL" sz="2800" b="1" dirty="0" smtClean="0"/>
            </a:br>
            <a:r>
              <a:rPr lang="pl-PL" sz="2800" b="1" dirty="0" smtClean="0"/>
              <a:t>łącznie </a:t>
            </a:r>
            <a:r>
              <a:rPr lang="pl-PL" sz="3600" b="1" dirty="0" smtClean="0"/>
              <a:t>7 334 152,61</a:t>
            </a:r>
            <a:br>
              <a:rPr lang="pl-PL" sz="3600" b="1" dirty="0" smtClean="0"/>
            </a:br>
            <a:r>
              <a:rPr lang="pl-PL" sz="2800" dirty="0" smtClean="0"/>
              <a:t>(w tym </a:t>
            </a:r>
            <a:r>
              <a:rPr lang="pl-PL" sz="2800" b="1" dirty="0" smtClean="0"/>
              <a:t>497 480,02 zł </a:t>
            </a:r>
            <a:r>
              <a:rPr lang="pl-PL" sz="2800" dirty="0" smtClean="0"/>
              <a:t>ze środków PFRON)</a:t>
            </a:r>
            <a:br>
              <a:rPr lang="pl-PL" sz="2800" dirty="0" smtClean="0"/>
            </a:br>
            <a:r>
              <a:rPr lang="pl-PL" sz="2800" dirty="0" smtClean="0"/>
              <a:t>oraz </a:t>
            </a:r>
            <a:r>
              <a:rPr lang="pl-PL" sz="2800" b="1" dirty="0" smtClean="0"/>
              <a:t>138 700,00 </a:t>
            </a:r>
            <a:r>
              <a:rPr lang="pl-PL" sz="2800" dirty="0" smtClean="0"/>
              <a:t>zł ze środków budżetu państwa.</a:t>
            </a:r>
            <a:br>
              <a:rPr lang="pl-PL" sz="2800" dirty="0" smtClean="0"/>
            </a:b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130" name="Symbol zastępczy zawartości 9"/>
          <p:cNvGraphicFramePr>
            <a:graphicFrameLocks noGrp="1"/>
          </p:cNvGraphicFramePr>
          <p:nvPr>
            <p:ph idx="1"/>
          </p:nvPr>
        </p:nvGraphicFramePr>
        <p:xfrm>
          <a:off x="434975" y="582613"/>
          <a:ext cx="6546850" cy="555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1" name="Worksheet" r:id="rId5" imgW="7362825" imgH="6248400" progId="Excel.Sheet.8">
                  <p:embed/>
                </p:oleObj>
              </mc:Choice>
              <mc:Fallback>
                <p:oleObj name="Worksheet" r:id="rId5" imgW="7362825" imgH="624840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582613"/>
                        <a:ext cx="6546850" cy="555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975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560" name="Group 32"/>
          <p:cNvGraphicFramePr>
            <a:graphicFrameLocks noGrp="1"/>
          </p:cNvGraphicFramePr>
          <p:nvPr>
            <p:ph idx="1"/>
          </p:nvPr>
        </p:nvGraphicFramePr>
        <p:xfrm>
          <a:off x="0" y="1268760"/>
          <a:ext cx="7164288" cy="517207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980282"/>
                <a:gridCol w="1655614"/>
                <a:gridCol w="1728192"/>
                <a:gridCol w="1800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NAZWA I NR KONKURSU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ŚRODKI WYKORZYSTANE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ZŁOŻONYCH OFERT 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OFERT, KTÓRE UZYSKAŁY DOFINANSOWANIE</a:t>
                      </a:r>
                      <a:endParaRPr kumimoji="0" lang="pl-PL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2/2015 UPOWSZECHNIANIE I ROZWÓJ KULTURY FIZYCZNEJ I SPORTU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499 066,02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193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97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19/2015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600 000,00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20/2015 UPOWSZECHNIANIE  KULTURY FIZYCZNEJ I SPORTU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1 499 537,95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84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21/2015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392 876,75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22/2015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86 300,00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26/2015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100 000,00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KONKURS NR 26/2015 PROGRAMY SPORTU POWSZECHNEGO</a:t>
                      </a:r>
                      <a:endParaRPr kumimoji="0" lang="pl-PL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150 000,00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ŁĄCZNIE</a:t>
                      </a:r>
                      <a:endParaRPr kumimoji="0" lang="pl-P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3 327 780,72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307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186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grpSp>
        <p:nvGrpSpPr>
          <p:cNvPr id="6" name="Grupa 5"/>
          <p:cNvGrpSpPr/>
          <p:nvPr/>
        </p:nvGrpSpPr>
        <p:grpSpPr>
          <a:xfrm>
            <a:off x="0" y="476672"/>
            <a:ext cx="1944216" cy="648072"/>
            <a:chOff x="0" y="72007"/>
            <a:chExt cx="3816424" cy="792088"/>
          </a:xfrm>
          <a:scene3d>
            <a:camera prst="orthographicFront"/>
            <a:lightRig rig="flat" dir="t"/>
          </a:scene3d>
        </p:grpSpPr>
        <p:sp>
          <p:nvSpPr>
            <p:cNvPr id="7" name="Prostokąt zaokrąglony 6"/>
            <p:cNvSpPr/>
            <p:nvPr/>
          </p:nvSpPr>
          <p:spPr>
            <a:xfrm>
              <a:off x="0" y="72007"/>
              <a:ext cx="3816424" cy="792088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9" name="Prostokąt 8"/>
            <p:cNvSpPr/>
            <p:nvPr/>
          </p:nvSpPr>
          <p:spPr>
            <a:xfrm>
              <a:off x="38667" y="110674"/>
              <a:ext cx="3739090" cy="71475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lIns="106680" tIns="106680" rIns="106680" bIns="1066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l-PL" sz="2800" dirty="0"/>
                <a:t>SPORT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2478</TotalTime>
  <Words>691</Words>
  <Application>Microsoft Office PowerPoint</Application>
  <PresentationFormat>Pokaz na ekranie (4:3)</PresentationFormat>
  <Paragraphs>275</Paragraphs>
  <Slides>24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Motyw pakietu Office</vt:lpstr>
      <vt:lpstr>Worksheet</vt:lpstr>
      <vt:lpstr>SPRAWOZDANIE Z REALIZACJI ROCZNEGO  I WIELOLETNIEGO PROGRAMU WSPÓŁPRACY SAMORZĄDU WOJEWÓDZTWA  KUJAWSKO-POMORSKIEGO  Z ORGANIZACJAMI POZARZĄDOWYMI  ZA ROK 2015</vt:lpstr>
      <vt:lpstr>Program współpracy województwa kujawsko-pomorskiego z organizacjami pozarządowymi na rok 2015 został przyjęty uchwałą  Nr LIV/828/14 Sejmiku Województwa Kujawsko-Pomorskiego z dnia 27 października 2014 r.  Natomiast Wieloletni program współpracy samorządu województwa kujawsko-pomorskiego z organizacjami pozarządowymi na lata 2011-2015 uchwałą  Nr XV/267/11 Sejmiku Województwa Kujawsko-Pomorskiego z dnia 28 listopada 2011 r. </vt:lpstr>
      <vt:lpstr>Program roczny jest uszczegółowieniem postanowień programu wieloletniego a jego elementy często się ze sobą pokrywają.</vt:lpstr>
      <vt:lpstr>Współpraca Województwa z organizacjami pozarządowymi odbywa się na dwóch płaszczyznach: finansowej i pozafinansowej</vt:lpstr>
      <vt:lpstr>Współpraca finansowa polega  przede wszystkim na zlecaniu zadań  publicznych organizacjom pozarządowym  wraz z udzielaniem dotacji w formie otwartych konkursów ofert, w trybie ustawy z dnia  24 kwietnia 2003 r. o działalności pożytku publicznego i o wolontariacie (Dz. U. z 2016 r. poz. 239 t.j.)    </vt:lpstr>
      <vt:lpstr>  W konkursach złożono łącznie 1186 ofert  Dofinansowanie otrzymały łącznie 572 projekty, natomiast 567 projektów zostało zrealizowanych w tym 2 zadania wieloletnie.  </vt:lpstr>
      <vt:lpstr>   Łączna wartość środków wykorzystanych na realizację projektów w 2015 r. wyniosła  w trybie konkursowym  7 009 514,42 zł  na zadania wieloletnie 29 794,44 zł w trybie pozakonkursowym 294 843,75 zł łącznie 7 334 152,61 (w tym 497 480,02 zł ze środków PFRON) oraz 138 700,00 zł ze środków budżetu państwa.  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</vt:lpstr>
      <vt:lpstr>Skala dofinansowania w trybie pozakonkursowym w 2015 r. </vt:lpstr>
      <vt:lpstr>  W trybie pozakonkursowym  złożono łącznie 71 ofert  z czego dofinansowanie otrzymało 48 projektów na łączną kwotę 294 843,75 zł.  Organizacje zrealizowały wszystkie z  ww.  projektów.  </vt:lpstr>
      <vt:lpstr>Współpraca o charakterze pozafinansowym  I. Działania na rzecz trzeciego sektora realizowane przez  Biuro Współpracy     z Organizacjami Pozarządowymi i we współpracy z organizacjami pozarządowymi:  - VIII edycja Konkursu „Rodzynki z pozarządówki” – Konkurs o nagrodę Marszałka Województwa – nagrodzenie  dobrych praktyk. W roku 2015 wyłoniono 14 laureatów Konkursu i wyróżniono 5 org. ;  - XVI Forum Organizacji  Pozarządowych Województwa Kujawsko-Pomorskiego –    w Forum wzięło udział ok. 150 osób z różnych organizacji – Stowarzyszenie Młode Dęby Słaboszewko w partnerstwie ze Stowarzyszeniem Kuj-Pom Ośrodkiem Wpierania Inicjatyw Pozarządowych TŁOK – zadanie zlecone;  - Doradztwo dla NGO z dziedziny prawa i rachunkowości – podczas  60 godzin doradztwa z pomocy skorzystało 38 podmiotów (organizacje pozarządowe i grupy nieformalne, będące na etapie tworzenia stowarzyszenia lub fundacji);  - Rozliczanie pozwoleń na zbiórki publiczne – pozwolenia wydane przed zmianą ustawy (lipiec 2014) podlegają procedurze rozliczeniowej - od lipca 2014 obsługą zgłoszeń zajmuje się Ministerstwo Administracji i Cyfryzacji;  - Redagowanie i przesyłanie newslettra dla organizacji pozarządowych - ok. 1300 odbiorców;   - Administrowanie podstrony internetowej  www.ngo.kujawsko-pomorskie.pl  działającej    w ramach portalu województwa oraz aktualnej bazy organizacji pozarządowych  (na koniec    2015 r.  w bazie zarejestrowanych było ponad 1300 NGO). Tak podstrona,  jak i baza organizacji    pozarządowych jest prowadzona i moderowana z poziomu Biura Współpracy.  </vt:lpstr>
      <vt:lpstr> - Opracowanie i przeprowadzenie konsultacji społecznych rocznego programu współpracy oraz współpraca przy konsultacjach innych dokumentów ;  - Przeprowadzenie wyborów do kolejnej kadencji Sejmiku Organizacji Pozarządowych Województwa Kujawsko-Pomorskiego;  -  Współpraca z Sejmikiem Organizacji Pozarządowych Województwa Kujawsko-Pomorskiego i Radą     Działalności Pożytku Publicznego Województwa Kujawsko-Pomorskiego oraz obsługa posiedzeń;  - Opracowanie Wieloletniego programu współpracy samorządu województwa kujawsko-pomorskiego  z organizacjami pozarządowymi na lata 2016-2020 ;  - Dostosowanie i wdrożenie elektronicznego generatora ofert, umożliwiającego składanie ofert, generowanie umów i rozliczanie sprawozdań w trybie ustawy o działalności pożytku publicznego i o wolontariacie;  - Współorganizowanie z Ministerstwem Rodziny Pracy i Polityki Społecznej spotkania informacyjnego na temat Funduszu Inicjatyw Obywatelskich;  - Udział w Kapitule Certyfikatu „Organizacja Sprawdzona” (III edycja) z ramienia samorządu szczebla wojewódzkiego;  </vt:lpstr>
      <vt:lpstr>- Prowadzenie kampanii 1% dla naszego regionu – uświadamianie o możliwości przekazania 1% podatku na rzecz OPP z regionu;   - Nieodpłatne udostępnianie organizacjom pozarządowym sal wykładowych, sprzętu multimedialnego, pomoc przy organizacji przedsięwzięć i rekrutacji uczestników;  -  Nadzór nad Lokalnymi Grupami Działania w województwie kujawsko-pomorskim realizowany z upoważnienia wynikającego z Ustawy z dnia 20 lutego 2015 r. o rozwoju lokalnym z udziałem lokalnej społeczności.   II. Konferencje, seminaria etc. realizowane przez poszczególne departamenty Urzędu Marszałkowskiego o różnej tematyce, z udziałem NGO     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 Sobierajska</dc:creator>
  <cp:lastModifiedBy>Anna Sobierajska</cp:lastModifiedBy>
  <cp:revision>377</cp:revision>
  <dcterms:modified xsi:type="dcterms:W3CDTF">2016-04-08T08:13:48Z</dcterms:modified>
</cp:coreProperties>
</file>