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56"/>
  </p:notesMasterIdLst>
  <p:sldIdLst>
    <p:sldId id="257" r:id="rId2"/>
    <p:sldId id="317" r:id="rId3"/>
    <p:sldId id="365" r:id="rId4"/>
    <p:sldId id="302" r:id="rId5"/>
    <p:sldId id="352" r:id="rId6"/>
    <p:sldId id="353" r:id="rId7"/>
    <p:sldId id="315" r:id="rId8"/>
    <p:sldId id="319" r:id="rId9"/>
    <p:sldId id="307" r:id="rId10"/>
    <p:sldId id="308" r:id="rId11"/>
    <p:sldId id="287" r:id="rId12"/>
    <p:sldId id="324" r:id="rId13"/>
    <p:sldId id="366" r:id="rId14"/>
    <p:sldId id="367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27" r:id="rId24"/>
    <p:sldId id="328" r:id="rId25"/>
    <p:sldId id="329" r:id="rId26"/>
    <p:sldId id="318" r:id="rId27"/>
    <p:sldId id="354" r:id="rId28"/>
    <p:sldId id="361" r:id="rId29"/>
    <p:sldId id="358" r:id="rId30"/>
    <p:sldId id="363" r:id="rId31"/>
    <p:sldId id="362" r:id="rId32"/>
    <p:sldId id="309" r:id="rId33"/>
    <p:sldId id="334" r:id="rId34"/>
    <p:sldId id="335" r:id="rId35"/>
    <p:sldId id="333" r:id="rId36"/>
    <p:sldId id="326" r:id="rId37"/>
    <p:sldId id="311" r:id="rId38"/>
    <p:sldId id="344" r:id="rId39"/>
    <p:sldId id="310" r:id="rId40"/>
    <p:sldId id="345" r:id="rId41"/>
    <p:sldId id="346" r:id="rId42"/>
    <p:sldId id="312" r:id="rId43"/>
    <p:sldId id="356" r:id="rId44"/>
    <p:sldId id="355" r:id="rId45"/>
    <p:sldId id="322" r:id="rId46"/>
    <p:sldId id="323" r:id="rId47"/>
    <p:sldId id="332" r:id="rId48"/>
    <p:sldId id="313" r:id="rId49"/>
    <p:sldId id="347" r:id="rId50"/>
    <p:sldId id="348" r:id="rId51"/>
    <p:sldId id="349" r:id="rId52"/>
    <p:sldId id="350" r:id="rId53"/>
    <p:sldId id="351" r:id="rId54"/>
    <p:sldId id="279" r:id="rId5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33"/>
    <a:srgbClr val="261474"/>
    <a:srgbClr val="F7A600"/>
    <a:srgbClr val="50BCBD"/>
    <a:srgbClr val="3A5BA7"/>
    <a:srgbClr val="33CC33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02SFILE02\dane\DMAiPS\DMAiPS\MAGDA\ANALIZY%20r&#243;&#380;ne\20230817%20-%20spotkanie%20z%20ministrem%20zdrowia\dane%20na%20spotkanie%20z%20Ministrem%20Zdrow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.olczak\AppData\Local\Temp\ezdpuw\20230522151557707\AOS_ASDK%202020-2023%20kwartalni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.olczak\AppData\Local\Temp\ezdpuw\20230522151557707\AOS_ASDK%202020-2023%20kwartalni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.olczak\AppData\Local\Temp\ezdpuw\20230522153436171\AOS_ASDK%202020-2023%20kwartalni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Zeszyt10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02SFILE02\dane\DMAiPS\MW_PKTU\KONTRAKTY_ROCZNE_Z_MW_WG_PKTUM_2023_NARAST.xls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0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.olczak\Desktop\rycza&#322;ty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Zeszyt10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K:\DMAiPS\DMAiPS\MAGDA\PREZENTACJE\zbezpieczenie%2010%20tys\zabezpieczenie%20reh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zbezpieczenie%2010%20tys\zabezpieczenie%20reh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Zeszyt10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Damian\2023-02-08%20-%20zabezpieczenie%20HOSPICJUM%20DOMOWE\razem%202021-202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02SFILE02\dane\DMAiPS\MW_PKTU\KONTRAKTY_ROCZNE_Z_MW_WG_PKTUM_2023_NARAST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zbezpieczenie%2010%20tys\zabezpieczenie%20SPO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0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zbezpieczenie%2010%20tys\zabezpieczenie%20SPO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Zeszyt10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02SFILE02\dane\DMAiPS\MW_PKTU\KONTRAKTY_ROCZNE_Z_MW_WG_PKTUM_2023_NARAST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02SFILE02\dane\DMAiPS\MW_PKTU\KONTRAKTY_ROCZNE_Z_MW_WG_PKTUM_2023_NARAST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Zeszyt10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zbezpieczenie%2010%20tys\zabezpieczenie%20STM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K:\DMAiPS\DMAiPS\MAGDA\PREZENTACJE\zbezpieczenie%2010%20tys\zabezpieczenie%20STM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zbezpieczenie%2010%20tys\zabezpieczenie%20STM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02SFILE02\dane\DMAiPS\MW_PKTU\KONTRAKTY_ROCZNE_Z_MW_WG_PKTUM_2023_NARAST.xls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ydc04.nfz-bydgoszcz.local\dane\DMAiPS\DMAiPS\MAGDA\PREZENTACJE\do%20zabezpieczenia%20(Odzyskany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925497302386684E-2"/>
          <c:y val="0.2260899625428737"/>
          <c:w val="0.79779916245680937"/>
          <c:h val="0.76035974774410797"/>
        </c:manualLayout>
      </c:layout>
      <c:pie3DChart>
        <c:varyColors val="1"/>
        <c:ser>
          <c:idx val="0"/>
          <c:order val="0"/>
          <c:tx>
            <c:strRef>
              <c:f>Arkusz3!$B$1</c:f>
              <c:strCache>
                <c:ptCount val="1"/>
                <c:pt idx="0">
                  <c:v>KONTRAKT 2023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F7A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800-404F-8954-1D67D5B6D668}"/>
              </c:ext>
            </c:extLst>
          </c:dPt>
          <c:dPt>
            <c:idx val="1"/>
            <c:bubble3D val="0"/>
            <c:spPr>
              <a:solidFill>
                <a:srgbClr val="26147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800-404F-8954-1D67D5B6D668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800-404F-8954-1D67D5B6D66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800-404F-8954-1D67D5B6D668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800-404F-8954-1D67D5B6D66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800-404F-8954-1D67D5B6D668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800-404F-8954-1D67D5B6D668}"/>
              </c:ext>
            </c:extLst>
          </c:dPt>
          <c:dPt>
            <c:idx val="7"/>
            <c:bubble3D val="0"/>
            <c:spPr>
              <a:solidFill>
                <a:srgbClr val="26147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800-404F-8954-1D67D5B6D668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800-404F-8954-1D67D5B6D668}"/>
              </c:ext>
            </c:extLst>
          </c:dPt>
          <c:dPt>
            <c:idx val="9"/>
            <c:bubble3D val="0"/>
            <c:spPr>
              <a:solidFill>
                <a:srgbClr val="50BCB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800-404F-8954-1D67D5B6D668}"/>
              </c:ext>
            </c:extLst>
          </c:dPt>
          <c:dPt>
            <c:idx val="1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800-404F-8954-1D67D5B6D66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8800-404F-8954-1D67D5B6D668}"/>
              </c:ext>
            </c:extLst>
          </c:dPt>
          <c:dLbls>
            <c:dLbl>
              <c:idx val="0"/>
              <c:layout>
                <c:manualLayout>
                  <c:x val="2.7346400250377226E-2"/>
                  <c:y val="-5.7973723107476206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22774421653911E-2"/>
                      <c:h val="0.12165575066605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00-404F-8954-1D67D5B6D668}"/>
                </c:ext>
              </c:extLst>
            </c:dLbl>
            <c:dLbl>
              <c:idx val="1"/>
              <c:layout>
                <c:manualLayout>
                  <c:x val="2.2177094099608986E-2"/>
                  <c:y val="-4.0110154793833053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27532201226807E-2"/>
                      <c:h val="0.131024596404899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00-404F-8954-1D67D5B6D668}"/>
                </c:ext>
              </c:extLst>
            </c:dLbl>
            <c:dLbl>
              <c:idx val="2"/>
              <c:layout>
                <c:manualLayout>
                  <c:x val="4.9955827706316985E-2"/>
                  <c:y val="-0.2063212008081283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02314329905379E-2"/>
                      <c:h val="9.84158384944115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800-404F-8954-1D67D5B6D668}"/>
                </c:ext>
              </c:extLst>
            </c:dLbl>
            <c:dLbl>
              <c:idx val="3"/>
              <c:layout>
                <c:manualLayout>
                  <c:x val="-4.0804180769348518E-2"/>
                  <c:y val="7.005170804780509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56953151829383E-2"/>
                      <c:h val="0.109113920700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800-404F-8954-1D67D5B6D668}"/>
                </c:ext>
              </c:extLst>
            </c:dLbl>
            <c:dLbl>
              <c:idx val="4"/>
              <c:layout>
                <c:manualLayout>
                  <c:x val="-8.9201177102908688E-2"/>
                  <c:y val="3.305817235399469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84165906904512E-2"/>
                      <c:h val="0.124791208157443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800-404F-8954-1D67D5B6D668}"/>
                </c:ext>
              </c:extLst>
            </c:dLbl>
            <c:dLbl>
              <c:idx val="5"/>
              <c:layout>
                <c:manualLayout>
                  <c:x val="-0.14366194044850908"/>
                  <c:y val="-3.021421194217972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256319104197775E-2"/>
                      <c:h val="9.9080456728020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800-404F-8954-1D67D5B6D668}"/>
                </c:ext>
              </c:extLst>
            </c:dLbl>
            <c:dLbl>
              <c:idx val="6"/>
              <c:layout>
                <c:manualLayout>
                  <c:x val="-0.13792097517581603"/>
                  <c:y val="-8.585957916570047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66446768608824E-2"/>
                      <c:h val="9.15553587486769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800-404F-8954-1D67D5B6D668}"/>
                </c:ext>
              </c:extLst>
            </c:dLbl>
            <c:dLbl>
              <c:idx val="7"/>
              <c:layout>
                <c:manualLayout>
                  <c:x val="-8.2039200751131983E-2"/>
                  <c:y val="-8.238985143761104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256319104197775E-2"/>
                      <c:h val="9.15553587486769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800-404F-8954-1D67D5B6D668}"/>
                </c:ext>
              </c:extLst>
            </c:dLbl>
            <c:dLbl>
              <c:idx val="8"/>
              <c:layout>
                <c:manualLayout>
                  <c:x val="-2.4963677782823896E-2"/>
                  <c:y val="-8.508030534230182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274135819580788E-2"/>
                      <c:h val="8.72864495680267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8800-404F-8954-1D67D5B6D668}"/>
                </c:ext>
              </c:extLst>
            </c:dLbl>
            <c:dLbl>
              <c:idx val="9"/>
              <c:layout>
                <c:manualLayout>
                  <c:x val="3.9236186299668803E-2"/>
                  <c:y val="-8.096298103528480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327838253859432E-2"/>
                      <c:h val="0.11413065268670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8800-404F-8954-1D67D5B6D668}"/>
                </c:ext>
              </c:extLst>
            </c:dLbl>
            <c:dLbl>
              <c:idx val="10"/>
              <c:layout>
                <c:manualLayout>
                  <c:x val="7.8361292476444425E-2"/>
                  <c:y val="-8.478995983992876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8543400216772E-2"/>
                      <c:h val="8.90469927555624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8800-404F-8954-1D67D5B6D668}"/>
                </c:ext>
              </c:extLst>
            </c:dLbl>
            <c:dLbl>
              <c:idx val="11"/>
              <c:layout>
                <c:manualLayout>
                  <c:x val="9.868488249614113E-2"/>
                  <c:y val="-6.388285863455757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8543400216772E-2"/>
                      <c:h val="0.11162228669359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8800-404F-8954-1D67D5B6D66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Arkusz3!$A$2:$A$13</c:f>
              <c:strCache>
                <c:ptCount val="12"/>
                <c:pt idx="0">
                  <c:v>POZ</c:v>
                </c:pt>
                <c:pt idx="1">
                  <c:v>AOS</c:v>
                </c:pt>
                <c:pt idx="2">
                  <c:v>SZP</c:v>
                </c:pt>
                <c:pt idx="3">
                  <c:v>PSY</c:v>
                </c:pt>
                <c:pt idx="4">
                  <c:v>REH</c:v>
                </c:pt>
                <c:pt idx="5">
                  <c:v>SPO</c:v>
                </c:pt>
                <c:pt idx="6">
                  <c:v>OPH</c:v>
                </c:pt>
                <c:pt idx="7">
                  <c:v>STM</c:v>
                </c:pt>
                <c:pt idx="8">
                  <c:v>PDT</c:v>
                </c:pt>
                <c:pt idx="9">
                  <c:v>PRO</c:v>
                </c:pt>
                <c:pt idx="10">
                  <c:v>SOK</c:v>
                </c:pt>
                <c:pt idx="11">
                  <c:v>ZPO</c:v>
                </c:pt>
              </c:strCache>
            </c:strRef>
          </c:cat>
          <c:val>
            <c:numRef>
              <c:f>Arkusz3!$B$2:$B$13</c:f>
              <c:numCache>
                <c:formatCode>0%</c:formatCode>
                <c:ptCount val="12"/>
                <c:pt idx="0">
                  <c:v>0.14023838741723138</c:v>
                </c:pt>
                <c:pt idx="1">
                  <c:v>9.9952466345653732E-2</c:v>
                </c:pt>
                <c:pt idx="2">
                  <c:v>0.63402298756664799</c:v>
                </c:pt>
                <c:pt idx="3">
                  <c:v>3.7557947554854004E-2</c:v>
                </c:pt>
                <c:pt idx="4">
                  <c:v>4.5634458642555525E-2</c:v>
                </c:pt>
                <c:pt idx="5">
                  <c:v>2.4469591187081741E-2</c:v>
                </c:pt>
                <c:pt idx="6">
                  <c:v>1.3543689765774535E-2</c:v>
                </c:pt>
                <c:pt idx="7">
                  <c:v>1.9877926535191746E-2</c:v>
                </c:pt>
                <c:pt idx="8">
                  <c:v>3.8489072455137807E-3</c:v>
                </c:pt>
                <c:pt idx="9">
                  <c:v>3.5938266896248356E-3</c:v>
                </c:pt>
                <c:pt idx="10">
                  <c:v>2.7789624183939061E-2</c:v>
                </c:pt>
                <c:pt idx="11">
                  <c:v>1.4722195114324581E-2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800-404F-8954-1D67D5B6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tx2"/>
                </a:solidFill>
              </a:rPr>
              <a:t>ŚWIADCZENIA W ZAKRESIE NEUROLOGII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9889821401562541E-2"/>
          <c:y val="8.044582014099802E-2"/>
          <c:w val="0.86452139937014238"/>
          <c:h val="0.67927670719309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 (15)'!$C$2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 (15)'!$B$3:$B$346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(15)'!$C$3:$C$346</c:f>
              <c:numCache>
                <c:formatCode>#,##0.00</c:formatCode>
                <c:ptCount val="23"/>
                <c:pt idx="0">
                  <c:v>1190.1714113574317</c:v>
                </c:pt>
                <c:pt idx="1">
                  <c:v>1951.0183669938938</c:v>
                </c:pt>
                <c:pt idx="2">
                  <c:v>2321.8460712886722</c:v>
                </c:pt>
                <c:pt idx="3">
                  <c:v>27569.927411401175</c:v>
                </c:pt>
                <c:pt idx="4">
                  <c:v>578.65955294454511</c:v>
                </c:pt>
                <c:pt idx="5">
                  <c:v>1542.9716799923642</c:v>
                </c:pt>
                <c:pt idx="6">
                  <c:v>5455.0167394758146</c:v>
                </c:pt>
                <c:pt idx="7">
                  <c:v>0</c:v>
                </c:pt>
                <c:pt idx="8">
                  <c:v>4607.4941306945739</c:v>
                </c:pt>
                <c:pt idx="9">
                  <c:v>2034.7197905005437</c:v>
                </c:pt>
                <c:pt idx="10">
                  <c:v>1892.0012984353157</c:v>
                </c:pt>
                <c:pt idx="11">
                  <c:v>2105.6307845492165</c:v>
                </c:pt>
                <c:pt idx="12">
                  <c:v>1121.0239067194523</c:v>
                </c:pt>
                <c:pt idx="13">
                  <c:v>823.59612199326716</c:v>
                </c:pt>
                <c:pt idx="14">
                  <c:v>1431.6604387836464</c:v>
                </c:pt>
                <c:pt idx="15">
                  <c:v>2893.4799990256765</c:v>
                </c:pt>
                <c:pt idx="16">
                  <c:v>11796.858344783293</c:v>
                </c:pt>
                <c:pt idx="17">
                  <c:v>1596.294213909762</c:v>
                </c:pt>
                <c:pt idx="18">
                  <c:v>1850.158774976984</c:v>
                </c:pt>
                <c:pt idx="19">
                  <c:v>1727.7267449837248</c:v>
                </c:pt>
                <c:pt idx="20">
                  <c:v>6110.9134656491278</c:v>
                </c:pt>
                <c:pt idx="21">
                  <c:v>0</c:v>
                </c:pt>
                <c:pt idx="22">
                  <c:v>1769.5152436902606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4-4C31-AE74-A23CFEA42DF9}"/>
            </c:ext>
          </c:extLst>
        </c:ser>
        <c:ser>
          <c:idx val="2"/>
          <c:order val="2"/>
          <c:tx>
            <c:strRef>
              <c:f>'do wykresów (15)'!$E$2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 (15)'!$B$3:$B$346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(15)'!$E$3:$E$346</c:f>
              <c:numCache>
                <c:formatCode>#,##0.00</c:formatCode>
                <c:ptCount val="23"/>
                <c:pt idx="0">
                  <c:v>1840.049869460523</c:v>
                </c:pt>
                <c:pt idx="1">
                  <c:v>2028.0147858575936</c:v>
                </c:pt>
                <c:pt idx="2">
                  <c:v>4357.970464076292</c:v>
                </c:pt>
                <c:pt idx="3">
                  <c:v>41229.84492347583</c:v>
                </c:pt>
                <c:pt idx="4">
                  <c:v>988.8191396921535</c:v>
                </c:pt>
                <c:pt idx="5">
                  <c:v>1581.5856818177299</c:v>
                </c:pt>
                <c:pt idx="6">
                  <c:v>8069.1441660883702</c:v>
                </c:pt>
                <c:pt idx="7">
                  <c:v>0</c:v>
                </c:pt>
                <c:pt idx="8">
                  <c:v>6207.0377977900744</c:v>
                </c:pt>
                <c:pt idx="9">
                  <c:v>3159.6120999059476</c:v>
                </c:pt>
                <c:pt idx="10">
                  <c:v>2420.6174825466833</c:v>
                </c:pt>
                <c:pt idx="11">
                  <c:v>2539.3855398448641</c:v>
                </c:pt>
                <c:pt idx="12">
                  <c:v>1412.6200754404838</c:v>
                </c:pt>
                <c:pt idx="13">
                  <c:v>1555.1844951313649</c:v>
                </c:pt>
                <c:pt idx="14">
                  <c:v>2448.1570371018443</c:v>
                </c:pt>
                <c:pt idx="15">
                  <c:v>3779.7591233473786</c:v>
                </c:pt>
                <c:pt idx="16">
                  <c:v>18856.432424693732</c:v>
                </c:pt>
                <c:pt idx="17">
                  <c:v>3002.6714362126249</c:v>
                </c:pt>
                <c:pt idx="18">
                  <c:v>2661.4941351685084</c:v>
                </c:pt>
                <c:pt idx="19">
                  <c:v>3386.5101916236008</c:v>
                </c:pt>
                <c:pt idx="20">
                  <c:v>10132.470047503246</c:v>
                </c:pt>
                <c:pt idx="21">
                  <c:v>0</c:v>
                </c:pt>
                <c:pt idx="22">
                  <c:v>3365.2590010598256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4-4C31-AE74-A23CFEA42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59891919"/>
        <c:axId val="1059884847"/>
      </c:barChart>
      <c:lineChart>
        <c:grouping val="standard"/>
        <c:varyColors val="0"/>
        <c:ser>
          <c:idx val="1"/>
          <c:order val="1"/>
          <c:tx>
            <c:strRef>
              <c:f>'do wykresów (15)'!$D$2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03352635239527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74-4C31-AE74-A23CFEA42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(15)'!$B$3:$B$346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(15)'!$D$3:$D$346</c:f>
              <c:numCache>
                <c:formatCode>#,##0.00</c:formatCode>
                <c:ptCount val="23"/>
                <c:pt idx="0">
                  <c:v>3581.3341083542928</c:v>
                </c:pt>
                <c:pt idx="1">
                  <c:v>3581.3341083542928</c:v>
                </c:pt>
                <c:pt idx="2">
                  <c:v>3581.3341083542928</c:v>
                </c:pt>
                <c:pt idx="3">
                  <c:v>3581.3341083542928</c:v>
                </c:pt>
                <c:pt idx="4">
                  <c:v>3581.3341083542928</c:v>
                </c:pt>
                <c:pt idx="5">
                  <c:v>3581.3341083542928</c:v>
                </c:pt>
                <c:pt idx="6">
                  <c:v>3581.3341083542928</c:v>
                </c:pt>
                <c:pt idx="7">
                  <c:v>3581.3341083542928</c:v>
                </c:pt>
                <c:pt idx="8">
                  <c:v>3581.3341083542928</c:v>
                </c:pt>
                <c:pt idx="9">
                  <c:v>3581.3341083542928</c:v>
                </c:pt>
                <c:pt idx="10">
                  <c:v>3581.3341083542928</c:v>
                </c:pt>
                <c:pt idx="11">
                  <c:v>3581.3341083542928</c:v>
                </c:pt>
                <c:pt idx="12">
                  <c:v>3581.3341083542928</c:v>
                </c:pt>
                <c:pt idx="13">
                  <c:v>3581.3341083542928</c:v>
                </c:pt>
                <c:pt idx="14">
                  <c:v>3581.3341083542928</c:v>
                </c:pt>
                <c:pt idx="15">
                  <c:v>3581.3341083542928</c:v>
                </c:pt>
                <c:pt idx="16">
                  <c:v>3581.3341083542928</c:v>
                </c:pt>
                <c:pt idx="17">
                  <c:v>3581.3341083542928</c:v>
                </c:pt>
                <c:pt idx="18">
                  <c:v>3581.3341083542928</c:v>
                </c:pt>
                <c:pt idx="19">
                  <c:v>3581.3341083542928</c:v>
                </c:pt>
                <c:pt idx="20">
                  <c:v>3581.3341083542928</c:v>
                </c:pt>
                <c:pt idx="21">
                  <c:v>3581.3341083542928</c:v>
                </c:pt>
                <c:pt idx="22">
                  <c:v>3581.3341083542928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74-4C31-AE74-A23CFEA42DF9}"/>
            </c:ext>
          </c:extLst>
        </c:ser>
        <c:ser>
          <c:idx val="3"/>
          <c:order val="3"/>
          <c:tx>
            <c:strRef>
              <c:f>'do wykresów (15)'!$F$2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8168458986527509E-2"/>
                  <c:y val="-4.6463849910789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74-4C31-AE74-A23CFEA42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(15)'!$B$3:$B$346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(15)'!$F$3:$F$346</c:f>
              <c:numCache>
                <c:formatCode>#,##0.00</c:formatCode>
                <c:ptCount val="23"/>
                <c:pt idx="0">
                  <c:v>5435.7669529495079</c:v>
                </c:pt>
                <c:pt idx="1">
                  <c:v>5435.7669529495079</c:v>
                </c:pt>
                <c:pt idx="2">
                  <c:v>5435.7669529495079</c:v>
                </c:pt>
                <c:pt idx="3">
                  <c:v>5435.7669529495079</c:v>
                </c:pt>
                <c:pt idx="4">
                  <c:v>5435.7669529495079</c:v>
                </c:pt>
                <c:pt idx="5">
                  <c:v>5435.7669529495079</c:v>
                </c:pt>
                <c:pt idx="6">
                  <c:v>5435.7669529495079</c:v>
                </c:pt>
                <c:pt idx="7">
                  <c:v>5435.7669529495079</c:v>
                </c:pt>
                <c:pt idx="8">
                  <c:v>5435.7669529495079</c:v>
                </c:pt>
                <c:pt idx="9">
                  <c:v>5435.7669529495079</c:v>
                </c:pt>
                <c:pt idx="10">
                  <c:v>5435.7669529495079</c:v>
                </c:pt>
                <c:pt idx="11">
                  <c:v>5435.7669529495079</c:v>
                </c:pt>
                <c:pt idx="12">
                  <c:v>5435.7669529495079</c:v>
                </c:pt>
                <c:pt idx="13">
                  <c:v>5435.7669529495079</c:v>
                </c:pt>
                <c:pt idx="14">
                  <c:v>5435.7669529495079</c:v>
                </c:pt>
                <c:pt idx="15">
                  <c:v>5435.7669529495079</c:v>
                </c:pt>
                <c:pt idx="16">
                  <c:v>5435.7669529495079</c:v>
                </c:pt>
                <c:pt idx="17">
                  <c:v>5435.7669529495079</c:v>
                </c:pt>
                <c:pt idx="18">
                  <c:v>5435.7669529495079</c:v>
                </c:pt>
                <c:pt idx="19">
                  <c:v>5435.7669529495079</c:v>
                </c:pt>
                <c:pt idx="20">
                  <c:v>5435.7669529495079</c:v>
                </c:pt>
                <c:pt idx="21">
                  <c:v>5435.7669529495079</c:v>
                </c:pt>
                <c:pt idx="22">
                  <c:v>5435.7669529495079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74-4C31-AE74-A23CFEA42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891919"/>
        <c:axId val="1059884847"/>
      </c:lineChart>
      <c:catAx>
        <c:axId val="105989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59884847"/>
        <c:crosses val="autoZero"/>
        <c:auto val="1"/>
        <c:lblAlgn val="ctr"/>
        <c:lblOffset val="100"/>
        <c:noMultiLvlLbl val="0"/>
      </c:catAx>
      <c:valAx>
        <c:axId val="105988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5989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tx2"/>
                </a:solidFill>
              </a:rPr>
              <a:t>ŚWIADCZENIA W ZAKRESIE OKULISTYKI</a:t>
            </a:r>
          </a:p>
        </c:rich>
      </c:tx>
      <c:layout>
        <c:manualLayout>
          <c:xMode val="edge"/>
          <c:yMode val="edge"/>
          <c:x val="0.37024374283738459"/>
          <c:y val="2.4477087342246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838465401323882E-2"/>
          <c:y val="0.10474249991688392"/>
          <c:w val="0.83961483890515265"/>
          <c:h val="0.6700752027992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 (17)'!$C$2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 (17)'!$B$3:$B$392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(17)'!$C$3:$C$392</c:f>
              <c:numCache>
                <c:formatCode>#,##0.00</c:formatCode>
                <c:ptCount val="23"/>
                <c:pt idx="0">
                  <c:v>1419.8383214392948</c:v>
                </c:pt>
                <c:pt idx="1">
                  <c:v>3106.1046100418957</c:v>
                </c:pt>
                <c:pt idx="2">
                  <c:v>1188.7354617001349</c:v>
                </c:pt>
                <c:pt idx="3">
                  <c:v>46291.304605369114</c:v>
                </c:pt>
                <c:pt idx="4">
                  <c:v>1978.2417033363622</c:v>
                </c:pt>
                <c:pt idx="5">
                  <c:v>996.15535539944278</c:v>
                </c:pt>
                <c:pt idx="6">
                  <c:v>14824.114252365718</c:v>
                </c:pt>
                <c:pt idx="7">
                  <c:v>351.14920473322422</c:v>
                </c:pt>
                <c:pt idx="8">
                  <c:v>7439.8936674931838</c:v>
                </c:pt>
                <c:pt idx="9">
                  <c:v>0</c:v>
                </c:pt>
                <c:pt idx="10">
                  <c:v>105.32692533300988</c:v>
                </c:pt>
                <c:pt idx="11">
                  <c:v>1870.875280615136</c:v>
                </c:pt>
                <c:pt idx="12">
                  <c:v>1275.5252896624268</c:v>
                </c:pt>
                <c:pt idx="13">
                  <c:v>1786.3044900410212</c:v>
                </c:pt>
                <c:pt idx="14">
                  <c:v>1196.7308460906756</c:v>
                </c:pt>
                <c:pt idx="15">
                  <c:v>1089.6298166879758</c:v>
                </c:pt>
                <c:pt idx="16">
                  <c:v>19282.512018977439</c:v>
                </c:pt>
                <c:pt idx="17">
                  <c:v>1708.9680262788993</c:v>
                </c:pt>
                <c:pt idx="18">
                  <c:v>1580.0893991604908</c:v>
                </c:pt>
                <c:pt idx="19">
                  <c:v>2161.8898298512863</c:v>
                </c:pt>
                <c:pt idx="20">
                  <c:v>12496.209865821724</c:v>
                </c:pt>
                <c:pt idx="21">
                  <c:v>0</c:v>
                </c:pt>
                <c:pt idx="22">
                  <c:v>3315.860297904409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F-4A50-B569-C9CBBCF3710E}"/>
            </c:ext>
          </c:extLst>
        </c:ser>
        <c:ser>
          <c:idx val="2"/>
          <c:order val="2"/>
          <c:tx>
            <c:strRef>
              <c:f>'do wykresów (17)'!$E$2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 (17)'!$B$3:$B$392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(17)'!$E$3:$E$392</c:f>
              <c:numCache>
                <c:formatCode>#,##0.00</c:formatCode>
                <c:ptCount val="23"/>
                <c:pt idx="0">
                  <c:v>1649.9474064102537</c:v>
                </c:pt>
                <c:pt idx="1">
                  <c:v>3825.9698993662919</c:v>
                </c:pt>
                <c:pt idx="2">
                  <c:v>2165.0862077536276</c:v>
                </c:pt>
                <c:pt idx="3">
                  <c:v>64311.258010828911</c:v>
                </c:pt>
                <c:pt idx="4">
                  <c:v>3575.548852385999</c:v>
                </c:pt>
                <c:pt idx="5">
                  <c:v>1028.1698822659189</c:v>
                </c:pt>
                <c:pt idx="6">
                  <c:v>20206.357759692033</c:v>
                </c:pt>
                <c:pt idx="7">
                  <c:v>344.63217296033315</c:v>
                </c:pt>
                <c:pt idx="8">
                  <c:v>9564.9346904931863</c:v>
                </c:pt>
                <c:pt idx="9">
                  <c:v>0</c:v>
                </c:pt>
                <c:pt idx="10">
                  <c:v>53.209998548456689</c:v>
                </c:pt>
                <c:pt idx="11">
                  <c:v>2728.8815361702718</c:v>
                </c:pt>
                <c:pt idx="12">
                  <c:v>2270.591533724521</c:v>
                </c:pt>
                <c:pt idx="13">
                  <c:v>2805.7337949108496</c:v>
                </c:pt>
                <c:pt idx="14">
                  <c:v>2294.8303185640457</c:v>
                </c:pt>
                <c:pt idx="15">
                  <c:v>191.40487519710169</c:v>
                </c:pt>
                <c:pt idx="16">
                  <c:v>29917.172552707925</c:v>
                </c:pt>
                <c:pt idx="17">
                  <c:v>3315.4442219628445</c:v>
                </c:pt>
                <c:pt idx="18">
                  <c:v>1580.1341385090461</c:v>
                </c:pt>
                <c:pt idx="19">
                  <c:v>630.48678399643677</c:v>
                </c:pt>
                <c:pt idx="20">
                  <c:v>16812.434134731055</c:v>
                </c:pt>
                <c:pt idx="21">
                  <c:v>0</c:v>
                </c:pt>
                <c:pt idx="22">
                  <c:v>4861.6361080345905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F-4A50-B569-C9CBBCF37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7309119"/>
        <c:axId val="1237307455"/>
      </c:barChart>
      <c:lineChart>
        <c:grouping val="standard"/>
        <c:varyColors val="0"/>
        <c:ser>
          <c:idx val="1"/>
          <c:order val="1"/>
          <c:tx>
            <c:strRef>
              <c:f>'do wykresów (17)'!$D$2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4.3422807871477606E-2"/>
                  <c:y val="-6.1192718355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8F-4A50-B569-C9CBBCF37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(17)'!$B$3:$B$392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(17)'!$D$3:$D$392</c:f>
              <c:numCache>
                <c:formatCode>#,##0.00</c:formatCode>
                <c:ptCount val="23"/>
                <c:pt idx="0">
                  <c:v>5455.0199681870818</c:v>
                </c:pt>
                <c:pt idx="1">
                  <c:v>5455.0199681870818</c:v>
                </c:pt>
                <c:pt idx="2">
                  <c:v>5455.0199681870818</c:v>
                </c:pt>
                <c:pt idx="3">
                  <c:v>5455.0199681870818</c:v>
                </c:pt>
                <c:pt idx="4">
                  <c:v>5455.0199681870818</c:v>
                </c:pt>
                <c:pt idx="5">
                  <c:v>5455.0199681870818</c:v>
                </c:pt>
                <c:pt idx="6">
                  <c:v>5455.0199681870818</c:v>
                </c:pt>
                <c:pt idx="7">
                  <c:v>5455.0199681870818</c:v>
                </c:pt>
                <c:pt idx="8">
                  <c:v>5455.0199681870818</c:v>
                </c:pt>
                <c:pt idx="9">
                  <c:v>5455.0199681870818</c:v>
                </c:pt>
                <c:pt idx="10">
                  <c:v>5455.0199681870818</c:v>
                </c:pt>
                <c:pt idx="11">
                  <c:v>5455.0199681870818</c:v>
                </c:pt>
                <c:pt idx="12">
                  <c:v>5455.0199681870818</c:v>
                </c:pt>
                <c:pt idx="13">
                  <c:v>5455.0199681870818</c:v>
                </c:pt>
                <c:pt idx="14">
                  <c:v>5455.0199681870818</c:v>
                </c:pt>
                <c:pt idx="15">
                  <c:v>5455.0199681870818</c:v>
                </c:pt>
                <c:pt idx="16">
                  <c:v>5455.0199681870818</c:v>
                </c:pt>
                <c:pt idx="17">
                  <c:v>5455.0199681870818</c:v>
                </c:pt>
                <c:pt idx="18">
                  <c:v>5455.0199681870818</c:v>
                </c:pt>
                <c:pt idx="19">
                  <c:v>5455.0199681870818</c:v>
                </c:pt>
                <c:pt idx="20">
                  <c:v>5455.0199681870818</c:v>
                </c:pt>
                <c:pt idx="21">
                  <c:v>5455.0199681870818</c:v>
                </c:pt>
                <c:pt idx="22">
                  <c:v>5455.0199681870818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8F-4A50-B569-C9CBBCF3710E}"/>
            </c:ext>
          </c:extLst>
        </c:ser>
        <c:ser>
          <c:idx val="3"/>
          <c:order val="3"/>
          <c:tx>
            <c:strRef>
              <c:f>'do wykresów (17)'!$F$2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4.3422807871477606E-2"/>
                  <c:y val="-6.527223291265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8F-4A50-B569-C9CBBCF37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(17)'!$B$3:$B$392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(17)'!$F$3:$F$392</c:f>
              <c:numCache>
                <c:formatCode>#,##0.00</c:formatCode>
                <c:ptCount val="23"/>
                <c:pt idx="0">
                  <c:v>7571.0376034440733</c:v>
                </c:pt>
                <c:pt idx="1">
                  <c:v>7571.0376034440733</c:v>
                </c:pt>
                <c:pt idx="2">
                  <c:v>7571.0376034440733</c:v>
                </c:pt>
                <c:pt idx="3">
                  <c:v>7571.0376034440733</c:v>
                </c:pt>
                <c:pt idx="4">
                  <c:v>7571.0376034440733</c:v>
                </c:pt>
                <c:pt idx="5">
                  <c:v>7571.0376034440733</c:v>
                </c:pt>
                <c:pt idx="6">
                  <c:v>7571.0376034440733</c:v>
                </c:pt>
                <c:pt idx="7">
                  <c:v>7571.0376034440733</c:v>
                </c:pt>
                <c:pt idx="8">
                  <c:v>7571.0376034440733</c:v>
                </c:pt>
                <c:pt idx="9">
                  <c:v>7571.0376034440733</c:v>
                </c:pt>
                <c:pt idx="10">
                  <c:v>7571.0376034440733</c:v>
                </c:pt>
                <c:pt idx="11">
                  <c:v>7571.0376034440733</c:v>
                </c:pt>
                <c:pt idx="12">
                  <c:v>7571.0376034440733</c:v>
                </c:pt>
                <c:pt idx="13">
                  <c:v>7571.0376034440733</c:v>
                </c:pt>
                <c:pt idx="14">
                  <c:v>7571.0376034440733</c:v>
                </c:pt>
                <c:pt idx="15">
                  <c:v>7571.0376034440733</c:v>
                </c:pt>
                <c:pt idx="16">
                  <c:v>7571.0376034440733</c:v>
                </c:pt>
                <c:pt idx="17">
                  <c:v>7571.0376034440733</c:v>
                </c:pt>
                <c:pt idx="18">
                  <c:v>7571.0376034440733</c:v>
                </c:pt>
                <c:pt idx="19">
                  <c:v>7571.0376034440733</c:v>
                </c:pt>
                <c:pt idx="20">
                  <c:v>7571.0376034440733</c:v>
                </c:pt>
                <c:pt idx="21">
                  <c:v>7571.0376034440733</c:v>
                </c:pt>
                <c:pt idx="22">
                  <c:v>7571.0376034440733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8F-4A50-B569-C9CBBCF37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309119"/>
        <c:axId val="1237307455"/>
      </c:lineChart>
      <c:catAx>
        <c:axId val="1237309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7307455"/>
        <c:crosses val="autoZero"/>
        <c:auto val="1"/>
        <c:lblAlgn val="ctr"/>
        <c:lblOffset val="100"/>
        <c:noMultiLvlLbl val="0"/>
      </c:catAx>
      <c:valAx>
        <c:axId val="123730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730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tx2"/>
                </a:solidFill>
              </a:rPr>
              <a:t>ŚWIADCZENIA W ZAKRESIE ORTOPEDII I TRAUMATOLOGII NARZĄDU RUCHU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806865768966458E-2"/>
          <c:y val="0.1214595136619044"/>
          <c:w val="0.86529809136115932"/>
          <c:h val="0.6445281471119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 (19)'!$C$2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 (19)'!$B$3:$B$438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(19)'!$C$3:$C$438</c:f>
              <c:numCache>
                <c:formatCode>#,##0.00</c:formatCode>
                <c:ptCount val="23"/>
                <c:pt idx="0">
                  <c:v>2026.7090679700068</c:v>
                </c:pt>
                <c:pt idx="1">
                  <c:v>3555.0930280187627</c:v>
                </c:pt>
                <c:pt idx="2">
                  <c:v>1222.2518164175515</c:v>
                </c:pt>
                <c:pt idx="3">
                  <c:v>34872.123113739355</c:v>
                </c:pt>
                <c:pt idx="4">
                  <c:v>1182.7106050151815</c:v>
                </c:pt>
                <c:pt idx="5">
                  <c:v>741.71155696909796</c:v>
                </c:pt>
                <c:pt idx="6">
                  <c:v>9438.7513332325871</c:v>
                </c:pt>
                <c:pt idx="7">
                  <c:v>121.73140284701329</c:v>
                </c:pt>
                <c:pt idx="8">
                  <c:v>10455.646871824747</c:v>
                </c:pt>
                <c:pt idx="9">
                  <c:v>65.806610686142534</c:v>
                </c:pt>
                <c:pt idx="10">
                  <c:v>1262.9642204516485</c:v>
                </c:pt>
                <c:pt idx="11">
                  <c:v>3089.4198763006725</c:v>
                </c:pt>
                <c:pt idx="12">
                  <c:v>951.14804151016187</c:v>
                </c:pt>
                <c:pt idx="13">
                  <c:v>1580.1759737767761</c:v>
                </c:pt>
                <c:pt idx="14">
                  <c:v>1736.8433998524597</c:v>
                </c:pt>
                <c:pt idx="15">
                  <c:v>3843.4791827811164</c:v>
                </c:pt>
                <c:pt idx="16">
                  <c:v>16345.101538437066</c:v>
                </c:pt>
                <c:pt idx="17">
                  <c:v>1373.7136835794659</c:v>
                </c:pt>
                <c:pt idx="18">
                  <c:v>2687.9420496189205</c:v>
                </c:pt>
                <c:pt idx="19">
                  <c:v>1062.456849892526</c:v>
                </c:pt>
                <c:pt idx="20">
                  <c:v>7648.0682091137041</c:v>
                </c:pt>
                <c:pt idx="21">
                  <c:v>0</c:v>
                </c:pt>
                <c:pt idx="22">
                  <c:v>2497.1750978797527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A-4130-8194-B054DF8593FB}"/>
            </c:ext>
          </c:extLst>
        </c:ser>
        <c:ser>
          <c:idx val="2"/>
          <c:order val="2"/>
          <c:tx>
            <c:strRef>
              <c:f>'do wykresów (19)'!$E$2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 (19)'!$B$3:$B$438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(19)'!$E$3:$E$438</c:f>
              <c:numCache>
                <c:formatCode>#,##0.00</c:formatCode>
                <c:ptCount val="23"/>
                <c:pt idx="0">
                  <c:v>2308.5652985705283</c:v>
                </c:pt>
                <c:pt idx="1">
                  <c:v>6164.525474585068</c:v>
                </c:pt>
                <c:pt idx="2">
                  <c:v>1652.0948951409089</c:v>
                </c:pt>
                <c:pt idx="3">
                  <c:v>50324.345363909859</c:v>
                </c:pt>
                <c:pt idx="4">
                  <c:v>2033.4133339166019</c:v>
                </c:pt>
                <c:pt idx="5">
                  <c:v>1271.1144869987454</c:v>
                </c:pt>
                <c:pt idx="6">
                  <c:v>15705.156756735261</c:v>
                </c:pt>
                <c:pt idx="7">
                  <c:v>253.1265348082074</c:v>
                </c:pt>
                <c:pt idx="8">
                  <c:v>14506.167070646414</c:v>
                </c:pt>
                <c:pt idx="9">
                  <c:v>131.61819241101344</c:v>
                </c:pt>
                <c:pt idx="10">
                  <c:v>2060.9926567815905</c:v>
                </c:pt>
                <c:pt idx="11">
                  <c:v>5565.8533384501889</c:v>
                </c:pt>
                <c:pt idx="12">
                  <c:v>942.09137564548939</c:v>
                </c:pt>
                <c:pt idx="13">
                  <c:v>2481.9203321449236</c:v>
                </c:pt>
                <c:pt idx="14">
                  <c:v>2936.815115139199</c:v>
                </c:pt>
                <c:pt idx="15">
                  <c:v>4638.3967008210166</c:v>
                </c:pt>
                <c:pt idx="16">
                  <c:v>19306.482930447219</c:v>
                </c:pt>
                <c:pt idx="17">
                  <c:v>2263.8706893637668</c:v>
                </c:pt>
                <c:pt idx="18">
                  <c:v>4381.2548094799695</c:v>
                </c:pt>
                <c:pt idx="19">
                  <c:v>1333.0426629456786</c:v>
                </c:pt>
                <c:pt idx="20">
                  <c:v>8834.7423619989931</c:v>
                </c:pt>
                <c:pt idx="21">
                  <c:v>0</c:v>
                </c:pt>
                <c:pt idx="22">
                  <c:v>4172.4363856173932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A-4130-8194-B054DF859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77747583"/>
        <c:axId val="1177757983"/>
      </c:barChart>
      <c:lineChart>
        <c:grouping val="standard"/>
        <c:varyColors val="0"/>
        <c:ser>
          <c:idx val="1"/>
          <c:order val="1"/>
          <c:tx>
            <c:strRef>
              <c:f>'do wykresów (19)'!$D$2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7834735108224604E-2"/>
                  <c:y val="8.03643684276111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A-4130-8194-B054DF859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(19)'!$B$3:$B$438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(19)'!$D$3:$D$438</c:f>
              <c:numCache>
                <c:formatCode>#,##0.00</c:formatCode>
                <c:ptCount val="23"/>
                <c:pt idx="0">
                  <c:v>4685.2618926049881</c:v>
                </c:pt>
                <c:pt idx="1">
                  <c:v>4685.2618926049881</c:v>
                </c:pt>
                <c:pt idx="2">
                  <c:v>4685.2618926049881</c:v>
                </c:pt>
                <c:pt idx="3">
                  <c:v>4685.2618926049881</c:v>
                </c:pt>
                <c:pt idx="4">
                  <c:v>4685.2618926049881</c:v>
                </c:pt>
                <c:pt idx="5">
                  <c:v>4685.2618926049881</c:v>
                </c:pt>
                <c:pt idx="6">
                  <c:v>4685.2618926049881</c:v>
                </c:pt>
                <c:pt idx="7">
                  <c:v>4685.2618926049881</c:v>
                </c:pt>
                <c:pt idx="8">
                  <c:v>4685.2618926049881</c:v>
                </c:pt>
                <c:pt idx="9">
                  <c:v>4685.2618926049881</c:v>
                </c:pt>
                <c:pt idx="10">
                  <c:v>4685.2618926049881</c:v>
                </c:pt>
                <c:pt idx="11">
                  <c:v>4685.2618926049881</c:v>
                </c:pt>
                <c:pt idx="12">
                  <c:v>4685.2618926049881</c:v>
                </c:pt>
                <c:pt idx="13">
                  <c:v>4685.2618926049881</c:v>
                </c:pt>
                <c:pt idx="14">
                  <c:v>4685.2618926049881</c:v>
                </c:pt>
                <c:pt idx="15">
                  <c:v>4685.2618926049881</c:v>
                </c:pt>
                <c:pt idx="16">
                  <c:v>4685.2618926049881</c:v>
                </c:pt>
                <c:pt idx="17">
                  <c:v>4685.2618926049881</c:v>
                </c:pt>
                <c:pt idx="18">
                  <c:v>4685.2618926049881</c:v>
                </c:pt>
                <c:pt idx="19">
                  <c:v>4685.2618926049881</c:v>
                </c:pt>
                <c:pt idx="20">
                  <c:v>4685.2618926049881</c:v>
                </c:pt>
                <c:pt idx="21">
                  <c:v>4685.2618926049881</c:v>
                </c:pt>
                <c:pt idx="22">
                  <c:v>4685.2618926049881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4A-4130-8194-B054DF8593FB}"/>
            </c:ext>
          </c:extLst>
        </c:ser>
        <c:ser>
          <c:idx val="3"/>
          <c:order val="3"/>
          <c:tx>
            <c:strRef>
              <c:f>'do wykresów (19)'!$F$2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8947521434937092E-2"/>
                  <c:y val="-3.5068493150684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A-4130-8194-B054DF859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(19)'!$B$3:$B$438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(19)'!$F$3:$F$438</c:f>
              <c:numCache>
                <c:formatCode>#,##0.00</c:formatCode>
                <c:ptCount val="23"/>
                <c:pt idx="0">
                  <c:v>6663.8272507199135</c:v>
                </c:pt>
                <c:pt idx="1">
                  <c:v>6663.8272507199135</c:v>
                </c:pt>
                <c:pt idx="2">
                  <c:v>6663.8272507199135</c:v>
                </c:pt>
                <c:pt idx="3">
                  <c:v>6663.8272507199135</c:v>
                </c:pt>
                <c:pt idx="4">
                  <c:v>6663.8272507199135</c:v>
                </c:pt>
                <c:pt idx="5">
                  <c:v>6663.8272507199135</c:v>
                </c:pt>
                <c:pt idx="6">
                  <c:v>6663.8272507199135</c:v>
                </c:pt>
                <c:pt idx="7">
                  <c:v>6663.8272507199135</c:v>
                </c:pt>
                <c:pt idx="8">
                  <c:v>6663.8272507199135</c:v>
                </c:pt>
                <c:pt idx="9">
                  <c:v>6663.8272507199135</c:v>
                </c:pt>
                <c:pt idx="10">
                  <c:v>6663.8272507199135</c:v>
                </c:pt>
                <c:pt idx="11">
                  <c:v>6663.8272507199135</c:v>
                </c:pt>
                <c:pt idx="12">
                  <c:v>6663.8272507199135</c:v>
                </c:pt>
                <c:pt idx="13">
                  <c:v>6663.8272507199135</c:v>
                </c:pt>
                <c:pt idx="14">
                  <c:v>6663.8272507199135</c:v>
                </c:pt>
                <c:pt idx="15">
                  <c:v>6663.8272507199135</c:v>
                </c:pt>
                <c:pt idx="16">
                  <c:v>6663.8272507199135</c:v>
                </c:pt>
                <c:pt idx="17">
                  <c:v>6663.8272507199135</c:v>
                </c:pt>
                <c:pt idx="18">
                  <c:v>6663.8272507199135</c:v>
                </c:pt>
                <c:pt idx="19">
                  <c:v>6663.8272507199135</c:v>
                </c:pt>
                <c:pt idx="20">
                  <c:v>6663.8272507199135</c:v>
                </c:pt>
                <c:pt idx="21">
                  <c:v>6663.8272507199135</c:v>
                </c:pt>
                <c:pt idx="22">
                  <c:v>6663.8272507199135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4A-4130-8194-B054DF859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747583"/>
        <c:axId val="1177757983"/>
      </c:lineChart>
      <c:catAx>
        <c:axId val="1177747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7757983"/>
        <c:crosses val="autoZero"/>
        <c:auto val="1"/>
        <c:lblAlgn val="ctr"/>
        <c:lblOffset val="100"/>
        <c:noMultiLvlLbl val="0"/>
      </c:catAx>
      <c:valAx>
        <c:axId val="117775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7747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tx2"/>
                </a:solidFill>
              </a:rPr>
              <a:t>ŚWIADCZENIA W ZAKRESIE POŁOŻNICTWA I GINEKOLOGII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369793146573893E-2"/>
          <c:y val="8.320257225656727E-2"/>
          <c:w val="0.85529224389207326"/>
          <c:h val="0.68357659795539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 (23)'!$C$2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 (23)'!$B$3:$B$530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(23)'!$C$3:$C$530</c:f>
              <c:numCache>
                <c:formatCode>#,##0.00</c:formatCode>
                <c:ptCount val="23"/>
                <c:pt idx="0">
                  <c:v>2974.5775442273321</c:v>
                </c:pt>
                <c:pt idx="1">
                  <c:v>5154.0157045055503</c:v>
                </c:pt>
                <c:pt idx="2">
                  <c:v>5409.4422012355999</c:v>
                </c:pt>
                <c:pt idx="3">
                  <c:v>42726.165420758662</c:v>
                </c:pt>
                <c:pt idx="4">
                  <c:v>3796.4162330263885</c:v>
                </c:pt>
                <c:pt idx="5">
                  <c:v>3587.1738998594192</c:v>
                </c:pt>
                <c:pt idx="6">
                  <c:v>9225.9265618506579</c:v>
                </c:pt>
                <c:pt idx="7">
                  <c:v>1733.5751909375974</c:v>
                </c:pt>
                <c:pt idx="8">
                  <c:v>9260.142933270763</c:v>
                </c:pt>
                <c:pt idx="9">
                  <c:v>4792.5289428787873</c:v>
                </c:pt>
                <c:pt idx="10">
                  <c:v>2128.1449276515023</c:v>
                </c:pt>
                <c:pt idx="11">
                  <c:v>5142.3874507121518</c:v>
                </c:pt>
                <c:pt idx="12">
                  <c:v>4630.7493910477569</c:v>
                </c:pt>
                <c:pt idx="13">
                  <c:v>2960.8314897407699</c:v>
                </c:pt>
                <c:pt idx="14">
                  <c:v>3510.5450291601132</c:v>
                </c:pt>
                <c:pt idx="15">
                  <c:v>8714.8045317977467</c:v>
                </c:pt>
                <c:pt idx="16">
                  <c:v>18387.574143042635</c:v>
                </c:pt>
                <c:pt idx="17">
                  <c:v>4962.0528297140863</c:v>
                </c:pt>
                <c:pt idx="18">
                  <c:v>5608.3264560669541</c:v>
                </c:pt>
                <c:pt idx="19">
                  <c:v>1584.1161115342018</c:v>
                </c:pt>
                <c:pt idx="20">
                  <c:v>14134.312016690757</c:v>
                </c:pt>
                <c:pt idx="21">
                  <c:v>5530.8278832521728</c:v>
                </c:pt>
                <c:pt idx="22">
                  <c:v>6853.9414416608843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3-450F-B89B-347414AEB2D6}"/>
            </c:ext>
          </c:extLst>
        </c:ser>
        <c:ser>
          <c:idx val="2"/>
          <c:order val="2"/>
          <c:tx>
            <c:strRef>
              <c:f>'do wykresów (23)'!$E$2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 (23)'!$B$3:$B$530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(23)'!$E$3:$E$530</c:f>
              <c:numCache>
                <c:formatCode>#,##0.00</c:formatCode>
                <c:ptCount val="23"/>
                <c:pt idx="0">
                  <c:v>3722.4629309642028</c:v>
                </c:pt>
                <c:pt idx="1">
                  <c:v>5846.9258102296026</c:v>
                </c:pt>
                <c:pt idx="2">
                  <c:v>7745.8327782340093</c:v>
                </c:pt>
                <c:pt idx="3">
                  <c:v>56907.452183578484</c:v>
                </c:pt>
                <c:pt idx="4">
                  <c:v>3906.5554081918744</c:v>
                </c:pt>
                <c:pt idx="5">
                  <c:v>4487.1677606265894</c:v>
                </c:pt>
                <c:pt idx="6">
                  <c:v>11621.577688387455</c:v>
                </c:pt>
                <c:pt idx="7">
                  <c:v>1732.1485028225557</c:v>
                </c:pt>
                <c:pt idx="8">
                  <c:v>13708.315354743267</c:v>
                </c:pt>
                <c:pt idx="9">
                  <c:v>6205.4669495519101</c:v>
                </c:pt>
                <c:pt idx="10">
                  <c:v>2960.9097398556014</c:v>
                </c:pt>
                <c:pt idx="11">
                  <c:v>5181.1148250293791</c:v>
                </c:pt>
                <c:pt idx="12">
                  <c:v>7065.3522577463682</c:v>
                </c:pt>
                <c:pt idx="13">
                  <c:v>3849.1548239954031</c:v>
                </c:pt>
                <c:pt idx="14">
                  <c:v>5535.9177432279548</c:v>
                </c:pt>
                <c:pt idx="15">
                  <c:v>11740.420311266562</c:v>
                </c:pt>
                <c:pt idx="16">
                  <c:v>19792.58838009755</c:v>
                </c:pt>
                <c:pt idx="17">
                  <c:v>8854.3694436214628</c:v>
                </c:pt>
                <c:pt idx="18">
                  <c:v>8235.7634421858238</c:v>
                </c:pt>
                <c:pt idx="19">
                  <c:v>1585.5326865680547</c:v>
                </c:pt>
                <c:pt idx="20">
                  <c:v>21690.7496276692</c:v>
                </c:pt>
                <c:pt idx="21">
                  <c:v>6874.469341615747</c:v>
                </c:pt>
                <c:pt idx="22">
                  <c:v>7706.024700097234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3-450F-B89B-347414AEB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1926287"/>
        <c:axId val="1231929615"/>
      </c:barChart>
      <c:lineChart>
        <c:grouping val="standard"/>
        <c:varyColors val="0"/>
        <c:ser>
          <c:idx val="1"/>
          <c:order val="1"/>
          <c:tx>
            <c:strRef>
              <c:f>'do wykresów (23)'!$D$2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091828703647333E-2"/>
                  <c:y val="-4.36873574463474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3-450F-B89B-347414AEB2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(23)'!$B$3:$B$530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(23)'!$D$3:$D$530</c:f>
              <c:numCache>
                <c:formatCode>#,##0.00</c:formatCode>
                <c:ptCount val="23"/>
                <c:pt idx="0">
                  <c:v>7513.4164493314129</c:v>
                </c:pt>
                <c:pt idx="1">
                  <c:v>7513.4164493314129</c:v>
                </c:pt>
                <c:pt idx="2">
                  <c:v>7513.4164493314129</c:v>
                </c:pt>
                <c:pt idx="3">
                  <c:v>7513.4164493314129</c:v>
                </c:pt>
                <c:pt idx="4">
                  <c:v>7513.4164493314129</c:v>
                </c:pt>
                <c:pt idx="5">
                  <c:v>7513.4164493314129</c:v>
                </c:pt>
                <c:pt idx="6">
                  <c:v>7513.4164493314129</c:v>
                </c:pt>
                <c:pt idx="7">
                  <c:v>7513.4164493314129</c:v>
                </c:pt>
                <c:pt idx="8">
                  <c:v>7513.4164493314129</c:v>
                </c:pt>
                <c:pt idx="9">
                  <c:v>7513.4164493314129</c:v>
                </c:pt>
                <c:pt idx="10">
                  <c:v>7513.4164493314129</c:v>
                </c:pt>
                <c:pt idx="11">
                  <c:v>7513.4164493314129</c:v>
                </c:pt>
                <c:pt idx="12">
                  <c:v>7513.4164493314129</c:v>
                </c:pt>
                <c:pt idx="13">
                  <c:v>7513.4164493314129</c:v>
                </c:pt>
                <c:pt idx="14">
                  <c:v>7513.4164493314129</c:v>
                </c:pt>
                <c:pt idx="15">
                  <c:v>7513.4164493314129</c:v>
                </c:pt>
                <c:pt idx="16">
                  <c:v>7513.4164493314129</c:v>
                </c:pt>
                <c:pt idx="17">
                  <c:v>7513.4164493314129</c:v>
                </c:pt>
                <c:pt idx="18">
                  <c:v>7513.4164493314129</c:v>
                </c:pt>
                <c:pt idx="19">
                  <c:v>7513.4164493314129</c:v>
                </c:pt>
                <c:pt idx="20">
                  <c:v>7513.4164493314129</c:v>
                </c:pt>
                <c:pt idx="21">
                  <c:v>7513.4164493314129</c:v>
                </c:pt>
                <c:pt idx="22">
                  <c:v>7513.4164493314129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73-450F-B89B-347414AEB2D6}"/>
            </c:ext>
          </c:extLst>
        </c:ser>
        <c:ser>
          <c:idx val="3"/>
          <c:order val="3"/>
          <c:tx>
            <c:strRef>
              <c:f>'do wykresów (23)'!$F$2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091828703647333E-2"/>
                  <c:y val="-3.0581150212442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3-450F-B89B-347414AEB2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(23)'!$B$3:$B$530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(23)'!$F$3:$F$530</c:f>
              <c:numCache>
                <c:formatCode>#,##0.00</c:formatCode>
                <c:ptCount val="23"/>
                <c:pt idx="0">
                  <c:v>9867.6640300133167</c:v>
                </c:pt>
                <c:pt idx="1">
                  <c:v>9867.6640300133167</c:v>
                </c:pt>
                <c:pt idx="2">
                  <c:v>9867.6640300133167</c:v>
                </c:pt>
                <c:pt idx="3">
                  <c:v>9867.6640300133167</c:v>
                </c:pt>
                <c:pt idx="4">
                  <c:v>9867.6640300133167</c:v>
                </c:pt>
                <c:pt idx="5">
                  <c:v>9867.6640300133167</c:v>
                </c:pt>
                <c:pt idx="6">
                  <c:v>9867.6640300133167</c:v>
                </c:pt>
                <c:pt idx="7">
                  <c:v>9867.6640300133167</c:v>
                </c:pt>
                <c:pt idx="8">
                  <c:v>9867.6640300133167</c:v>
                </c:pt>
                <c:pt idx="9">
                  <c:v>9867.6640300133167</c:v>
                </c:pt>
                <c:pt idx="10">
                  <c:v>9867.6640300133167</c:v>
                </c:pt>
                <c:pt idx="11">
                  <c:v>9867.6640300133167</c:v>
                </c:pt>
                <c:pt idx="12">
                  <c:v>9867.6640300133167</c:v>
                </c:pt>
                <c:pt idx="13">
                  <c:v>9867.6640300133167</c:v>
                </c:pt>
                <c:pt idx="14">
                  <c:v>9867.6640300133167</c:v>
                </c:pt>
                <c:pt idx="15">
                  <c:v>9867.6640300133167</c:v>
                </c:pt>
                <c:pt idx="16">
                  <c:v>9867.6640300133167</c:v>
                </c:pt>
                <c:pt idx="17">
                  <c:v>9867.6640300133167</c:v>
                </c:pt>
                <c:pt idx="18">
                  <c:v>9867.6640300133167</c:v>
                </c:pt>
                <c:pt idx="19">
                  <c:v>9867.6640300133167</c:v>
                </c:pt>
                <c:pt idx="20">
                  <c:v>9867.6640300133167</c:v>
                </c:pt>
                <c:pt idx="21">
                  <c:v>9867.6640300133167</c:v>
                </c:pt>
                <c:pt idx="22">
                  <c:v>9867.6640300133167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73-450F-B89B-347414AEB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926287"/>
        <c:axId val="1231929615"/>
      </c:lineChart>
      <c:catAx>
        <c:axId val="1231926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1929615"/>
        <c:crosses val="autoZero"/>
        <c:auto val="1"/>
        <c:lblAlgn val="ctr"/>
        <c:lblOffset val="100"/>
        <c:noMultiLvlLbl val="0"/>
      </c:catAx>
      <c:valAx>
        <c:axId val="123192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192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aseline="0" dirty="0">
                <a:solidFill>
                  <a:schemeClr val="tx1"/>
                </a:solidFill>
              </a:rPr>
              <a:t>L</a:t>
            </a:r>
            <a:r>
              <a:rPr lang="en-US" baseline="0" dirty="0" err="1">
                <a:solidFill>
                  <a:schemeClr val="tx1"/>
                </a:solidFill>
              </a:rPr>
              <a:t>iczba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wykonanych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świadczeń</a:t>
            </a:r>
            <a:r>
              <a:rPr lang="pl-PL" baseline="0" dirty="0">
                <a:solidFill>
                  <a:schemeClr val="tx1"/>
                </a:solidFill>
              </a:rPr>
              <a:t> w AOS (poradnie) i ASDK</a:t>
            </a:r>
            <a:endParaRPr lang="en-US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zrzut!$D$20</c:f>
              <c:strCache>
                <c:ptCount val="1"/>
                <c:pt idx="0">
                  <c:v>liczba wykonanych świadczeń</c:v>
                </c:pt>
              </c:strCache>
            </c:strRef>
          </c:tx>
          <c:spPr>
            <a:ln w="34925" cap="rnd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</a:ln>
              <a:effectLst/>
            </c:spPr>
            <c:trendlineType val="linear"/>
            <c:dispRSqr val="0"/>
            <c:dispEq val="0"/>
          </c:trendline>
          <c:cat>
            <c:multiLvlStrRef>
              <c:f>zrzut!$B$21:$C$33</c:f>
              <c:multiLvlStrCache>
                <c:ptCount val="13"/>
                <c:lvl>
                  <c:pt idx="0">
                    <c:v>I kwartał</c:v>
                  </c:pt>
                  <c:pt idx="1">
                    <c:v>II kwartał</c:v>
                  </c:pt>
                  <c:pt idx="2">
                    <c:v>III kwartał</c:v>
                  </c:pt>
                  <c:pt idx="3">
                    <c:v>IV kwartał</c:v>
                  </c:pt>
                  <c:pt idx="4">
                    <c:v>I kwartał</c:v>
                  </c:pt>
                  <c:pt idx="5">
                    <c:v>II kwartał</c:v>
                  </c:pt>
                  <c:pt idx="6">
                    <c:v>III kwartał</c:v>
                  </c:pt>
                  <c:pt idx="7">
                    <c:v>IV kwartał</c:v>
                  </c:pt>
                  <c:pt idx="8">
                    <c:v>I kwartał</c:v>
                  </c:pt>
                  <c:pt idx="9">
                    <c:v>II kwartał</c:v>
                  </c:pt>
                  <c:pt idx="10">
                    <c:v>III kwartał</c:v>
                  </c:pt>
                  <c:pt idx="11">
                    <c:v>IV kwartał</c:v>
                  </c:pt>
                  <c:pt idx="12">
                    <c:v>I kwartał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2021</c:v>
                  </c:pt>
                  <c:pt idx="6">
                    <c:v>2021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2022</c:v>
                  </c:pt>
                  <c:pt idx="10">
                    <c:v>2022</c:v>
                  </c:pt>
                  <c:pt idx="11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zrzut!$D$21:$D$33</c:f>
              <c:numCache>
                <c:formatCode>#,##0</c:formatCode>
                <c:ptCount val="13"/>
                <c:pt idx="0">
                  <c:v>1019265</c:v>
                </c:pt>
                <c:pt idx="1">
                  <c:v>736843</c:v>
                </c:pt>
                <c:pt idx="2">
                  <c:v>994673</c:v>
                </c:pt>
                <c:pt idx="3">
                  <c:v>1259761</c:v>
                </c:pt>
                <c:pt idx="4">
                  <c:v>991210</c:v>
                </c:pt>
                <c:pt idx="5">
                  <c:v>1015482</c:v>
                </c:pt>
                <c:pt idx="6">
                  <c:v>1005120</c:v>
                </c:pt>
                <c:pt idx="7">
                  <c:v>1027836</c:v>
                </c:pt>
                <c:pt idx="8">
                  <c:v>1053216</c:v>
                </c:pt>
                <c:pt idx="9">
                  <c:v>1067593</c:v>
                </c:pt>
                <c:pt idx="10">
                  <c:v>1023009</c:v>
                </c:pt>
                <c:pt idx="11">
                  <c:v>1081848</c:v>
                </c:pt>
                <c:pt idx="12">
                  <c:v>1153803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B-4675-9D48-ED7AE5F7A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0728111"/>
        <c:axId val="1250738927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zrzut!$E$20</c15:sqref>
                        </c15:formulaRef>
                      </c:ext>
                    </c:extLst>
                    <c:strCache>
                      <c:ptCount val="1"/>
                      <c:pt idx="0">
                        <c:v>wartość wykonanych świadczeń [w tys. zł]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zrzut!$B$21:$C$33</c15:sqref>
                        </c15:formulaRef>
                      </c:ext>
                    </c:extLst>
                    <c:multiLvlStrCache>
                      <c:ptCount val="13"/>
                      <c:lvl>
                        <c:pt idx="0">
                          <c:v>I kwartał</c:v>
                        </c:pt>
                        <c:pt idx="1">
                          <c:v>II kwartał</c:v>
                        </c:pt>
                        <c:pt idx="2">
                          <c:v>III kwartał</c:v>
                        </c:pt>
                        <c:pt idx="3">
                          <c:v>IV kwartał</c:v>
                        </c:pt>
                        <c:pt idx="4">
                          <c:v>I kwartał</c:v>
                        </c:pt>
                        <c:pt idx="5">
                          <c:v>II kwartał</c:v>
                        </c:pt>
                        <c:pt idx="6">
                          <c:v>III kwartał</c:v>
                        </c:pt>
                        <c:pt idx="7">
                          <c:v>IV kwartał</c:v>
                        </c:pt>
                        <c:pt idx="8">
                          <c:v>I kwartał</c:v>
                        </c:pt>
                        <c:pt idx="9">
                          <c:v>II kwartał</c:v>
                        </c:pt>
                        <c:pt idx="10">
                          <c:v>III kwartał</c:v>
                        </c:pt>
                        <c:pt idx="11">
                          <c:v>IV kwartał</c:v>
                        </c:pt>
                        <c:pt idx="12">
                          <c:v>I kwartał</c:v>
                        </c:pt>
                      </c:lvl>
                      <c:lvl>
                        <c:pt idx="0">
                          <c:v>2020</c:v>
                        </c:pt>
                        <c:pt idx="1">
                          <c:v>2020</c:v>
                        </c:pt>
                        <c:pt idx="2">
                          <c:v>2020</c:v>
                        </c:pt>
                        <c:pt idx="3">
                          <c:v>2020</c:v>
                        </c:pt>
                        <c:pt idx="4">
                          <c:v>2021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2022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2022</c:v>
                        </c:pt>
                        <c:pt idx="12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zrzut!$E$21:$E$33</c15:sqref>
                        </c15:formulaRef>
                      </c:ext>
                    </c:extLst>
                    <c:numCache>
                      <c:formatCode>#,##0.00</c:formatCode>
                      <c:ptCount val="13"/>
                      <c:pt idx="0">
                        <c:v>58043.237000000001</c:v>
                      </c:pt>
                      <c:pt idx="1">
                        <c:v>44934.697</c:v>
                      </c:pt>
                      <c:pt idx="2">
                        <c:v>67236.551000000007</c:v>
                      </c:pt>
                      <c:pt idx="3">
                        <c:v>85806.377999999997</c:v>
                      </c:pt>
                      <c:pt idx="4">
                        <c:v>76975.013999999996</c:v>
                      </c:pt>
                      <c:pt idx="5">
                        <c:v>80018.885999999999</c:v>
                      </c:pt>
                      <c:pt idx="6">
                        <c:v>98710.513000000006</c:v>
                      </c:pt>
                      <c:pt idx="7">
                        <c:v>108461.587</c:v>
                      </c:pt>
                      <c:pt idx="8">
                        <c:v>117617.664</c:v>
                      </c:pt>
                      <c:pt idx="9">
                        <c:v>124918.463</c:v>
                      </c:pt>
                      <c:pt idx="10">
                        <c:v>160108.08199999999</c:v>
                      </c:pt>
                      <c:pt idx="11">
                        <c:v>170751.76300000001</c:v>
                      </c:pt>
                      <c:pt idx="12">
                        <c:v>183745.973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51B-4675-9D48-ED7AE5F7A76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zrzut!$F$20</c15:sqref>
                        </c15:formulaRef>
                      </c:ext>
                    </c:extLst>
                    <c:strCache>
                      <c:ptCount val="1"/>
                      <c:pt idx="0">
                        <c:v>liczba osób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zrzut!$B$21:$C$33</c15:sqref>
                        </c15:formulaRef>
                      </c:ext>
                    </c:extLst>
                    <c:multiLvlStrCache>
                      <c:ptCount val="13"/>
                      <c:lvl>
                        <c:pt idx="0">
                          <c:v>I kwartał</c:v>
                        </c:pt>
                        <c:pt idx="1">
                          <c:v>II kwartał</c:v>
                        </c:pt>
                        <c:pt idx="2">
                          <c:v>III kwartał</c:v>
                        </c:pt>
                        <c:pt idx="3">
                          <c:v>IV kwartał</c:v>
                        </c:pt>
                        <c:pt idx="4">
                          <c:v>I kwartał</c:v>
                        </c:pt>
                        <c:pt idx="5">
                          <c:v>II kwartał</c:v>
                        </c:pt>
                        <c:pt idx="6">
                          <c:v>III kwartał</c:v>
                        </c:pt>
                        <c:pt idx="7">
                          <c:v>IV kwartał</c:v>
                        </c:pt>
                        <c:pt idx="8">
                          <c:v>I kwartał</c:v>
                        </c:pt>
                        <c:pt idx="9">
                          <c:v>II kwartał</c:v>
                        </c:pt>
                        <c:pt idx="10">
                          <c:v>III kwartał</c:v>
                        </c:pt>
                        <c:pt idx="11">
                          <c:v>IV kwartał</c:v>
                        </c:pt>
                        <c:pt idx="12">
                          <c:v>I kwartał</c:v>
                        </c:pt>
                      </c:lvl>
                      <c:lvl>
                        <c:pt idx="0">
                          <c:v>2020</c:v>
                        </c:pt>
                        <c:pt idx="1">
                          <c:v>2020</c:v>
                        </c:pt>
                        <c:pt idx="2">
                          <c:v>2020</c:v>
                        </c:pt>
                        <c:pt idx="3">
                          <c:v>2020</c:v>
                        </c:pt>
                        <c:pt idx="4">
                          <c:v>2021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2022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2022</c:v>
                        </c:pt>
                        <c:pt idx="12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zrzut!$F$21:$F$33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13"/>
                      <c:pt idx="0">
                        <c:v>482038</c:v>
                      </c:pt>
                      <c:pt idx="1">
                        <c:v>375726</c:v>
                      </c:pt>
                      <c:pt idx="2">
                        <c:v>449254</c:v>
                      </c:pt>
                      <c:pt idx="3">
                        <c:v>499785</c:v>
                      </c:pt>
                      <c:pt idx="4">
                        <c:v>437739</c:v>
                      </c:pt>
                      <c:pt idx="5">
                        <c:v>454245</c:v>
                      </c:pt>
                      <c:pt idx="6">
                        <c:v>458058</c:v>
                      </c:pt>
                      <c:pt idx="7">
                        <c:v>466137</c:v>
                      </c:pt>
                      <c:pt idx="8">
                        <c:v>469797</c:v>
                      </c:pt>
                      <c:pt idx="9">
                        <c:v>483756</c:v>
                      </c:pt>
                      <c:pt idx="10">
                        <c:v>471835</c:v>
                      </c:pt>
                      <c:pt idx="11">
                        <c:v>488788</c:v>
                      </c:pt>
                      <c:pt idx="12">
                        <c:v>506304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51B-4675-9D48-ED7AE5F7A76A}"/>
                  </c:ext>
                </c:extLst>
              </c15:ser>
            </c15:filteredLineSeries>
          </c:ext>
        </c:extLst>
      </c:lineChart>
      <c:catAx>
        <c:axId val="1250728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0738927"/>
        <c:crosses val="autoZero"/>
        <c:auto val="1"/>
        <c:lblAlgn val="ctr"/>
        <c:lblOffset val="100"/>
        <c:noMultiLvlLbl val="0"/>
      </c:catAx>
      <c:valAx>
        <c:axId val="1250738927"/>
        <c:scaling>
          <c:orientation val="minMax"/>
          <c:max val="1300000"/>
          <c:min val="7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072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1"/>
                </a:solidFill>
              </a:rPr>
              <a:t>Wartość wykonanych świadczeń [w tys. zł] w AOS (poradnie) i ASDK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zrzut!$E$20</c:f>
              <c:strCache>
                <c:ptCount val="1"/>
                <c:pt idx="0">
                  <c:v>wartość wykonanych świadczeń [w tys. zł]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zrzut!$B$21:$C$33</c:f>
              <c:multiLvlStrCache>
                <c:ptCount val="13"/>
                <c:lvl>
                  <c:pt idx="0">
                    <c:v>I kwartał</c:v>
                  </c:pt>
                  <c:pt idx="1">
                    <c:v>II kwartał</c:v>
                  </c:pt>
                  <c:pt idx="2">
                    <c:v>III kwartał</c:v>
                  </c:pt>
                  <c:pt idx="3">
                    <c:v>IV kwartał</c:v>
                  </c:pt>
                  <c:pt idx="4">
                    <c:v>I kwartał</c:v>
                  </c:pt>
                  <c:pt idx="5">
                    <c:v>II kwartał</c:v>
                  </c:pt>
                  <c:pt idx="6">
                    <c:v>III kwartał</c:v>
                  </c:pt>
                  <c:pt idx="7">
                    <c:v>IV kwartał</c:v>
                  </c:pt>
                  <c:pt idx="8">
                    <c:v>I kwartał</c:v>
                  </c:pt>
                  <c:pt idx="9">
                    <c:v>II kwartał</c:v>
                  </c:pt>
                  <c:pt idx="10">
                    <c:v>III kwartał</c:v>
                  </c:pt>
                  <c:pt idx="11">
                    <c:v>IV kwartał</c:v>
                  </c:pt>
                  <c:pt idx="12">
                    <c:v>I kwartał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2021</c:v>
                  </c:pt>
                  <c:pt idx="6">
                    <c:v>2021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2022</c:v>
                  </c:pt>
                  <c:pt idx="10">
                    <c:v>2022</c:v>
                  </c:pt>
                  <c:pt idx="11">
                    <c:v>2022</c:v>
                  </c:pt>
                  <c:pt idx="12">
                    <c:v>2023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zrzut!$E$21:$E$33</c:f>
              <c:numCache>
                <c:formatCode>#,##0.00</c:formatCode>
                <c:ptCount val="13"/>
                <c:pt idx="0">
                  <c:v>58043.237000000001</c:v>
                </c:pt>
                <c:pt idx="1">
                  <c:v>44934.697</c:v>
                </c:pt>
                <c:pt idx="2">
                  <c:v>67236.551000000007</c:v>
                </c:pt>
                <c:pt idx="3">
                  <c:v>85806.377999999997</c:v>
                </c:pt>
                <c:pt idx="4">
                  <c:v>76975.013999999996</c:v>
                </c:pt>
                <c:pt idx="5">
                  <c:v>80018.885999999999</c:v>
                </c:pt>
                <c:pt idx="6">
                  <c:v>98710.513000000006</c:v>
                </c:pt>
                <c:pt idx="7">
                  <c:v>108461.587</c:v>
                </c:pt>
                <c:pt idx="8">
                  <c:v>117617.664</c:v>
                </c:pt>
                <c:pt idx="9">
                  <c:v>124918.463</c:v>
                </c:pt>
                <c:pt idx="10">
                  <c:v>160108.08199999999</c:v>
                </c:pt>
                <c:pt idx="11">
                  <c:v>170751.76300000001</c:v>
                </c:pt>
                <c:pt idx="12">
                  <c:v>183745.973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3688-4288-9990-BAC3ABD58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0728111"/>
        <c:axId val="125073892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zrzut!$D$20</c15:sqref>
                        </c15:formulaRef>
                      </c:ext>
                    </c:extLst>
                    <c:strCache>
                      <c:ptCount val="1"/>
                      <c:pt idx="0">
                        <c:v>liczba wykonanych świadczeń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zrzut!$B$21:$C$33</c15:sqref>
                        </c15:formulaRef>
                      </c:ext>
                    </c:extLst>
                    <c:multiLvlStrCache>
                      <c:ptCount val="13"/>
                      <c:lvl>
                        <c:pt idx="0">
                          <c:v>I kwartał</c:v>
                        </c:pt>
                        <c:pt idx="1">
                          <c:v>II kwartał</c:v>
                        </c:pt>
                        <c:pt idx="2">
                          <c:v>III kwartał</c:v>
                        </c:pt>
                        <c:pt idx="3">
                          <c:v>IV kwartał</c:v>
                        </c:pt>
                        <c:pt idx="4">
                          <c:v>I kwartał</c:v>
                        </c:pt>
                        <c:pt idx="5">
                          <c:v>II kwartał</c:v>
                        </c:pt>
                        <c:pt idx="6">
                          <c:v>III kwartał</c:v>
                        </c:pt>
                        <c:pt idx="7">
                          <c:v>IV kwartał</c:v>
                        </c:pt>
                        <c:pt idx="8">
                          <c:v>I kwartał</c:v>
                        </c:pt>
                        <c:pt idx="9">
                          <c:v>II kwartał</c:v>
                        </c:pt>
                        <c:pt idx="10">
                          <c:v>III kwartał</c:v>
                        </c:pt>
                        <c:pt idx="11">
                          <c:v>IV kwartał</c:v>
                        </c:pt>
                        <c:pt idx="12">
                          <c:v>I kwartał</c:v>
                        </c:pt>
                      </c:lvl>
                      <c:lvl>
                        <c:pt idx="0">
                          <c:v>2020</c:v>
                        </c:pt>
                        <c:pt idx="1">
                          <c:v>2020</c:v>
                        </c:pt>
                        <c:pt idx="2">
                          <c:v>2020</c:v>
                        </c:pt>
                        <c:pt idx="3">
                          <c:v>2020</c:v>
                        </c:pt>
                        <c:pt idx="4">
                          <c:v>2021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2022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2022</c:v>
                        </c:pt>
                        <c:pt idx="12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zrzut!$D$21:$D$33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1019265</c:v>
                      </c:pt>
                      <c:pt idx="1">
                        <c:v>736843</c:v>
                      </c:pt>
                      <c:pt idx="2">
                        <c:v>994673</c:v>
                      </c:pt>
                      <c:pt idx="3">
                        <c:v>1259761</c:v>
                      </c:pt>
                      <c:pt idx="4">
                        <c:v>991210</c:v>
                      </c:pt>
                      <c:pt idx="5">
                        <c:v>1015482</c:v>
                      </c:pt>
                      <c:pt idx="6">
                        <c:v>1005120</c:v>
                      </c:pt>
                      <c:pt idx="7">
                        <c:v>1027836</c:v>
                      </c:pt>
                      <c:pt idx="8">
                        <c:v>1053216</c:v>
                      </c:pt>
                      <c:pt idx="9">
                        <c:v>1067593</c:v>
                      </c:pt>
                      <c:pt idx="10">
                        <c:v>1023009</c:v>
                      </c:pt>
                      <c:pt idx="11">
                        <c:v>1081848</c:v>
                      </c:pt>
                      <c:pt idx="12">
                        <c:v>1153803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3688-4288-9990-BAC3ABD5883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zrzut!$F$20</c15:sqref>
                        </c15:formulaRef>
                      </c:ext>
                    </c:extLst>
                    <c:strCache>
                      <c:ptCount val="1"/>
                      <c:pt idx="0">
                        <c:v>liczba osób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zrzut!$B$21:$C$33</c15:sqref>
                        </c15:formulaRef>
                      </c:ext>
                    </c:extLst>
                    <c:multiLvlStrCache>
                      <c:ptCount val="13"/>
                      <c:lvl>
                        <c:pt idx="0">
                          <c:v>I kwartał</c:v>
                        </c:pt>
                        <c:pt idx="1">
                          <c:v>II kwartał</c:v>
                        </c:pt>
                        <c:pt idx="2">
                          <c:v>III kwartał</c:v>
                        </c:pt>
                        <c:pt idx="3">
                          <c:v>IV kwartał</c:v>
                        </c:pt>
                        <c:pt idx="4">
                          <c:v>I kwartał</c:v>
                        </c:pt>
                        <c:pt idx="5">
                          <c:v>II kwartał</c:v>
                        </c:pt>
                        <c:pt idx="6">
                          <c:v>III kwartał</c:v>
                        </c:pt>
                        <c:pt idx="7">
                          <c:v>IV kwartał</c:v>
                        </c:pt>
                        <c:pt idx="8">
                          <c:v>I kwartał</c:v>
                        </c:pt>
                        <c:pt idx="9">
                          <c:v>II kwartał</c:v>
                        </c:pt>
                        <c:pt idx="10">
                          <c:v>III kwartał</c:v>
                        </c:pt>
                        <c:pt idx="11">
                          <c:v>IV kwartał</c:v>
                        </c:pt>
                        <c:pt idx="12">
                          <c:v>I kwartał</c:v>
                        </c:pt>
                      </c:lvl>
                      <c:lvl>
                        <c:pt idx="0">
                          <c:v>2020</c:v>
                        </c:pt>
                        <c:pt idx="1">
                          <c:v>2020</c:v>
                        </c:pt>
                        <c:pt idx="2">
                          <c:v>2020</c:v>
                        </c:pt>
                        <c:pt idx="3">
                          <c:v>2020</c:v>
                        </c:pt>
                        <c:pt idx="4">
                          <c:v>2021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2022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2022</c:v>
                        </c:pt>
                        <c:pt idx="12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zrzut!$F$21:$F$33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13"/>
                      <c:pt idx="0">
                        <c:v>482038</c:v>
                      </c:pt>
                      <c:pt idx="1">
                        <c:v>375726</c:v>
                      </c:pt>
                      <c:pt idx="2">
                        <c:v>449254</c:v>
                      </c:pt>
                      <c:pt idx="3">
                        <c:v>499785</c:v>
                      </c:pt>
                      <c:pt idx="4">
                        <c:v>437739</c:v>
                      </c:pt>
                      <c:pt idx="5">
                        <c:v>454245</c:v>
                      </c:pt>
                      <c:pt idx="6">
                        <c:v>458058</c:v>
                      </c:pt>
                      <c:pt idx="7">
                        <c:v>466137</c:v>
                      </c:pt>
                      <c:pt idx="8">
                        <c:v>469797</c:v>
                      </c:pt>
                      <c:pt idx="9">
                        <c:v>483756</c:v>
                      </c:pt>
                      <c:pt idx="10">
                        <c:v>471835</c:v>
                      </c:pt>
                      <c:pt idx="11">
                        <c:v>488788</c:v>
                      </c:pt>
                      <c:pt idx="12">
                        <c:v>506304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688-4288-9990-BAC3ABD5883A}"/>
                  </c:ext>
                </c:extLst>
              </c15:ser>
            </c15:filteredLineSeries>
          </c:ext>
        </c:extLst>
      </c:lineChart>
      <c:catAx>
        <c:axId val="1250728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0738927"/>
        <c:crosses val="autoZero"/>
        <c:auto val="1"/>
        <c:lblAlgn val="ctr"/>
        <c:lblOffset val="100"/>
        <c:noMultiLvlLbl val="0"/>
      </c:catAx>
      <c:valAx>
        <c:axId val="1250738927"/>
        <c:scaling>
          <c:orientation val="minMax"/>
          <c:max val="190000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072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1"/>
                </a:solidFill>
              </a:rPr>
              <a:t>Łączna liczba osób,</a:t>
            </a:r>
            <a:r>
              <a:rPr lang="pl-PL" baseline="0" dirty="0">
                <a:solidFill>
                  <a:schemeClr val="tx1"/>
                </a:solidFill>
              </a:rPr>
              <a:t> którym udzielono świadczeń - w podziale na kwartały w AOS (poradnie) i ASDK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032721519566155E-2"/>
          <c:y val="8.2287658908228214E-2"/>
          <c:w val="0.93583719717962088"/>
          <c:h val="0.78704367385480922"/>
        </c:manualLayout>
      </c:layout>
      <c:lineChart>
        <c:grouping val="standard"/>
        <c:varyColors val="0"/>
        <c:ser>
          <c:idx val="2"/>
          <c:order val="2"/>
          <c:tx>
            <c:strRef>
              <c:f>zrzut!$F$20</c:f>
              <c:strCache>
                <c:ptCount val="1"/>
                <c:pt idx="0">
                  <c:v>liczba osób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zrzut!$B$21:$C$33</c:f>
              <c:multiLvlStrCache>
                <c:ptCount val="13"/>
                <c:lvl>
                  <c:pt idx="0">
                    <c:v>I kwartał</c:v>
                  </c:pt>
                  <c:pt idx="1">
                    <c:v>II kwartał</c:v>
                  </c:pt>
                  <c:pt idx="2">
                    <c:v>III kwartał</c:v>
                  </c:pt>
                  <c:pt idx="3">
                    <c:v>IV kwartał</c:v>
                  </c:pt>
                  <c:pt idx="4">
                    <c:v>I kwartał</c:v>
                  </c:pt>
                  <c:pt idx="5">
                    <c:v>II kwartał</c:v>
                  </c:pt>
                  <c:pt idx="6">
                    <c:v>III kwartał</c:v>
                  </c:pt>
                  <c:pt idx="7">
                    <c:v>IV kwartał</c:v>
                  </c:pt>
                  <c:pt idx="8">
                    <c:v>I kwartał</c:v>
                  </c:pt>
                  <c:pt idx="9">
                    <c:v>II kwartał</c:v>
                  </c:pt>
                  <c:pt idx="10">
                    <c:v>III kwartał</c:v>
                  </c:pt>
                  <c:pt idx="11">
                    <c:v>IV kwartał</c:v>
                  </c:pt>
                  <c:pt idx="12">
                    <c:v>I kwartał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2021</c:v>
                  </c:pt>
                  <c:pt idx="6">
                    <c:v>2021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2022</c:v>
                  </c:pt>
                  <c:pt idx="10">
                    <c:v>2022</c:v>
                  </c:pt>
                  <c:pt idx="11">
                    <c:v>2022</c:v>
                  </c:pt>
                  <c:pt idx="12">
                    <c:v>2023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zrzut!$F$21:$F$33</c:f>
              <c:numCache>
                <c:formatCode>_-* #\ ##0_-;\-* #\ ##0_-;_-* "-"??_-;_-@_-</c:formatCode>
                <c:ptCount val="13"/>
                <c:pt idx="0">
                  <c:v>482038</c:v>
                </c:pt>
                <c:pt idx="1">
                  <c:v>375726</c:v>
                </c:pt>
                <c:pt idx="2">
                  <c:v>449254</c:v>
                </c:pt>
                <c:pt idx="3">
                  <c:v>499785</c:v>
                </c:pt>
                <c:pt idx="4">
                  <c:v>437739</c:v>
                </c:pt>
                <c:pt idx="5">
                  <c:v>454245</c:v>
                </c:pt>
                <c:pt idx="6">
                  <c:v>458058</c:v>
                </c:pt>
                <c:pt idx="7">
                  <c:v>466137</c:v>
                </c:pt>
                <c:pt idx="8">
                  <c:v>469797</c:v>
                </c:pt>
                <c:pt idx="9">
                  <c:v>483756</c:v>
                </c:pt>
                <c:pt idx="10">
                  <c:v>471835</c:v>
                </c:pt>
                <c:pt idx="11">
                  <c:v>488788</c:v>
                </c:pt>
                <c:pt idx="12">
                  <c:v>506304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F915-4E6B-B456-7863C7B42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0728111"/>
        <c:axId val="125073892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zrzut!$D$20</c15:sqref>
                        </c15:formulaRef>
                      </c:ext>
                    </c:extLst>
                    <c:strCache>
                      <c:ptCount val="1"/>
                      <c:pt idx="0">
                        <c:v>liczba wykonanych świadczeń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zrzut!$B$21:$C$33</c15:sqref>
                        </c15:formulaRef>
                      </c:ext>
                    </c:extLst>
                    <c:multiLvlStrCache>
                      <c:ptCount val="13"/>
                      <c:lvl>
                        <c:pt idx="0">
                          <c:v>I kwartał</c:v>
                        </c:pt>
                        <c:pt idx="1">
                          <c:v>II kwartał</c:v>
                        </c:pt>
                        <c:pt idx="2">
                          <c:v>III kwartał</c:v>
                        </c:pt>
                        <c:pt idx="3">
                          <c:v>IV kwartał</c:v>
                        </c:pt>
                        <c:pt idx="4">
                          <c:v>I kwartał</c:v>
                        </c:pt>
                        <c:pt idx="5">
                          <c:v>II kwartał</c:v>
                        </c:pt>
                        <c:pt idx="6">
                          <c:v>III kwartał</c:v>
                        </c:pt>
                        <c:pt idx="7">
                          <c:v>IV kwartał</c:v>
                        </c:pt>
                        <c:pt idx="8">
                          <c:v>I kwartał</c:v>
                        </c:pt>
                        <c:pt idx="9">
                          <c:v>II kwartał</c:v>
                        </c:pt>
                        <c:pt idx="10">
                          <c:v>III kwartał</c:v>
                        </c:pt>
                        <c:pt idx="11">
                          <c:v>IV kwartał</c:v>
                        </c:pt>
                        <c:pt idx="12">
                          <c:v>I kwartał</c:v>
                        </c:pt>
                      </c:lvl>
                      <c:lvl>
                        <c:pt idx="0">
                          <c:v>2020</c:v>
                        </c:pt>
                        <c:pt idx="1">
                          <c:v>2020</c:v>
                        </c:pt>
                        <c:pt idx="2">
                          <c:v>2020</c:v>
                        </c:pt>
                        <c:pt idx="3">
                          <c:v>2020</c:v>
                        </c:pt>
                        <c:pt idx="4">
                          <c:v>2021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2022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2022</c:v>
                        </c:pt>
                        <c:pt idx="12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zrzut!$D$21:$D$33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1019265</c:v>
                      </c:pt>
                      <c:pt idx="1">
                        <c:v>736843</c:v>
                      </c:pt>
                      <c:pt idx="2">
                        <c:v>994673</c:v>
                      </c:pt>
                      <c:pt idx="3">
                        <c:v>1259761</c:v>
                      </c:pt>
                      <c:pt idx="4">
                        <c:v>991210</c:v>
                      </c:pt>
                      <c:pt idx="5">
                        <c:v>1015482</c:v>
                      </c:pt>
                      <c:pt idx="6">
                        <c:v>1005120</c:v>
                      </c:pt>
                      <c:pt idx="7">
                        <c:v>1027836</c:v>
                      </c:pt>
                      <c:pt idx="8">
                        <c:v>1053216</c:v>
                      </c:pt>
                      <c:pt idx="9">
                        <c:v>1067593</c:v>
                      </c:pt>
                      <c:pt idx="10">
                        <c:v>1023009</c:v>
                      </c:pt>
                      <c:pt idx="11">
                        <c:v>1081848</c:v>
                      </c:pt>
                      <c:pt idx="12">
                        <c:v>1153803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F915-4E6B-B456-7863C7B4282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zrzut!$E$20</c15:sqref>
                        </c15:formulaRef>
                      </c:ext>
                    </c:extLst>
                    <c:strCache>
                      <c:ptCount val="1"/>
                      <c:pt idx="0">
                        <c:v>wartość wykonanych świadczeń [w tys. zł]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zrzut!$B$21:$C$33</c15:sqref>
                        </c15:formulaRef>
                      </c:ext>
                    </c:extLst>
                    <c:multiLvlStrCache>
                      <c:ptCount val="13"/>
                      <c:lvl>
                        <c:pt idx="0">
                          <c:v>I kwartał</c:v>
                        </c:pt>
                        <c:pt idx="1">
                          <c:v>II kwartał</c:v>
                        </c:pt>
                        <c:pt idx="2">
                          <c:v>III kwartał</c:v>
                        </c:pt>
                        <c:pt idx="3">
                          <c:v>IV kwartał</c:v>
                        </c:pt>
                        <c:pt idx="4">
                          <c:v>I kwartał</c:v>
                        </c:pt>
                        <c:pt idx="5">
                          <c:v>II kwartał</c:v>
                        </c:pt>
                        <c:pt idx="6">
                          <c:v>III kwartał</c:v>
                        </c:pt>
                        <c:pt idx="7">
                          <c:v>IV kwartał</c:v>
                        </c:pt>
                        <c:pt idx="8">
                          <c:v>I kwartał</c:v>
                        </c:pt>
                        <c:pt idx="9">
                          <c:v>II kwartał</c:v>
                        </c:pt>
                        <c:pt idx="10">
                          <c:v>III kwartał</c:v>
                        </c:pt>
                        <c:pt idx="11">
                          <c:v>IV kwartał</c:v>
                        </c:pt>
                        <c:pt idx="12">
                          <c:v>I kwartał</c:v>
                        </c:pt>
                      </c:lvl>
                      <c:lvl>
                        <c:pt idx="0">
                          <c:v>2020</c:v>
                        </c:pt>
                        <c:pt idx="1">
                          <c:v>2020</c:v>
                        </c:pt>
                        <c:pt idx="2">
                          <c:v>2020</c:v>
                        </c:pt>
                        <c:pt idx="3">
                          <c:v>2020</c:v>
                        </c:pt>
                        <c:pt idx="4">
                          <c:v>2021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2022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2022</c:v>
                        </c:pt>
                        <c:pt idx="12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zrzut!$E$21:$E$33</c15:sqref>
                        </c15:formulaRef>
                      </c:ext>
                    </c:extLst>
                    <c:numCache>
                      <c:formatCode>#,##0.00</c:formatCode>
                      <c:ptCount val="13"/>
                      <c:pt idx="0">
                        <c:v>58043.237000000001</c:v>
                      </c:pt>
                      <c:pt idx="1">
                        <c:v>44934.697</c:v>
                      </c:pt>
                      <c:pt idx="2">
                        <c:v>67236.551000000007</c:v>
                      </c:pt>
                      <c:pt idx="3">
                        <c:v>85806.377999999997</c:v>
                      </c:pt>
                      <c:pt idx="4">
                        <c:v>76975.013999999996</c:v>
                      </c:pt>
                      <c:pt idx="5">
                        <c:v>80018.885999999999</c:v>
                      </c:pt>
                      <c:pt idx="6">
                        <c:v>98710.513000000006</c:v>
                      </c:pt>
                      <c:pt idx="7">
                        <c:v>108461.587</c:v>
                      </c:pt>
                      <c:pt idx="8">
                        <c:v>117617.664</c:v>
                      </c:pt>
                      <c:pt idx="9">
                        <c:v>124918.463</c:v>
                      </c:pt>
                      <c:pt idx="10">
                        <c:v>160108.08199999999</c:v>
                      </c:pt>
                      <c:pt idx="11">
                        <c:v>170751.76300000001</c:v>
                      </c:pt>
                      <c:pt idx="12">
                        <c:v>183745.973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915-4E6B-B456-7863C7B4282F}"/>
                  </c:ext>
                </c:extLst>
              </c15:ser>
            </c15:filteredLineSeries>
          </c:ext>
        </c:extLst>
      </c:lineChart>
      <c:catAx>
        <c:axId val="1250728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0738927"/>
        <c:crosses val="autoZero"/>
        <c:auto val="1"/>
        <c:lblAlgn val="ctr"/>
        <c:lblOffset val="100"/>
        <c:noMultiLvlLbl val="0"/>
      </c:catAx>
      <c:valAx>
        <c:axId val="1250738927"/>
        <c:scaling>
          <c:orientation val="minMax"/>
          <c:max val="510000"/>
          <c:min val="3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072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5135427545863E-2"/>
          <c:y val="8.9406992964323306E-2"/>
          <c:w val="0.83646267983949407"/>
          <c:h val="0.81580459429179664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97341102109E-2"/>
          <c:y val="0.19852118597637675"/>
          <c:w val="0.96944440265889786"/>
          <c:h val="0.79866843785447716"/>
        </c:manualLayout>
      </c:layout>
      <c:pie3DChart>
        <c:varyColors val="1"/>
        <c:ser>
          <c:idx val="0"/>
          <c:order val="0"/>
          <c:tx>
            <c:strRef>
              <c:f>Arkusz3!$N$2</c:f>
              <c:strCache>
                <c:ptCount val="1"/>
                <c:pt idx="0">
                  <c:v>UDZIAŁ %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EFD-423E-934E-E8822CE2E124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EFD-423E-934E-E8822CE2E1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EFD-423E-934E-E8822CE2E124}"/>
              </c:ext>
            </c:extLst>
          </c:dPt>
          <c:dLbls>
            <c:dLbl>
              <c:idx val="0"/>
              <c:layout>
                <c:manualLayout>
                  <c:x val="-9.2726149897242649E-2"/>
                  <c:y val="-0.3753261987182062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FD-423E-934E-E8822CE2E124}"/>
                </c:ext>
              </c:extLst>
            </c:dLbl>
            <c:dLbl>
              <c:idx val="1"/>
              <c:layout>
                <c:manualLayout>
                  <c:x val="2.3736598517397105E-2"/>
                  <c:y val="-0.11774278212905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FD-423E-934E-E8822CE2E124}"/>
                </c:ext>
              </c:extLst>
            </c:dLbl>
            <c:dLbl>
              <c:idx val="2"/>
              <c:layout>
                <c:manualLayout>
                  <c:x val="-2.1227057645668594E-3"/>
                  <c:y val="-5.8364698614281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D-423E-934E-E8822CE2E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Arkusz3!$M$3:$M$5</c:f>
              <c:strCache>
                <c:ptCount val="3"/>
                <c:pt idx="0">
                  <c:v>UMOWY PSZ – ZAKRESY FINANSOWANE RYCZAŁTEM</c:v>
                </c:pt>
                <c:pt idx="1">
                  <c:v>UMOWY PSZ – ZAKRESY FINANSOWANE ODRĘBNIE</c:v>
                </c:pt>
                <c:pt idx="2">
                  <c:v>UMOWY WIELOLETNIE (POZA PSZ)</c:v>
                </c:pt>
              </c:strCache>
            </c:strRef>
          </c:cat>
          <c:val>
            <c:numRef>
              <c:f>Arkusz3!$N$3:$N$5</c:f>
              <c:numCache>
                <c:formatCode>0%</c:formatCode>
                <c:ptCount val="3"/>
                <c:pt idx="0">
                  <c:v>0.56597103393863568</c:v>
                </c:pt>
                <c:pt idx="1">
                  <c:v>0.41010843310573142</c:v>
                </c:pt>
                <c:pt idx="2">
                  <c:v>2.5453685450436987E-2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FD-423E-934E-E8822CE2E12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9459729159334112E-2"/>
          <c:w val="1"/>
          <c:h val="0.8984476028900568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244995392223576E-2"/>
          <c:y val="0.17742570393075174"/>
          <c:w val="0.83427862101049854"/>
          <c:h val="0.82003577613417489"/>
        </c:manualLayout>
      </c:layout>
      <c:pie3DChart>
        <c:varyColors val="1"/>
        <c:ser>
          <c:idx val="0"/>
          <c:order val="0"/>
          <c:tx>
            <c:strRef>
              <c:f>AOS!$AE$10</c:f>
              <c:strCache>
                <c:ptCount val="1"/>
                <c:pt idx="0">
                  <c:v>Wartość zawartych umów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F7E-4E88-9FCF-3DAEABAD52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F7E-4E88-9FCF-3DAEABAD52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F7E-4E88-9FCF-3DAEABAD5276}"/>
              </c:ext>
            </c:extLst>
          </c:dPt>
          <c:dLbls>
            <c:dLbl>
              <c:idx val="0"/>
              <c:layout>
                <c:manualLayout>
                  <c:x val="-0.19435299254783445"/>
                  <c:y val="-2.49838834279540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9B47F8-06A0-42C4-B6CE-D306A95E9C36}" type="CATEGORYNAME">
                      <a:rPr lang="pl-PL"/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pl-PL" baseline="0" dirty="0"/>
                      <a:t>; 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7E-4E88-9FCF-3DAEABAD5276}"/>
                </c:ext>
              </c:extLst>
            </c:dLbl>
            <c:dLbl>
              <c:idx val="1"/>
              <c:layout>
                <c:manualLayout>
                  <c:x val="9.4400024951805273E-2"/>
                  <c:y val="-0.107430698740202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A2090C-D5F7-45B2-A3D4-643E0A2B6340}" type="CATEGORYNAME">
                      <a:rPr lang="pl-PL"/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pl-PL" baseline="0" dirty="0"/>
                      <a:t>;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7E-4E88-9FCF-3DAEABAD5276}"/>
                </c:ext>
              </c:extLst>
            </c:dLbl>
            <c:dLbl>
              <c:idx val="2"/>
              <c:layout>
                <c:manualLayout>
                  <c:x val="0.11476081464729268"/>
                  <c:y val="-0.254835610965131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026833-9B4B-4CE6-9828-47F08F85F6B0}" type="CATEGORYNAME">
                      <a:rPr lang="en-US"/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/>
                      <a:t>; 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7E-4E88-9FCF-3DAEABAD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AOS!$AD$11:$AD$13</c:f>
              <c:strCache>
                <c:ptCount val="3"/>
                <c:pt idx="0">
                  <c:v>AOS - ŚWIADCZENIA DIAGNOSTYKI ONKOLOGICZNEJ</c:v>
                </c:pt>
                <c:pt idx="1">
                  <c:v>AOS - ŚWIADCZENIA DLA DZIECI</c:v>
                </c:pt>
                <c:pt idx="2">
                  <c:v>AOS - ZAKRESY OGÓLNE</c:v>
                </c:pt>
              </c:strCache>
            </c:strRef>
          </c:cat>
          <c:val>
            <c:numRef>
              <c:f>AOS!$AE$11:$AE$13</c:f>
              <c:numCache>
                <c:formatCode>#,##0.00</c:formatCode>
                <c:ptCount val="3"/>
                <c:pt idx="0">
                  <c:v>29469172.299999993</c:v>
                </c:pt>
                <c:pt idx="1">
                  <c:v>25358045.429999996</c:v>
                </c:pt>
                <c:pt idx="2">
                  <c:v>389770299.35000134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7E-4E88-9FCF-3DAEABAD52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[ryczałty.xlsx]Arkusz1!Tabela przestawna1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597399355102629E-3"/>
          <c:y val="0.1860398767362062"/>
          <c:w val="0.93251409585027789"/>
          <c:h val="0.80359783923176431"/>
        </c:manualLayout>
      </c:layout>
      <c:pie3DChart>
        <c:varyColors val="1"/>
        <c:ser>
          <c:idx val="0"/>
          <c:order val="0"/>
          <c:tx>
            <c:strRef>
              <c:f>Arkusz1!$F$2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C9A-48FB-8C03-E4DE5E6E6F24}"/>
              </c:ext>
            </c:extLst>
          </c:dPt>
          <c:dPt>
            <c:idx val="1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C9A-48FB-8C03-E4DE5E6E6F24}"/>
              </c:ext>
            </c:extLst>
          </c:dPt>
          <c:dPt>
            <c:idx val="2"/>
            <c:bubble3D val="0"/>
            <c:explosion val="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C9A-48FB-8C03-E4DE5E6E6F24}"/>
              </c:ext>
            </c:extLst>
          </c:dPt>
          <c:dPt>
            <c:idx val="3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C9A-48FB-8C03-E4DE5E6E6F24}"/>
              </c:ext>
            </c:extLst>
          </c:dPt>
          <c:dPt>
            <c:idx val="4"/>
            <c:bubble3D val="0"/>
            <c:explosion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C9A-48FB-8C03-E4DE5E6E6F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C9A-48FB-8C03-E4DE5E6E6F24}"/>
              </c:ext>
            </c:extLst>
          </c:dPt>
          <c:dPt>
            <c:idx val="6"/>
            <c:bubble3D val="0"/>
            <c:explosion val="4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C9A-48FB-8C03-E4DE5E6E6F24}"/>
              </c:ext>
            </c:extLst>
          </c:dPt>
          <c:dLbls>
            <c:dLbl>
              <c:idx val="0"/>
              <c:layout>
                <c:manualLayout>
                  <c:x val="-0.14346290836613759"/>
                  <c:y val="0.12189453069187799"/>
                </c:manualLayout>
              </c:layout>
              <c:spPr>
                <a:noFill/>
                <a:ln w="12700" cap="flat" cmpd="sng" algn="ctr">
                  <a:solidFill>
                    <a:srgbClr val="FFFFFF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C9A-48FB-8C03-E4DE5E6E6F24}"/>
                </c:ext>
              </c:extLst>
            </c:dLbl>
            <c:dLbl>
              <c:idx val="1"/>
              <c:layout>
                <c:manualLayout>
                  <c:x val="-0.20055280811596121"/>
                  <c:y val="-0.10758359914546842"/>
                </c:manualLayout>
              </c:layout>
              <c:spPr>
                <a:noFill/>
                <a:ln w="12700" cap="flat" cmpd="sng" algn="ctr">
                  <a:solidFill>
                    <a:srgbClr val="FFFFFF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06729232572451"/>
                      <c:h val="0.11705366677252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9A-48FB-8C03-E4DE5E6E6F24}"/>
                </c:ext>
              </c:extLst>
            </c:dLbl>
            <c:dLbl>
              <c:idx val="2"/>
              <c:layout>
                <c:manualLayout>
                  <c:x val="-9.2132142987427751E-2"/>
                  <c:y val="-0.2271670799257727"/>
                </c:manualLayout>
              </c:layout>
              <c:spPr>
                <a:noFill/>
                <a:ln w="12700" cap="flat" cmpd="sng" algn="ctr">
                  <a:solidFill>
                    <a:srgbClr val="FFFFFF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C9A-48FB-8C03-E4DE5E6E6F24}"/>
                </c:ext>
              </c:extLst>
            </c:dLbl>
            <c:dLbl>
              <c:idx val="3"/>
              <c:layout>
                <c:manualLayout>
                  <c:x val="0.20400688804358996"/>
                  <c:y val="7.4798916560925077E-2"/>
                </c:manualLayout>
              </c:layout>
              <c:spPr>
                <a:noFill/>
                <a:ln w="12700" cap="flat" cmpd="sng" algn="ctr">
                  <a:solidFill>
                    <a:srgbClr val="FFFFFF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C9A-48FB-8C03-E4DE5E6E6F24}"/>
                </c:ext>
              </c:extLst>
            </c:dLbl>
            <c:dLbl>
              <c:idx val="4"/>
              <c:layout>
                <c:manualLayout>
                  <c:x val="4.3166424159601806E-2"/>
                  <c:y val="-6.5017359440783642E-2"/>
                </c:manualLayout>
              </c:layout>
              <c:spPr>
                <a:noFill/>
                <a:ln w="12700" cap="flat" cmpd="sng" algn="ctr">
                  <a:solidFill>
                    <a:srgbClr val="FFFFFF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C9A-48FB-8C03-E4DE5E6E6F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9C9A-48FB-8C03-E4DE5E6E6F24}"/>
                </c:ext>
              </c:extLst>
            </c:dLbl>
            <c:dLbl>
              <c:idx val="6"/>
              <c:layout>
                <c:manualLayout>
                  <c:x val="0.25518974282588125"/>
                  <c:y val="-6.7259337352534782E-2"/>
                </c:manualLayout>
              </c:layout>
              <c:spPr>
                <a:noFill/>
                <a:ln w="12700" cap="flat" cmpd="sng" algn="ctr">
                  <a:solidFill>
                    <a:srgbClr val="FFFFFF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9C9A-48FB-8C03-E4DE5E6E6F24}"/>
                </c:ext>
              </c:extLst>
            </c:dLbl>
            <c:spPr>
              <a:noFill/>
              <a:ln w="12700" cap="flat" cmpd="sng" algn="ctr">
                <a:solidFill>
                  <a:srgbClr val="FFFFFF">
                    <a:shade val="50000"/>
                  </a:srgbClr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Arkusz1!$E$3:$E$10</c:f>
              <c:strCache>
                <c:ptCount val="7"/>
                <c:pt idx="0">
                  <c:v>RYCZAŁT PSZ - SZPITAL I STOPNIA</c:v>
                </c:pt>
                <c:pt idx="1">
                  <c:v>RYCZAŁT PSZ - SZPITAL II STOPNIA</c:v>
                </c:pt>
                <c:pt idx="2">
                  <c:v>RYCZAŁT PSZ - SZPITAL III STOPNIA</c:v>
                </c:pt>
                <c:pt idx="3">
                  <c:v>RYCZAŁT PSZ - SZPITAL OGÓLNOPOLSKI</c:v>
                </c:pt>
                <c:pt idx="4">
                  <c:v>RYCZAŁT PSZ - SZPITAL ONKOLOGICZNY</c:v>
                </c:pt>
                <c:pt idx="5">
                  <c:v>RYCZAŁT PSZ - SZPITAL PEDIATRYCZNY</c:v>
                </c:pt>
                <c:pt idx="6">
                  <c:v>RYCZAŁT PSZ - SZPITAL PULMONOLOGICZNY</c:v>
                </c:pt>
              </c:strCache>
            </c:strRef>
          </c:cat>
          <c:val>
            <c:numRef>
              <c:f>Arkusz1!$F$3:$F$10</c:f>
              <c:numCache>
                <c:formatCode>General</c:formatCode>
                <c:ptCount val="7"/>
                <c:pt idx="0">
                  <c:v>368108696</c:v>
                </c:pt>
                <c:pt idx="1">
                  <c:v>257058024</c:v>
                </c:pt>
                <c:pt idx="2">
                  <c:v>518727100</c:v>
                </c:pt>
                <c:pt idx="3">
                  <c:v>638074519</c:v>
                </c:pt>
                <c:pt idx="4">
                  <c:v>23232989</c:v>
                </c:pt>
                <c:pt idx="5">
                  <c:v>0</c:v>
                </c:pt>
                <c:pt idx="6">
                  <c:v>57589486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C9A-48FB-8C03-E4DE5E6E6F24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52468063638144"/>
          <c:y val="0.26634581199085855"/>
          <c:w val="0.89847531936361857"/>
          <c:h val="0.62156093782283139"/>
        </c:manualLayout>
      </c:layout>
      <c:pie3DChart>
        <c:varyColors val="1"/>
        <c:ser>
          <c:idx val="0"/>
          <c:order val="0"/>
          <c:tx>
            <c:strRef>
              <c:f>reh!$N$13</c:f>
              <c:strCache>
                <c:ptCount val="1"/>
                <c:pt idx="0">
                  <c:v>Wartość zawartych umów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719-4C53-A061-9A7AAE5C6709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719-4C53-A061-9A7AAE5C67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719-4C53-A061-9A7AAE5C67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719-4C53-A061-9A7AAE5C67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719-4C53-A061-9A7AAE5C67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719-4C53-A061-9A7AAE5C6709}"/>
              </c:ext>
            </c:extLst>
          </c:dPt>
          <c:dLbls>
            <c:dLbl>
              <c:idx val="0"/>
              <c:layout>
                <c:manualLayout>
                  <c:x val="8.7121199128907173E-2"/>
                  <c:y val="-2.7649875934788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9-4C53-A061-9A7AAE5C6709}"/>
                </c:ext>
              </c:extLst>
            </c:dLbl>
            <c:dLbl>
              <c:idx val="1"/>
              <c:layout>
                <c:manualLayout>
                  <c:x val="-3.2196964895465745E-2"/>
                  <c:y val="0.124424441706550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9-4C53-A061-9A7AAE5C6709}"/>
                </c:ext>
              </c:extLst>
            </c:dLbl>
            <c:dLbl>
              <c:idx val="2"/>
              <c:layout>
                <c:manualLayout>
                  <c:x val="6.220098690631904E-2"/>
                  <c:y val="0.127971028155193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6935876441203"/>
                      <c:h val="0.187853257100956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19-4C53-A061-9A7AAE5C6709}"/>
                </c:ext>
              </c:extLst>
            </c:dLbl>
            <c:dLbl>
              <c:idx val="3"/>
              <c:layout>
                <c:manualLayout>
                  <c:x val="0"/>
                  <c:y val="-0.149309330047860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19-4C53-A061-9A7AAE5C6709}"/>
                </c:ext>
              </c:extLst>
            </c:dLbl>
            <c:dLbl>
              <c:idx val="4"/>
              <c:layout>
                <c:manualLayout>
                  <c:x val="-7.3863625348421419E-2"/>
                  <c:y val="-9.4009578178282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19-4C53-A061-9A7AAE5C6709}"/>
                </c:ext>
              </c:extLst>
            </c:dLbl>
            <c:dLbl>
              <c:idx val="5"/>
              <c:layout>
                <c:manualLayout>
                  <c:x val="-2.6515147560971789E-2"/>
                  <c:y val="-6.3594714650014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19-4C53-A061-9A7AAE5C6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reh!$M$14:$M$19</c:f>
              <c:strCache>
                <c:ptCount val="6"/>
                <c:pt idx="0">
                  <c:v>AMBULATORYJNA OPIEKA REHABILITACYJNA</c:v>
                </c:pt>
                <c:pt idx="1">
                  <c:v>FIZJOTERAPIA</c:v>
                </c:pt>
                <c:pt idx="2">
                  <c:v>REHABILITACJA KARDIOLOGICZNA</c:v>
                </c:pt>
                <c:pt idx="3">
                  <c:v>REHABILITACJA NEUROLOGICZNA</c:v>
                </c:pt>
                <c:pt idx="4">
                  <c:v>REHABILITACJA OGÓLNOUSTROJOWA</c:v>
                </c:pt>
                <c:pt idx="5">
                  <c:v>REHABILITACJA PULMONOLOGICZNA</c:v>
                </c:pt>
              </c:strCache>
            </c:strRef>
          </c:cat>
          <c:val>
            <c:numRef>
              <c:f>reh!$N$14:$N$19</c:f>
              <c:numCache>
                <c:formatCode>_(* #,##0.00_);_(* \(#,##0.00\);_(* "-"??_);_(@_)</c:formatCode>
                <c:ptCount val="6"/>
                <c:pt idx="0">
                  <c:v>20919159.309999999</c:v>
                </c:pt>
                <c:pt idx="1">
                  <c:v>146243394.25999999</c:v>
                </c:pt>
                <c:pt idx="2">
                  <c:v>12334933.700000001</c:v>
                </c:pt>
                <c:pt idx="3">
                  <c:v>32317593.199999992</c:v>
                </c:pt>
                <c:pt idx="4">
                  <c:v>51272537.320000023</c:v>
                </c:pt>
                <c:pt idx="5">
                  <c:v>3381403.2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19-4C53-A061-9A7AAE5C67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tx2"/>
                </a:solidFill>
              </a:rPr>
              <a:t>FIZJOTERAPIA AMBULATORYJNA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3496645966753668E-2"/>
          <c:y val="8.1524214808291931E-2"/>
          <c:w val="0.81318497846244031"/>
          <c:h val="0.68379834238844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'REH do wykresów (2)'!$C$2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'REH do wykresów (2)'!$B$3:$B$25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(2)'!$C$3:$C$25</c:f>
              <c:numCache>
                <c:formatCode>#,##0.00</c:formatCode>
                <c:ptCount val="23"/>
                <c:pt idx="0">
                  <c:v>5092.5955383933206</c:v>
                </c:pt>
                <c:pt idx="1">
                  <c:v>10127.069592553782</c:v>
                </c:pt>
                <c:pt idx="2">
                  <c:v>12354.925205751293</c:v>
                </c:pt>
                <c:pt idx="3">
                  <c:v>149384.4888181455</c:v>
                </c:pt>
                <c:pt idx="4">
                  <c:v>7347.9160411442936</c:v>
                </c:pt>
                <c:pt idx="5">
                  <c:v>4921.4078777044933</c:v>
                </c:pt>
                <c:pt idx="6">
                  <c:v>22125.796410114668</c:v>
                </c:pt>
                <c:pt idx="7">
                  <c:v>3671.996945793805</c:v>
                </c:pt>
                <c:pt idx="8">
                  <c:v>34058.539648010687</c:v>
                </c:pt>
                <c:pt idx="9">
                  <c:v>6357.3769220521244</c:v>
                </c:pt>
                <c:pt idx="10">
                  <c:v>5201.9931876885257</c:v>
                </c:pt>
                <c:pt idx="11">
                  <c:v>10179.041901879649</c:v>
                </c:pt>
                <c:pt idx="12">
                  <c:v>5694.5883283987487</c:v>
                </c:pt>
                <c:pt idx="13">
                  <c:v>9115.7904548102761</c:v>
                </c:pt>
                <c:pt idx="14">
                  <c:v>11290.302348517536</c:v>
                </c:pt>
                <c:pt idx="15">
                  <c:v>10667.187962927983</c:v>
                </c:pt>
                <c:pt idx="16">
                  <c:v>63535.903824319517</c:v>
                </c:pt>
                <c:pt idx="17">
                  <c:v>11125.309496871227</c:v>
                </c:pt>
                <c:pt idx="18">
                  <c:v>10657.587594673434</c:v>
                </c:pt>
                <c:pt idx="19">
                  <c:v>6176.0284582025124</c:v>
                </c:pt>
                <c:pt idx="20">
                  <c:v>36609.506564753749</c:v>
                </c:pt>
                <c:pt idx="21">
                  <c:v>18868.527160761405</c:v>
                </c:pt>
                <c:pt idx="22">
                  <c:v>9316.4821748493268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0-4C66-8235-0CF6C0F12B53}"/>
            </c:ext>
          </c:extLst>
        </c:ser>
        <c:ser>
          <c:idx val="2"/>
          <c:order val="2"/>
          <c:tx>
            <c:strRef>
              <c:f>'REH do wykresów (2)'!$E$2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'REH do wykresów (2)'!$B$3:$B$25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(2)'!$E$3:$E$25</c:f>
              <c:numCache>
                <c:formatCode>#,##0.00</c:formatCode>
                <c:ptCount val="23"/>
                <c:pt idx="0">
                  <c:v>5173.2208155287299</c:v>
                </c:pt>
                <c:pt idx="1">
                  <c:v>14696.846174189173</c:v>
                </c:pt>
                <c:pt idx="2">
                  <c:v>13539.339806288564</c:v>
                </c:pt>
                <c:pt idx="3">
                  <c:v>160155.4337783076</c:v>
                </c:pt>
                <c:pt idx="4">
                  <c:v>7480.9360664767064</c:v>
                </c:pt>
                <c:pt idx="5">
                  <c:v>5338.0883969990846</c:v>
                </c:pt>
                <c:pt idx="6">
                  <c:v>24168.862208771698</c:v>
                </c:pt>
                <c:pt idx="7">
                  <c:v>3701.2564797489822</c:v>
                </c:pt>
                <c:pt idx="8">
                  <c:v>37243.36380248671</c:v>
                </c:pt>
                <c:pt idx="9">
                  <c:v>7003.3733468810715</c:v>
                </c:pt>
                <c:pt idx="10">
                  <c:v>6148.6512080618313</c:v>
                </c:pt>
                <c:pt idx="11">
                  <c:v>10293.967346240803</c:v>
                </c:pt>
                <c:pt idx="12">
                  <c:v>5940.3078166601372</c:v>
                </c:pt>
                <c:pt idx="13">
                  <c:v>9527.3337535518076</c:v>
                </c:pt>
                <c:pt idx="14">
                  <c:v>13036.02213504125</c:v>
                </c:pt>
                <c:pt idx="15">
                  <c:v>11246.229742520078</c:v>
                </c:pt>
                <c:pt idx="16">
                  <c:v>73396.308108957222</c:v>
                </c:pt>
                <c:pt idx="17">
                  <c:v>13066.67355984037</c:v>
                </c:pt>
                <c:pt idx="18">
                  <c:v>10904.052987296014</c:v>
                </c:pt>
                <c:pt idx="19">
                  <c:v>6320.3256671631079</c:v>
                </c:pt>
                <c:pt idx="20">
                  <c:v>39097.854201422517</c:v>
                </c:pt>
                <c:pt idx="21">
                  <c:v>26342.816749616733</c:v>
                </c:pt>
                <c:pt idx="22">
                  <c:v>9485.2389975999831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0-4C66-8235-0CF6C0F12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29155327"/>
        <c:axId val="1029155743"/>
      </c:barChart>
      <c:lineChart>
        <c:grouping val="standard"/>
        <c:varyColors val="0"/>
        <c:ser>
          <c:idx val="1"/>
          <c:order val="1"/>
          <c:tx>
            <c:strRef>
              <c:f>'REH do wykresów (2)'!$D$2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4.7364414484854969E-2"/>
                  <c:y val="-4.39602128920420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50-4C66-8235-0CF6C0F12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do wykresów (2)'!$B$3:$B$25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(2)'!$D$3:$D$25</c:f>
              <c:numCache>
                <c:formatCode>#,##0.00</c:formatCode>
                <c:ptCount val="23"/>
                <c:pt idx="0">
                  <c:v>20168.711411231212</c:v>
                </c:pt>
                <c:pt idx="1">
                  <c:v>20168.711411231212</c:v>
                </c:pt>
                <c:pt idx="2">
                  <c:v>20168.711411231212</c:v>
                </c:pt>
                <c:pt idx="3">
                  <c:v>20168.711411231212</c:v>
                </c:pt>
                <c:pt idx="4">
                  <c:v>20168.711411231212</c:v>
                </c:pt>
                <c:pt idx="5">
                  <c:v>20168.711411231212</c:v>
                </c:pt>
                <c:pt idx="6">
                  <c:v>20168.711411231212</c:v>
                </c:pt>
                <c:pt idx="7">
                  <c:v>20168.711411231212</c:v>
                </c:pt>
                <c:pt idx="8">
                  <c:v>20168.711411231212</c:v>
                </c:pt>
                <c:pt idx="9">
                  <c:v>20168.711411231212</c:v>
                </c:pt>
                <c:pt idx="10">
                  <c:v>20168.711411231212</c:v>
                </c:pt>
                <c:pt idx="11">
                  <c:v>20168.711411231212</c:v>
                </c:pt>
                <c:pt idx="12">
                  <c:v>20168.711411231212</c:v>
                </c:pt>
                <c:pt idx="13">
                  <c:v>20168.711411231212</c:v>
                </c:pt>
                <c:pt idx="14">
                  <c:v>20168.711411231212</c:v>
                </c:pt>
                <c:pt idx="15">
                  <c:v>20168.711411231212</c:v>
                </c:pt>
                <c:pt idx="16">
                  <c:v>20168.711411231212</c:v>
                </c:pt>
                <c:pt idx="17">
                  <c:v>20168.711411231212</c:v>
                </c:pt>
                <c:pt idx="18">
                  <c:v>20168.711411231212</c:v>
                </c:pt>
                <c:pt idx="19">
                  <c:v>20168.711411231212</c:v>
                </c:pt>
                <c:pt idx="20">
                  <c:v>20168.711411231212</c:v>
                </c:pt>
                <c:pt idx="21">
                  <c:v>20168.711411231212</c:v>
                </c:pt>
                <c:pt idx="22">
                  <c:v>20168.711411231212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50-4C66-8235-0CF6C0F12B53}"/>
            </c:ext>
          </c:extLst>
        </c:ser>
        <c:ser>
          <c:idx val="3"/>
          <c:order val="3"/>
          <c:tx>
            <c:strRef>
              <c:f>'REH do wykresów (2)'!$F$2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4.5161418462303572E-2"/>
                  <c:y val="-6.81383299826651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50-4C66-8235-0CF6C0F12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do wykresów (2)'!$B$3:$B$25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(2)'!$F$3:$F$25</c:f>
              <c:numCache>
                <c:formatCode>#,##0.00</c:formatCode>
                <c:ptCount val="23"/>
                <c:pt idx="0">
                  <c:v>22317.674049984795</c:v>
                </c:pt>
                <c:pt idx="1">
                  <c:v>22317.674049984795</c:v>
                </c:pt>
                <c:pt idx="2">
                  <c:v>22317.674049984795</c:v>
                </c:pt>
                <c:pt idx="3">
                  <c:v>22317.674049984795</c:v>
                </c:pt>
                <c:pt idx="4">
                  <c:v>22317.674049984795</c:v>
                </c:pt>
                <c:pt idx="5">
                  <c:v>22317.674049984795</c:v>
                </c:pt>
                <c:pt idx="6">
                  <c:v>22317.674049984795</c:v>
                </c:pt>
                <c:pt idx="7">
                  <c:v>22317.674049984795</c:v>
                </c:pt>
                <c:pt idx="8">
                  <c:v>22317.674049984795</c:v>
                </c:pt>
                <c:pt idx="9">
                  <c:v>22317.674049984795</c:v>
                </c:pt>
                <c:pt idx="10">
                  <c:v>22317.674049984795</c:v>
                </c:pt>
                <c:pt idx="11">
                  <c:v>22317.674049984795</c:v>
                </c:pt>
                <c:pt idx="12">
                  <c:v>22317.674049984795</c:v>
                </c:pt>
                <c:pt idx="13">
                  <c:v>22317.674049984795</c:v>
                </c:pt>
                <c:pt idx="14">
                  <c:v>22317.674049984795</c:v>
                </c:pt>
                <c:pt idx="15">
                  <c:v>22317.674049984795</c:v>
                </c:pt>
                <c:pt idx="16">
                  <c:v>22317.674049984795</c:v>
                </c:pt>
                <c:pt idx="17">
                  <c:v>22317.674049984795</c:v>
                </c:pt>
                <c:pt idx="18">
                  <c:v>22317.674049984795</c:v>
                </c:pt>
                <c:pt idx="19">
                  <c:v>22317.674049984795</c:v>
                </c:pt>
                <c:pt idx="20">
                  <c:v>22317.674049984795</c:v>
                </c:pt>
                <c:pt idx="21">
                  <c:v>22317.674049984795</c:v>
                </c:pt>
                <c:pt idx="22">
                  <c:v>22317.674049984795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50-4C66-8235-0CF6C0F12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155327"/>
        <c:axId val="1029155743"/>
      </c:lineChart>
      <c:catAx>
        <c:axId val="102915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29155743"/>
        <c:crosses val="autoZero"/>
        <c:auto val="1"/>
        <c:lblAlgn val="ctr"/>
        <c:lblOffset val="100"/>
        <c:noMultiLvlLbl val="0"/>
      </c:catAx>
      <c:valAx>
        <c:axId val="1029155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2915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tx2"/>
                </a:solidFill>
              </a:rPr>
              <a:t>REHABILITACJA OGÓLNOUSTROJOWA W WARUNKACH STACJONARNYCH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668707115582604E-2"/>
          <c:y val="7.5053349137180383E-2"/>
          <c:w val="0.82546777341485966"/>
          <c:h val="0.708896387873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'REH do wykresów (9)'!$C$2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'REH do wykresów (9)'!$B$3:$B$186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(9)'!$C$3:$C$186</c:f>
              <c:numCache>
                <c:formatCode>#,##0.00</c:formatCode>
                <c:ptCount val="23"/>
                <c:pt idx="0">
                  <c:v>22363.91585224482</c:v>
                </c:pt>
                <c:pt idx="1">
                  <c:v>3960.9733691513243</c:v>
                </c:pt>
                <c:pt idx="2">
                  <c:v>0</c:v>
                </c:pt>
                <c:pt idx="3">
                  <c:v>10093.130521581268</c:v>
                </c:pt>
                <c:pt idx="4">
                  <c:v>6758.0023537868383</c:v>
                </c:pt>
                <c:pt idx="5">
                  <c:v>0</c:v>
                </c:pt>
                <c:pt idx="6">
                  <c:v>6786.8769404449677</c:v>
                </c:pt>
                <c:pt idx="7">
                  <c:v>0</c:v>
                </c:pt>
                <c:pt idx="8">
                  <c:v>23890.293450358215</c:v>
                </c:pt>
                <c:pt idx="9">
                  <c:v>2424.9822618425055</c:v>
                </c:pt>
                <c:pt idx="10">
                  <c:v>0</c:v>
                </c:pt>
                <c:pt idx="11">
                  <c:v>0</c:v>
                </c:pt>
                <c:pt idx="12">
                  <c:v>8046.1582818499419</c:v>
                </c:pt>
                <c:pt idx="13">
                  <c:v>5324.4079612179439</c:v>
                </c:pt>
                <c:pt idx="14">
                  <c:v>0</c:v>
                </c:pt>
                <c:pt idx="15">
                  <c:v>2836.3156251677724</c:v>
                </c:pt>
                <c:pt idx="16">
                  <c:v>8189.6222607091086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8431.4185554956821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F-4315-B2FB-D9FD1A19B6D0}"/>
            </c:ext>
          </c:extLst>
        </c:ser>
        <c:ser>
          <c:idx val="2"/>
          <c:order val="2"/>
          <c:tx>
            <c:strRef>
              <c:f>'REH do wykresów (9)'!$E$2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'REH do wykresów (9)'!$B$3:$B$186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(9)'!$E$3:$E$186</c:f>
              <c:numCache>
                <c:formatCode>#,##0.00</c:formatCode>
                <c:ptCount val="23"/>
                <c:pt idx="0">
                  <c:v>26526.660674907987</c:v>
                </c:pt>
                <c:pt idx="1">
                  <c:v>5772.5193025433819</c:v>
                </c:pt>
                <c:pt idx="2">
                  <c:v>0</c:v>
                </c:pt>
                <c:pt idx="3">
                  <c:v>13044.313827640168</c:v>
                </c:pt>
                <c:pt idx="4">
                  <c:v>8169.3951041233768</c:v>
                </c:pt>
                <c:pt idx="5">
                  <c:v>0</c:v>
                </c:pt>
                <c:pt idx="6">
                  <c:v>11783.250780950186</c:v>
                </c:pt>
                <c:pt idx="7">
                  <c:v>0</c:v>
                </c:pt>
                <c:pt idx="8">
                  <c:v>38530.163268795994</c:v>
                </c:pt>
                <c:pt idx="9">
                  <c:v>3091.9463207353951</c:v>
                </c:pt>
                <c:pt idx="10">
                  <c:v>0</c:v>
                </c:pt>
                <c:pt idx="11">
                  <c:v>0</c:v>
                </c:pt>
                <c:pt idx="12">
                  <c:v>10384.519787716761</c:v>
                </c:pt>
                <c:pt idx="13">
                  <c:v>10206.844921487414</c:v>
                </c:pt>
                <c:pt idx="14">
                  <c:v>0</c:v>
                </c:pt>
                <c:pt idx="15">
                  <c:v>3099.3332842857512</c:v>
                </c:pt>
                <c:pt idx="16">
                  <c:v>10201.744635752108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8431.4185554956821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F-4315-B2FB-D9FD1A19B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99781519"/>
        <c:axId val="1299779439"/>
      </c:barChart>
      <c:lineChart>
        <c:grouping val="standard"/>
        <c:varyColors val="0"/>
        <c:ser>
          <c:idx val="1"/>
          <c:order val="1"/>
          <c:tx>
            <c:strRef>
              <c:f>'REH do wykresów (9)'!$D$2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707669414646754E-2"/>
                  <c:y val="-2.4282561058133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F-4315-B2FB-D9FD1A19B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do wykresów (9)'!$B$3:$B$186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(9)'!$D$3:$D$186</c:f>
              <c:numCache>
                <c:formatCode>#,##0.00</c:formatCode>
                <c:ptCount val="23"/>
                <c:pt idx="0">
                  <c:v>4743.7433666891475</c:v>
                </c:pt>
                <c:pt idx="1">
                  <c:v>4743.7433666891475</c:v>
                </c:pt>
                <c:pt idx="2">
                  <c:v>4743.7433666891475</c:v>
                </c:pt>
                <c:pt idx="3">
                  <c:v>4743.7433666891475</c:v>
                </c:pt>
                <c:pt idx="4">
                  <c:v>4743.7433666891475</c:v>
                </c:pt>
                <c:pt idx="5">
                  <c:v>4743.7433666891475</c:v>
                </c:pt>
                <c:pt idx="6">
                  <c:v>4743.7433666891475</c:v>
                </c:pt>
                <c:pt idx="7">
                  <c:v>4743.7433666891475</c:v>
                </c:pt>
                <c:pt idx="8">
                  <c:v>4743.7433666891475</c:v>
                </c:pt>
                <c:pt idx="9">
                  <c:v>4743.7433666891475</c:v>
                </c:pt>
                <c:pt idx="10">
                  <c:v>4743.7433666891475</c:v>
                </c:pt>
                <c:pt idx="11">
                  <c:v>4743.7433666891475</c:v>
                </c:pt>
                <c:pt idx="12">
                  <c:v>4743.7433666891475</c:v>
                </c:pt>
                <c:pt idx="13">
                  <c:v>4743.7433666891475</c:v>
                </c:pt>
                <c:pt idx="14">
                  <c:v>4743.7433666891475</c:v>
                </c:pt>
                <c:pt idx="15">
                  <c:v>4743.7433666891475</c:v>
                </c:pt>
                <c:pt idx="16">
                  <c:v>4743.7433666891475</c:v>
                </c:pt>
                <c:pt idx="17">
                  <c:v>4743.7433666891475</c:v>
                </c:pt>
                <c:pt idx="18">
                  <c:v>4743.7433666891475</c:v>
                </c:pt>
                <c:pt idx="19">
                  <c:v>4743.7433666891475</c:v>
                </c:pt>
                <c:pt idx="20">
                  <c:v>4743.7433666891475</c:v>
                </c:pt>
                <c:pt idx="21">
                  <c:v>4743.7433666891475</c:v>
                </c:pt>
                <c:pt idx="22">
                  <c:v>4743.7433666891475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AF-4315-B2FB-D9FD1A19B6D0}"/>
            </c:ext>
          </c:extLst>
        </c:ser>
        <c:ser>
          <c:idx val="3"/>
          <c:order val="3"/>
          <c:tx>
            <c:strRef>
              <c:f>'REH do wykresów (9)'!$F$2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3805221133543929E-2"/>
                  <c:y val="-8.296541694862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AF-4315-B2FB-D9FD1A19B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do wykresów (9)'!$B$3:$B$186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'REH do wykresów (9)'!$F$3:$F$186</c:f>
              <c:numCache>
                <c:formatCode>#,##0.00</c:formatCode>
                <c:ptCount val="23"/>
                <c:pt idx="0">
                  <c:v>6488.7874114971391</c:v>
                </c:pt>
                <c:pt idx="1">
                  <c:v>6488.7874114971391</c:v>
                </c:pt>
                <c:pt idx="2">
                  <c:v>6488.7874114971391</c:v>
                </c:pt>
                <c:pt idx="3">
                  <c:v>6488.7874114971391</c:v>
                </c:pt>
                <c:pt idx="4">
                  <c:v>6488.7874114971391</c:v>
                </c:pt>
                <c:pt idx="5">
                  <c:v>6488.7874114971391</c:v>
                </c:pt>
                <c:pt idx="6">
                  <c:v>6488.7874114971391</c:v>
                </c:pt>
                <c:pt idx="7">
                  <c:v>6488.7874114971391</c:v>
                </c:pt>
                <c:pt idx="8">
                  <c:v>6488.7874114971391</c:v>
                </c:pt>
                <c:pt idx="9">
                  <c:v>6488.7874114971391</c:v>
                </c:pt>
                <c:pt idx="10">
                  <c:v>6488.7874114971391</c:v>
                </c:pt>
                <c:pt idx="11">
                  <c:v>6488.7874114971391</c:v>
                </c:pt>
                <c:pt idx="12">
                  <c:v>6488.7874114971391</c:v>
                </c:pt>
                <c:pt idx="13">
                  <c:v>6488.7874114971391</c:v>
                </c:pt>
                <c:pt idx="14">
                  <c:v>6488.7874114971391</c:v>
                </c:pt>
                <c:pt idx="15">
                  <c:v>6488.7874114971391</c:v>
                </c:pt>
                <c:pt idx="16">
                  <c:v>6488.7874114971391</c:v>
                </c:pt>
                <c:pt idx="17">
                  <c:v>6488.7874114971391</c:v>
                </c:pt>
                <c:pt idx="18">
                  <c:v>6488.7874114971391</c:v>
                </c:pt>
                <c:pt idx="19">
                  <c:v>6488.7874114971391</c:v>
                </c:pt>
                <c:pt idx="20">
                  <c:v>6488.7874114971391</c:v>
                </c:pt>
                <c:pt idx="21">
                  <c:v>6488.7874114971391</c:v>
                </c:pt>
                <c:pt idx="22">
                  <c:v>6488.7874114971391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AF-4315-B2FB-D9FD1A19B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781519"/>
        <c:axId val="1299779439"/>
      </c:lineChart>
      <c:catAx>
        <c:axId val="1299781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9779439"/>
        <c:crosses val="autoZero"/>
        <c:auto val="1"/>
        <c:lblAlgn val="ctr"/>
        <c:lblOffset val="100"/>
        <c:noMultiLvlLbl val="0"/>
      </c:catAx>
      <c:valAx>
        <c:axId val="129977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9781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 err="1">
                <a:solidFill>
                  <a:schemeClr val="tx1"/>
                </a:solidFill>
              </a:rPr>
              <a:t>Liczba</a:t>
            </a:r>
            <a:r>
              <a:rPr lang="en-US" sz="2400" b="1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</a:rPr>
              <a:t>osób</a:t>
            </a:r>
            <a:r>
              <a:rPr lang="pl-PL" sz="2400" b="1" baseline="0" dirty="0">
                <a:solidFill>
                  <a:schemeClr val="tx1"/>
                </a:solidFill>
              </a:rPr>
              <a:t>, które skorzystały ze świadczeń domowych w zakresie fizjoterapia ambulatoryjna dla osób o znacznym stopniu niepełnosprawności w okresie od stycznia do kwietnia w poszczególnych latach</a:t>
            </a:r>
            <a:endParaRPr lang="en-US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'Strona 1'!$F$15</c:f>
              <c:strCache>
                <c:ptCount val="1"/>
                <c:pt idx="0">
                  <c:v>Liczba osób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BE915654-5A1C-4097-8F12-7E3049FB54D1}" type="VALUE">
                      <a:rPr lang="pl-PL" sz="1400" baseline="0"/>
                      <a:pPr/>
                      <a:t>[WARTOŚĆ]</a:t>
                    </a:fld>
                    <a:r>
                      <a:rPr lang="pl-PL" sz="1400" baseline="0" dirty="0"/>
                      <a:t> (o </a:t>
                    </a:r>
                    <a:r>
                      <a:rPr lang="pl-PL" sz="1400" b="0" i="0" u="none" strike="noStrike" baseline="0" dirty="0">
                        <a:effectLst/>
                      </a:rPr>
                      <a:t>39%</a:t>
                    </a:r>
                    <a:r>
                      <a:rPr lang="pl-PL" sz="1400" b="0" i="0" u="none" strike="noStrike" baseline="0" dirty="0"/>
                      <a:t>  więcej niż w poprzednim roku)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2B-48C4-AC5C-D0229C96CA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D0385F-BA57-4C45-AC44-7C9E8BD4E77E}" type="VALUE">
                      <a:rPr lang="pl-PL"/>
                      <a:pPr/>
                      <a:t>[WARTOŚĆ]</a:t>
                    </a:fld>
                    <a:r>
                      <a:rPr lang="pl-PL"/>
                      <a:t> (o 35% więcej niż w poprzednim</a:t>
                    </a:r>
                    <a:r>
                      <a:rPr lang="pl-PL" baseline="0"/>
                      <a:t> roku</a:t>
                    </a:r>
                    <a:r>
                      <a:rPr lang="pl-PL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2B-48C4-AC5C-D0229C96C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'Strona 1'!$D$16:$D$18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'Strona 1'!$F$16:$F$18</c:f>
              <c:numCache>
                <c:formatCode>General</c:formatCode>
                <c:ptCount val="3"/>
                <c:pt idx="0">
                  <c:v>824</c:v>
                </c:pt>
                <c:pt idx="1">
                  <c:v>1144</c:v>
                </c:pt>
                <c:pt idx="2">
                  <c:v>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B-48C4-AC5C-D0229C96C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061439"/>
        <c:axId val="770071839"/>
      </c:barChart>
      <c:catAx>
        <c:axId val="77006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0071839"/>
        <c:crosses val="autoZero"/>
        <c:auto val="1"/>
        <c:lblAlgn val="ctr"/>
        <c:lblOffset val="100"/>
        <c:noMultiLvlLbl val="0"/>
      </c:catAx>
      <c:valAx>
        <c:axId val="7700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0061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 err="1">
                <a:solidFill>
                  <a:schemeClr val="tx1"/>
                </a:solidFill>
              </a:rPr>
              <a:t>Wartość</a:t>
            </a:r>
            <a:r>
              <a:rPr lang="en-US" sz="2400" b="1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</a:rPr>
              <a:t>świadczeń</a:t>
            </a:r>
            <a:r>
              <a:rPr lang="pl-PL" sz="2400" b="1" baseline="0" dirty="0">
                <a:solidFill>
                  <a:schemeClr val="tx1"/>
                </a:solidFill>
              </a:rPr>
              <a:t> domowych udzielonych w zakresie fizjoterapia ambulatoryjna dla osób o znacznym stopniu niepełnosprawności w okresie od stycznia do kwietnia w poszczególnych latach</a:t>
            </a:r>
            <a:endParaRPr lang="en-US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'Strona 1'!$E$15</c:f>
              <c:strCache>
                <c:ptCount val="1"/>
                <c:pt idx="0">
                  <c:v>Wartość świadczeń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A-4C41-87FA-74CFB1AD74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38E5F6-4E75-4553-A1A7-6B47DDA472D5}" type="VALUE">
                      <a:rPr lang="pl-PL"/>
                      <a:pPr/>
                      <a:t>[WARTOŚĆ]</a:t>
                    </a:fld>
                    <a:r>
                      <a:rPr lang="pl-PL"/>
                      <a:t> (o 18% więcej niż w poprzednim</a:t>
                    </a:r>
                    <a:r>
                      <a:rPr lang="pl-PL" baseline="0"/>
                      <a:t> roku)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AA-4C41-87FA-74CFB1AD74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24081A2-FE62-4CC8-8B8C-D26B9707E491}" type="VALUE">
                      <a:rPr lang="pl-PL"/>
                      <a:pPr/>
                      <a:t>[WARTOŚĆ]</a:t>
                    </a:fld>
                    <a:r>
                      <a:rPr lang="pl-PL" dirty="0"/>
                      <a:t> (o</a:t>
                    </a:r>
                    <a:r>
                      <a:rPr lang="pl-PL" baseline="0" dirty="0"/>
                      <a:t> 104% więcej niż w poprzednim roku)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5AA-4C41-87FA-74CFB1AD74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'Strona 1'!$D$16:$D$18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'Strona 1'!$E$16:$E$18</c:f>
              <c:numCache>
                <c:formatCode>#,##0.00</c:formatCode>
                <c:ptCount val="3"/>
                <c:pt idx="0">
                  <c:v>2075925.63</c:v>
                </c:pt>
                <c:pt idx="1">
                  <c:v>2450487.2311</c:v>
                </c:pt>
                <c:pt idx="2">
                  <c:v>4990682.5683000004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AA-4C41-87FA-74CFB1AD7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069759"/>
        <c:axId val="770073503"/>
      </c:barChart>
      <c:catAx>
        <c:axId val="77006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0073503"/>
        <c:crosses val="autoZero"/>
        <c:auto val="1"/>
        <c:lblAlgn val="ctr"/>
        <c:lblOffset val="100"/>
        <c:noMultiLvlLbl val="0"/>
      </c:catAx>
      <c:valAx>
        <c:axId val="77007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006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21845285547113"/>
          <c:y val="0.29777419589486254"/>
          <c:w val="0.84072902997641952"/>
          <c:h val="0.63544016655115965"/>
        </c:manualLayout>
      </c:layout>
      <c:pie3DChart>
        <c:varyColors val="1"/>
        <c:ser>
          <c:idx val="0"/>
          <c:order val="0"/>
          <c:tx>
            <c:strRef>
              <c:f>oph!$L$31</c:f>
              <c:strCache>
                <c:ptCount val="1"/>
                <c:pt idx="0">
                  <c:v>Wartość zawartych umów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91E-401D-BCAC-39B769DE24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91E-401D-BCAC-39B769DE24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91E-401D-BCAC-39B769DE24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91E-401D-BCAC-39B769DE24B5}"/>
              </c:ext>
            </c:extLst>
          </c:dPt>
          <c:dLbls>
            <c:dLbl>
              <c:idx val="0"/>
              <c:layout>
                <c:manualLayout>
                  <c:x val="-7.5314734677324954E-3"/>
                  <c:y val="-1.38768236292259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8410997358164"/>
                      <c:h val="0.20313256577807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1E-401D-BCAC-39B769DE24B5}"/>
                </c:ext>
              </c:extLst>
            </c:dLbl>
            <c:dLbl>
              <c:idx val="1"/>
              <c:layout>
                <c:manualLayout>
                  <c:x val="-5.4730227701433182E-2"/>
                  <c:y val="-0.280812492175687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0446026933711"/>
                      <c:h val="0.15383573143620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1E-401D-BCAC-39B769DE24B5}"/>
                </c:ext>
              </c:extLst>
            </c:dLbl>
            <c:dLbl>
              <c:idx val="2"/>
              <c:layout>
                <c:manualLayout>
                  <c:x val="0.11042910387067052"/>
                  <c:y val="-7.3809530728302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08043154602395"/>
                      <c:h val="0.20709733849806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91E-401D-BCAC-39B769DE24B5}"/>
                </c:ext>
              </c:extLst>
            </c:dLbl>
            <c:dLbl>
              <c:idx val="3"/>
              <c:layout>
                <c:manualLayout>
                  <c:x val="9.414554252535498E-3"/>
                  <c:y val="-0.16758490139571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2975949783899"/>
                      <c:h val="0.21561681178911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91E-401D-BCAC-39B769DE2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oph!$K$32:$K$35</c:f>
              <c:strCache>
                <c:ptCount val="4"/>
                <c:pt idx="0">
                  <c:v>PORADA W PORADNI MEDYCYNY PALIATYWNEJ</c:v>
                </c:pt>
                <c:pt idx="1">
                  <c:v>ŚWIADCZENIA W HOSPICJUM DOMOWYM</c:v>
                </c:pt>
                <c:pt idx="2">
                  <c:v>ŚWIADCZENIA W HOSPICJUM DOMOWYM DLA DZIECI</c:v>
                </c:pt>
                <c:pt idx="3">
                  <c:v>ŚWIADCZENIA W ODDZIALE MEDYCYNY PALIATYWNEJ/HOSPICJUM STACJONARNYM</c:v>
                </c:pt>
              </c:strCache>
            </c:strRef>
          </c:cat>
          <c:val>
            <c:numRef>
              <c:f>oph!$L$32:$L$35</c:f>
              <c:numCache>
                <c:formatCode>_(* #,##0.00_);_(* \(#,##0.00\);_(* "-"??_);_(@_)</c:formatCode>
                <c:ptCount val="4"/>
                <c:pt idx="0">
                  <c:v>151088.07</c:v>
                </c:pt>
                <c:pt idx="1">
                  <c:v>21228569.740000002</c:v>
                </c:pt>
                <c:pt idx="2">
                  <c:v>2079001.25</c:v>
                </c:pt>
                <c:pt idx="3">
                  <c:v>16877340.199999999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1E-401D-BCAC-39B769DE24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/>
              <a:t>ŚWIADCZENIA W HOSPICJUM DOMOWYM</a:t>
            </a:r>
            <a:br>
              <a:rPr lang="pl-PL"/>
            </a:br>
            <a:r>
              <a:rPr lang="pl-PL"/>
              <a:t>w podziale na powiaty</a:t>
            </a:r>
          </a:p>
          <a:p>
            <a:pPr>
              <a:defRPr/>
            </a:pPr>
            <a:r>
              <a:rPr lang="en-US"/>
              <a:t>dostępność w </a:t>
            </a:r>
            <a:r>
              <a:rPr lang="pl-PL"/>
              <a:t>pkt</a:t>
            </a:r>
            <a:r>
              <a:rPr lang="en-US"/>
              <a:t>/10.000 mieszkańców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'wykres2 - KK (2)'!#REF!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'wykres2 - KK (2)'!$B$4:$B$22</c:f>
              <c:strCache>
                <c:ptCount val="19"/>
                <c:pt idx="0">
                  <c:v>ALEKSANDROWSKI</c:v>
                </c:pt>
                <c:pt idx="1">
                  <c:v>BRODNICKI</c:v>
                </c:pt>
                <c:pt idx="2">
                  <c:v>BYDGOSZCZ i BYDGOSKI</c:v>
                </c:pt>
                <c:pt idx="3">
                  <c:v>CHEŁMIŃSKI</c:v>
                </c:pt>
                <c:pt idx="4">
                  <c:v>GOLUBSKO-DOBRZYŃSKI</c:v>
                </c:pt>
                <c:pt idx="5">
                  <c:v>GRUDZIĄDZ i GRUDZIĄDZKI</c:v>
                </c:pt>
                <c:pt idx="6">
                  <c:v>INOWROCŁAWSKI</c:v>
                </c:pt>
                <c:pt idx="7">
                  <c:v>LIPNOWSKI</c:v>
                </c:pt>
                <c:pt idx="8">
                  <c:v>MOGILEŃSKI</c:v>
                </c:pt>
                <c:pt idx="9">
                  <c:v>NAKIELSKI</c:v>
                </c:pt>
                <c:pt idx="10">
                  <c:v>RADZIEJOWSKI</c:v>
                </c:pt>
                <c:pt idx="11">
                  <c:v>RYPIŃSKI</c:v>
                </c:pt>
                <c:pt idx="12">
                  <c:v>SĘPOLEŃSKI</c:v>
                </c:pt>
                <c:pt idx="13">
                  <c:v>ŚWIECKI</c:v>
                </c:pt>
                <c:pt idx="14">
                  <c:v>TORUŃ i TORUŃSKI</c:v>
                </c:pt>
                <c:pt idx="15">
                  <c:v>TUCHOLSKI</c:v>
                </c:pt>
                <c:pt idx="16">
                  <c:v>WĄBRZESKI</c:v>
                </c:pt>
                <c:pt idx="17">
                  <c:v>WŁOCŁAWEK i WŁOCŁAWSKI</c:v>
                </c:pt>
                <c:pt idx="18">
                  <c:v>ŻNIŃSKI</c:v>
                </c:pt>
              </c:strCache>
            </c:strRef>
          </c:cat>
          <c:val>
            <c:numRef>
              <c:f>'wykres2 - KK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4-49D2-B8B8-02AD8F64BD75}"/>
            </c:ext>
          </c:extLst>
        </c:ser>
        <c:ser>
          <c:idx val="1"/>
          <c:order val="1"/>
          <c:tx>
            <c:strRef>
              <c:f>'wykres2 - KK (2)'!$C$3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8.6160473882607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4-49D2-B8B8-02AD8F64BD75}"/>
                </c:ext>
              </c:extLst>
            </c:dLbl>
            <c:dLbl>
              <c:idx val="1"/>
              <c:layout>
                <c:manualLayout>
                  <c:x val="1.2262323345300734E-3"/>
                  <c:y val="-1.077005923532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4-49D2-B8B8-02AD8F64BD75}"/>
                </c:ext>
              </c:extLst>
            </c:dLbl>
            <c:dLbl>
              <c:idx val="4"/>
              <c:layout>
                <c:manualLayout>
                  <c:x val="0"/>
                  <c:y val="-1.077005923532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14-49D2-B8B8-02AD8F64BD75}"/>
                </c:ext>
              </c:extLst>
            </c:dLbl>
            <c:dLbl>
              <c:idx val="6"/>
              <c:layout>
                <c:manualLayout>
                  <c:x val="-6.2500005126312754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14-49D2-B8B8-02AD8F64BD75}"/>
                </c:ext>
              </c:extLst>
            </c:dLbl>
            <c:dLbl>
              <c:idx val="11"/>
              <c:layout>
                <c:manualLayout>
                  <c:x val="-1.2500001025262627E-2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14-49D2-B8B8-02AD8F64BD75}"/>
                </c:ext>
              </c:extLst>
            </c:dLbl>
            <c:dLbl>
              <c:idx val="14"/>
              <c:layout>
                <c:manualLayout>
                  <c:x val="-6.2500005126312754E-3"/>
                  <c:y val="1.111111111111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14-49D2-B8B8-02AD8F64BD75}"/>
                </c:ext>
              </c:extLst>
            </c:dLbl>
            <c:dLbl>
              <c:idx val="16"/>
              <c:layout>
                <c:manualLayout>
                  <c:x val="4.9049293381203387E-3"/>
                  <c:y val="6.462035541195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14-49D2-B8B8-02AD8F64BD75}"/>
                </c:ext>
              </c:extLst>
            </c:dLbl>
            <c:dLbl>
              <c:idx val="18"/>
              <c:layout>
                <c:manualLayout>
                  <c:x val="-4.1666670084208506E-3"/>
                  <c:y val="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914-49D2-B8B8-02AD8F64B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'wykres2 - KK (2)'!$B$4:$B$22</c:f>
              <c:strCache>
                <c:ptCount val="19"/>
                <c:pt idx="0">
                  <c:v>ALEKSANDROWSKI</c:v>
                </c:pt>
                <c:pt idx="1">
                  <c:v>BRODNICKI</c:v>
                </c:pt>
                <c:pt idx="2">
                  <c:v>BYDGOSZCZ i BYDGOSKI</c:v>
                </c:pt>
                <c:pt idx="3">
                  <c:v>CHEŁMIŃSKI</c:v>
                </c:pt>
                <c:pt idx="4">
                  <c:v>GOLUBSKO-DOBRZYŃSKI</c:v>
                </c:pt>
                <c:pt idx="5">
                  <c:v>GRUDZIĄDZ i GRUDZIĄDZKI</c:v>
                </c:pt>
                <c:pt idx="6">
                  <c:v>INOWROCŁAWSKI</c:v>
                </c:pt>
                <c:pt idx="7">
                  <c:v>LIPNOWSKI</c:v>
                </c:pt>
                <c:pt idx="8">
                  <c:v>MOGILEŃSKI</c:v>
                </c:pt>
                <c:pt idx="9">
                  <c:v>NAKIELSKI</c:v>
                </c:pt>
                <c:pt idx="10">
                  <c:v>RADZIEJOWSKI</c:v>
                </c:pt>
                <c:pt idx="11">
                  <c:v>RYPIŃSKI</c:v>
                </c:pt>
                <c:pt idx="12">
                  <c:v>SĘPOLEŃSKI</c:v>
                </c:pt>
                <c:pt idx="13">
                  <c:v>ŚWIECKI</c:v>
                </c:pt>
                <c:pt idx="14">
                  <c:v>TORUŃ i TORUŃSKI</c:v>
                </c:pt>
                <c:pt idx="15">
                  <c:v>TUCHOLSKI</c:v>
                </c:pt>
                <c:pt idx="16">
                  <c:v>WĄBRZESKI</c:v>
                </c:pt>
                <c:pt idx="17">
                  <c:v>WŁOCŁAWEK i WŁOCŁAWSKI</c:v>
                </c:pt>
                <c:pt idx="18">
                  <c:v>ŻNIŃSKI</c:v>
                </c:pt>
              </c:strCache>
            </c:strRef>
          </c:cat>
          <c:val>
            <c:numRef>
              <c:f>'wykres2 - KK (2)'!$C$4:$C$22</c:f>
              <c:numCache>
                <c:formatCode>#,##0</c:formatCode>
                <c:ptCount val="19"/>
                <c:pt idx="0">
                  <c:v>1612.7416422396202</c:v>
                </c:pt>
                <c:pt idx="1">
                  <c:v>2124.4511578489228</c:v>
                </c:pt>
                <c:pt idx="2">
                  <c:v>3793.7815597338831</c:v>
                </c:pt>
                <c:pt idx="3">
                  <c:v>1656.0048280024139</c:v>
                </c:pt>
                <c:pt idx="4">
                  <c:v>1362.8760625988132</c:v>
                </c:pt>
                <c:pt idx="5">
                  <c:v>2247.5898198952227</c:v>
                </c:pt>
                <c:pt idx="6">
                  <c:v>1083.6785200842889</c:v>
                </c:pt>
                <c:pt idx="7">
                  <c:v>2786.8385667958555</c:v>
                </c:pt>
                <c:pt idx="8">
                  <c:v>1812.7177105388976</c:v>
                </c:pt>
                <c:pt idx="9">
                  <c:v>1230.2050141285397</c:v>
                </c:pt>
                <c:pt idx="10">
                  <c:v>3015.2154655828249</c:v>
                </c:pt>
                <c:pt idx="11">
                  <c:v>2276.4188215447643</c:v>
                </c:pt>
                <c:pt idx="12">
                  <c:v>2169.9432844172029</c:v>
                </c:pt>
                <c:pt idx="13">
                  <c:v>2893.9270238020476</c:v>
                </c:pt>
                <c:pt idx="14">
                  <c:v>1725.7469318115723</c:v>
                </c:pt>
                <c:pt idx="15">
                  <c:v>2188.9112689494327</c:v>
                </c:pt>
                <c:pt idx="16">
                  <c:v>3134.8095875410636</c:v>
                </c:pt>
                <c:pt idx="17">
                  <c:v>2463.2753138977205</c:v>
                </c:pt>
                <c:pt idx="18">
                  <c:v>2117.1481812979619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14-49D2-B8B8-02AD8F64BD75}"/>
            </c:ext>
          </c:extLst>
        </c:ser>
        <c:ser>
          <c:idx val="4"/>
          <c:order val="2"/>
          <c:tx>
            <c:strRef>
              <c:f>'wykres2 - KK (2)'!$D$3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1.8750001537893825E-2"/>
                  <c:y val="2.03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14-49D2-B8B8-02AD8F64BD75}"/>
                </c:ext>
              </c:extLst>
            </c:dLbl>
            <c:dLbl>
              <c:idx val="11"/>
              <c:layout>
                <c:manualLayout>
                  <c:x val="5.208333760526063E-3"/>
                  <c:y val="2.0370370370370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14-49D2-B8B8-02AD8F64BD75}"/>
                </c:ext>
              </c:extLst>
            </c:dLbl>
            <c:dLbl>
              <c:idx val="18"/>
              <c:layout>
                <c:manualLayout>
                  <c:x val="1.2500001025262551E-2"/>
                  <c:y val="-1.8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14-49D2-B8B8-02AD8F64B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'wykres2 - KK (2)'!$B$4:$B$22</c:f>
              <c:strCache>
                <c:ptCount val="19"/>
                <c:pt idx="0">
                  <c:v>ALEKSANDROWSKI</c:v>
                </c:pt>
                <c:pt idx="1">
                  <c:v>BRODNICKI</c:v>
                </c:pt>
                <c:pt idx="2">
                  <c:v>BYDGOSZCZ i BYDGOSKI</c:v>
                </c:pt>
                <c:pt idx="3">
                  <c:v>CHEŁMIŃSKI</c:v>
                </c:pt>
                <c:pt idx="4">
                  <c:v>GOLUBSKO-DOBRZYŃSKI</c:v>
                </c:pt>
                <c:pt idx="5">
                  <c:v>GRUDZIĄDZ i GRUDZIĄDZKI</c:v>
                </c:pt>
                <c:pt idx="6">
                  <c:v>INOWROCŁAWSKI</c:v>
                </c:pt>
                <c:pt idx="7">
                  <c:v>LIPNOWSKI</c:v>
                </c:pt>
                <c:pt idx="8">
                  <c:v>MOGILEŃSKI</c:v>
                </c:pt>
                <c:pt idx="9">
                  <c:v>NAKIELSKI</c:v>
                </c:pt>
                <c:pt idx="10">
                  <c:v>RADZIEJOWSKI</c:v>
                </c:pt>
                <c:pt idx="11">
                  <c:v>RYPIŃSKI</c:v>
                </c:pt>
                <c:pt idx="12">
                  <c:v>SĘPOLEŃSKI</c:v>
                </c:pt>
                <c:pt idx="13">
                  <c:v>ŚWIECKI</c:v>
                </c:pt>
                <c:pt idx="14">
                  <c:v>TORUŃ i TORUŃSKI</c:v>
                </c:pt>
                <c:pt idx="15">
                  <c:v>TUCHOLSKI</c:v>
                </c:pt>
                <c:pt idx="16">
                  <c:v>WĄBRZESKI</c:v>
                </c:pt>
                <c:pt idx="17">
                  <c:v>WŁOCŁAWEK i WŁOCŁAWSKI</c:v>
                </c:pt>
                <c:pt idx="18">
                  <c:v>ŻNIŃSKI</c:v>
                </c:pt>
              </c:strCache>
            </c:strRef>
          </c:cat>
          <c:val>
            <c:numRef>
              <c:f>'wykres2 - KK (2)'!$D$4:$D$22</c:f>
              <c:numCache>
                <c:formatCode>#,##0</c:formatCode>
                <c:ptCount val="19"/>
                <c:pt idx="0">
                  <c:v>1437.7945159734331</c:v>
                </c:pt>
                <c:pt idx="1">
                  <c:v>2278.7030043907371</c:v>
                </c:pt>
                <c:pt idx="2">
                  <c:v>4042.7731132922509</c:v>
                </c:pt>
                <c:pt idx="3">
                  <c:v>2013.6793401730035</c:v>
                </c:pt>
                <c:pt idx="4">
                  <c:v>1650.6656279357514</c:v>
                </c:pt>
                <c:pt idx="5">
                  <c:v>2432.4219597631668</c:v>
                </c:pt>
                <c:pt idx="6">
                  <c:v>1097.0702342893528</c:v>
                </c:pt>
                <c:pt idx="7">
                  <c:v>2917.3455667167605</c:v>
                </c:pt>
                <c:pt idx="8">
                  <c:v>1986.2031282016258</c:v>
                </c:pt>
                <c:pt idx="9">
                  <c:v>1333.2531714062407</c:v>
                </c:pt>
                <c:pt idx="10">
                  <c:v>3095.9824917930277</c:v>
                </c:pt>
                <c:pt idx="11">
                  <c:v>2317.8696228461258</c:v>
                </c:pt>
                <c:pt idx="12">
                  <c:v>2404.6898446043897</c:v>
                </c:pt>
                <c:pt idx="13">
                  <c:v>2768.6365634616595</c:v>
                </c:pt>
                <c:pt idx="14">
                  <c:v>1775.2515623687254</c:v>
                </c:pt>
                <c:pt idx="15">
                  <c:v>2335.2496130605323</c:v>
                </c:pt>
                <c:pt idx="16">
                  <c:v>3745.2853145151475</c:v>
                </c:pt>
                <c:pt idx="17">
                  <c:v>2315.9454653230587</c:v>
                </c:pt>
                <c:pt idx="18">
                  <c:v>2132.2612357489766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14-49D2-B8B8-02AD8F64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21331039"/>
        <c:axId val="855738703"/>
      </c:barChart>
      <c:lineChart>
        <c:grouping val="standard"/>
        <c:varyColors val="0"/>
        <c:ser>
          <c:idx val="2"/>
          <c:order val="3"/>
          <c:tx>
            <c:strRef>
              <c:f>'wykres2 - KK (2)'!#REF!</c:f>
              <c:strCache>
                <c:ptCount val="1"/>
                <c:pt idx="0">
                  <c:v>#REF!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'wykres2 - KK (2)'!$B$4:$B$22</c:f>
              <c:strCache>
                <c:ptCount val="19"/>
                <c:pt idx="0">
                  <c:v>ALEKSANDROWSKI</c:v>
                </c:pt>
                <c:pt idx="1">
                  <c:v>BRODNICKI</c:v>
                </c:pt>
                <c:pt idx="2">
                  <c:v>BYDGOSZCZ i BYDGOSKI</c:v>
                </c:pt>
                <c:pt idx="3">
                  <c:v>CHEŁMIŃSKI</c:v>
                </c:pt>
                <c:pt idx="4">
                  <c:v>GOLUBSKO-DOBRZYŃSKI</c:v>
                </c:pt>
                <c:pt idx="5">
                  <c:v>GRUDZIĄDZ i GRUDZIĄDZKI</c:v>
                </c:pt>
                <c:pt idx="6">
                  <c:v>INOWROCŁAWSKI</c:v>
                </c:pt>
                <c:pt idx="7">
                  <c:v>LIPNOWSKI</c:v>
                </c:pt>
                <c:pt idx="8">
                  <c:v>MOGILEŃSKI</c:v>
                </c:pt>
                <c:pt idx="9">
                  <c:v>NAKIELSKI</c:v>
                </c:pt>
                <c:pt idx="10">
                  <c:v>RADZIEJOWSKI</c:v>
                </c:pt>
                <c:pt idx="11">
                  <c:v>RYPIŃSKI</c:v>
                </c:pt>
                <c:pt idx="12">
                  <c:v>SĘPOLEŃSKI</c:v>
                </c:pt>
                <c:pt idx="13">
                  <c:v>ŚWIECKI</c:v>
                </c:pt>
                <c:pt idx="14">
                  <c:v>TORUŃ i TORUŃSKI</c:v>
                </c:pt>
                <c:pt idx="15">
                  <c:v>TUCHOLSKI</c:v>
                </c:pt>
                <c:pt idx="16">
                  <c:v>WĄBRZESKI</c:v>
                </c:pt>
                <c:pt idx="17">
                  <c:v>WŁOCŁAWEK i WŁOCŁAWSKI</c:v>
                </c:pt>
                <c:pt idx="18">
                  <c:v>ŻNIŃSKI</c:v>
                </c:pt>
              </c:strCache>
            </c:strRef>
          </c:cat>
          <c:val>
            <c:numRef>
              <c:f>'wykres2 - KK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914-49D2-B8B8-02AD8F64BD75}"/>
            </c:ext>
          </c:extLst>
        </c:ser>
        <c:ser>
          <c:idx val="3"/>
          <c:order val="4"/>
          <c:tx>
            <c:strRef>
              <c:f>'wykres2 - KK (2)'!$E$3</c:f>
              <c:strCache>
                <c:ptCount val="1"/>
                <c:pt idx="0">
                  <c:v>średnia 2022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'wykres2 - KK (2)'!$B$4:$B$22</c:f>
              <c:strCache>
                <c:ptCount val="19"/>
                <c:pt idx="0">
                  <c:v>ALEKSANDROWSKI</c:v>
                </c:pt>
                <c:pt idx="1">
                  <c:v>BRODNICKI</c:v>
                </c:pt>
                <c:pt idx="2">
                  <c:v>BYDGOSZCZ i BYDGOSKI</c:v>
                </c:pt>
                <c:pt idx="3">
                  <c:v>CHEŁMIŃSKI</c:v>
                </c:pt>
                <c:pt idx="4">
                  <c:v>GOLUBSKO-DOBRZYŃSKI</c:v>
                </c:pt>
                <c:pt idx="5">
                  <c:v>GRUDZIĄDZ i GRUDZIĄDZKI</c:v>
                </c:pt>
                <c:pt idx="6">
                  <c:v>INOWROCŁAWSKI</c:v>
                </c:pt>
                <c:pt idx="7">
                  <c:v>LIPNOWSKI</c:v>
                </c:pt>
                <c:pt idx="8">
                  <c:v>MOGILEŃSKI</c:v>
                </c:pt>
                <c:pt idx="9">
                  <c:v>NAKIELSKI</c:v>
                </c:pt>
                <c:pt idx="10">
                  <c:v>RADZIEJOWSKI</c:v>
                </c:pt>
                <c:pt idx="11">
                  <c:v>RYPIŃSKI</c:v>
                </c:pt>
                <c:pt idx="12">
                  <c:v>SĘPOLEŃSKI</c:v>
                </c:pt>
                <c:pt idx="13">
                  <c:v>ŚWIECKI</c:v>
                </c:pt>
                <c:pt idx="14">
                  <c:v>TORUŃ i TORUŃSKI</c:v>
                </c:pt>
                <c:pt idx="15">
                  <c:v>TUCHOLSKI</c:v>
                </c:pt>
                <c:pt idx="16">
                  <c:v>WĄBRZESKI</c:v>
                </c:pt>
                <c:pt idx="17">
                  <c:v>WŁOCŁAWEK i WŁOCŁAWSKI</c:v>
                </c:pt>
                <c:pt idx="18">
                  <c:v>ŻNIŃSKI</c:v>
                </c:pt>
              </c:strCache>
            </c:strRef>
          </c:cat>
          <c:val>
            <c:numRef>
              <c:f>'wykres2 - KK (2)'!$E$4:$E$22</c:f>
              <c:numCache>
                <c:formatCode>#,##0</c:formatCode>
                <c:ptCount val="19"/>
                <c:pt idx="0">
                  <c:v>2412.9620819107877</c:v>
                </c:pt>
                <c:pt idx="1">
                  <c:v>2412.9620819107877</c:v>
                </c:pt>
                <c:pt idx="2">
                  <c:v>2412.9620819107877</c:v>
                </c:pt>
                <c:pt idx="3">
                  <c:v>2412.9620819107877</c:v>
                </c:pt>
                <c:pt idx="4">
                  <c:v>2412.9620819107877</c:v>
                </c:pt>
                <c:pt idx="5">
                  <c:v>2412.9620819107877</c:v>
                </c:pt>
                <c:pt idx="6">
                  <c:v>2412.9620819107877</c:v>
                </c:pt>
                <c:pt idx="7">
                  <c:v>2412.9620819107877</c:v>
                </c:pt>
                <c:pt idx="8">
                  <c:v>2412.9620819107877</c:v>
                </c:pt>
                <c:pt idx="9">
                  <c:v>2412.9620819107877</c:v>
                </c:pt>
                <c:pt idx="10">
                  <c:v>2412.9620819107877</c:v>
                </c:pt>
                <c:pt idx="11">
                  <c:v>2412.9620819107877</c:v>
                </c:pt>
                <c:pt idx="12">
                  <c:v>2412.9620819107877</c:v>
                </c:pt>
                <c:pt idx="13">
                  <c:v>2412.9620819107877</c:v>
                </c:pt>
                <c:pt idx="14">
                  <c:v>2412.9620819107877</c:v>
                </c:pt>
                <c:pt idx="15">
                  <c:v>2412.9620819107877</c:v>
                </c:pt>
                <c:pt idx="16">
                  <c:v>2412.9620819107877</c:v>
                </c:pt>
                <c:pt idx="17">
                  <c:v>2412.9620819107877</c:v>
                </c:pt>
                <c:pt idx="18">
                  <c:v>2412.9620819107877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914-49D2-B8B8-02AD8F64BD75}"/>
            </c:ext>
          </c:extLst>
        </c:ser>
        <c:ser>
          <c:idx val="5"/>
          <c:order val="5"/>
          <c:tx>
            <c:strRef>
              <c:f>'wykres2 - KK (2)'!$F$3</c:f>
              <c:strCache>
                <c:ptCount val="1"/>
                <c:pt idx="0">
                  <c:v>średnia 2023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'wykres2 - KK (2)'!$B$4:$B$22</c:f>
              <c:strCache>
                <c:ptCount val="19"/>
                <c:pt idx="0">
                  <c:v>ALEKSANDROWSKI</c:v>
                </c:pt>
                <c:pt idx="1">
                  <c:v>BRODNICKI</c:v>
                </c:pt>
                <c:pt idx="2">
                  <c:v>BYDGOSZCZ i BYDGOSKI</c:v>
                </c:pt>
                <c:pt idx="3">
                  <c:v>CHEŁMIŃSKI</c:v>
                </c:pt>
                <c:pt idx="4">
                  <c:v>GOLUBSKO-DOBRZYŃSKI</c:v>
                </c:pt>
                <c:pt idx="5">
                  <c:v>GRUDZIĄDZ i GRUDZIĄDZKI</c:v>
                </c:pt>
                <c:pt idx="6">
                  <c:v>INOWROCŁAWSKI</c:v>
                </c:pt>
                <c:pt idx="7">
                  <c:v>LIPNOWSKI</c:v>
                </c:pt>
                <c:pt idx="8">
                  <c:v>MOGILEŃSKI</c:v>
                </c:pt>
                <c:pt idx="9">
                  <c:v>NAKIELSKI</c:v>
                </c:pt>
                <c:pt idx="10">
                  <c:v>RADZIEJOWSKI</c:v>
                </c:pt>
                <c:pt idx="11">
                  <c:v>RYPIŃSKI</c:v>
                </c:pt>
                <c:pt idx="12">
                  <c:v>SĘPOLEŃSKI</c:v>
                </c:pt>
                <c:pt idx="13">
                  <c:v>ŚWIECKI</c:v>
                </c:pt>
                <c:pt idx="14">
                  <c:v>TORUŃ i TORUŃSKI</c:v>
                </c:pt>
                <c:pt idx="15">
                  <c:v>TUCHOLSKI</c:v>
                </c:pt>
                <c:pt idx="16">
                  <c:v>WĄBRZESKI</c:v>
                </c:pt>
                <c:pt idx="17">
                  <c:v>WŁOCŁAWEK i WŁOCŁAWSKI</c:v>
                </c:pt>
                <c:pt idx="18">
                  <c:v>ŻNIŃSKI</c:v>
                </c:pt>
              </c:strCache>
            </c:strRef>
          </c:cat>
          <c:val>
            <c:numRef>
              <c:f>'wykres2 - KK (2)'!$F$4:$F$22</c:f>
              <c:numCache>
                <c:formatCode>#,##0</c:formatCode>
                <c:ptCount val="19"/>
                <c:pt idx="0">
                  <c:v>2519.8652888272923</c:v>
                </c:pt>
                <c:pt idx="1">
                  <c:v>2519.8652888272923</c:v>
                </c:pt>
                <c:pt idx="2">
                  <c:v>2519.8652888272923</c:v>
                </c:pt>
                <c:pt idx="3">
                  <c:v>2519.8652888272923</c:v>
                </c:pt>
                <c:pt idx="4">
                  <c:v>2519.8652888272923</c:v>
                </c:pt>
                <c:pt idx="5">
                  <c:v>2519.8652888272923</c:v>
                </c:pt>
                <c:pt idx="6">
                  <c:v>2519.8652888272923</c:v>
                </c:pt>
                <c:pt idx="7">
                  <c:v>2519.8652888272923</c:v>
                </c:pt>
                <c:pt idx="8">
                  <c:v>2519.8652888272923</c:v>
                </c:pt>
                <c:pt idx="9">
                  <c:v>2519.8652888272923</c:v>
                </c:pt>
                <c:pt idx="10">
                  <c:v>2519.8652888272923</c:v>
                </c:pt>
                <c:pt idx="11">
                  <c:v>2519.8652888272923</c:v>
                </c:pt>
                <c:pt idx="12">
                  <c:v>2519.8652888272923</c:v>
                </c:pt>
                <c:pt idx="13">
                  <c:v>2519.8652888272923</c:v>
                </c:pt>
                <c:pt idx="14">
                  <c:v>2519.8652888272923</c:v>
                </c:pt>
                <c:pt idx="15">
                  <c:v>2519.8652888272923</c:v>
                </c:pt>
                <c:pt idx="16">
                  <c:v>2519.8652888272923</c:v>
                </c:pt>
                <c:pt idx="17">
                  <c:v>2519.8652888272923</c:v>
                </c:pt>
                <c:pt idx="18">
                  <c:v>2519.8652888272923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914-49D2-B8B8-02AD8F64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331039"/>
        <c:axId val="855738703"/>
      </c:lineChart>
      <c:catAx>
        <c:axId val="212133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5738703"/>
        <c:crosses val="autoZero"/>
        <c:auto val="1"/>
        <c:lblAlgn val="ctr"/>
        <c:lblOffset val="100"/>
        <c:noMultiLvlLbl val="0"/>
      </c:catAx>
      <c:valAx>
        <c:axId val="855738703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133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01078306850877E-2"/>
          <c:y val="1.0150920417818166E-2"/>
          <c:w val="0.86317274468921612"/>
          <c:h val="0.8535845238652866"/>
        </c:manualLayout>
      </c:layout>
      <c:pie3DChart>
        <c:varyColors val="1"/>
        <c:ser>
          <c:idx val="0"/>
          <c:order val="0"/>
          <c:tx>
            <c:strRef>
              <c:f>Arkusz5!$B$41</c:f>
              <c:strCache>
                <c:ptCount val="1"/>
                <c:pt idx="0">
                  <c:v>% udział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831-4125-988E-65945E8EB0E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831-4125-988E-65945E8EB0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831-4125-988E-65945E8EB0E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831-4125-988E-65945E8EB0E9}"/>
              </c:ext>
            </c:extLst>
          </c:dPt>
          <c:dPt>
            <c:idx val="4"/>
            <c:bubble3D val="0"/>
            <c:spPr>
              <a:solidFill>
                <a:srgbClr val="3A5BA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831-4125-988E-65945E8EB0E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831-4125-988E-65945E8EB0E9}"/>
              </c:ext>
            </c:extLst>
          </c:dPt>
          <c:dPt>
            <c:idx val="6"/>
            <c:bubble3D val="0"/>
            <c:spPr>
              <a:solidFill>
                <a:srgbClr val="F7A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831-4125-988E-65945E8EB0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831-4125-988E-65945E8EB0E9}"/>
                </c:ext>
              </c:extLst>
            </c:dLbl>
            <c:dLbl>
              <c:idx val="1"/>
              <c:layout>
                <c:manualLayout>
                  <c:x val="2.1683556860461851E-2"/>
                  <c:y val="-0.16656508501569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510578262847528E-2"/>
                      <c:h val="3.8631317626118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31-4125-988E-65945E8EB0E9}"/>
                </c:ext>
              </c:extLst>
            </c:dLbl>
            <c:dLbl>
              <c:idx val="2"/>
              <c:layout>
                <c:manualLayout>
                  <c:x val="-1.9712253866512049E-2"/>
                  <c:y val="9.51801021125111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31-4125-988E-65945E8EB0E9}"/>
                </c:ext>
              </c:extLst>
            </c:dLbl>
            <c:dLbl>
              <c:idx val="3"/>
              <c:layout>
                <c:manualLayout>
                  <c:x val="-1.7741028479860827E-2"/>
                  <c:y val="-3.8072040845004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31-4125-988E-65945E8EB0E9}"/>
                </c:ext>
              </c:extLst>
            </c:dLbl>
            <c:dLbl>
              <c:idx val="4"/>
              <c:layout>
                <c:manualLayout>
                  <c:x val="-3.6138714611090369E-17"/>
                  <c:y val="-4.75900510562555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31-4125-988E-65945E8EB0E9}"/>
                </c:ext>
              </c:extLst>
            </c:dLbl>
            <c:dLbl>
              <c:idx val="5"/>
              <c:layout>
                <c:manualLayout>
                  <c:x val="9.8561269332559792E-3"/>
                  <c:y val="-4.045154339781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31-4125-988E-65945E8EB0E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831-4125-988E-65945E8EB0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Arkusz5!$A$42:$A$48</c:f>
              <c:strCache>
                <c:ptCount val="7"/>
                <c:pt idx="0">
                  <c:v>ŚWIADCZENIA W PIELĘGNIARSKIEJ OPIECE DŁUGOTERMINOWEJ DOMOWEJ</c:v>
                </c:pt>
                <c:pt idx="1">
                  <c:v>ŚWIADCZENIA W ZAKŁADZIE PIELĘGNACYJNO- OPIEKUŃCZYM/OPIEKUŃCZO-LECZNICZYM</c:v>
                </c:pt>
                <c:pt idx="2">
                  <c:v>ŚWIADCZENIA W ZAKŁADZIE PIELĘGNACYJNO-OPIEKUŃCZYM DLA DZIECI I MŁODZIEŻY/OPIEKUŃCZO-LECZNICZYM DLA DZIECI I MŁODZIEŻY</c:v>
                </c:pt>
                <c:pt idx="3">
                  <c:v>ŚWIADCZENIA W ZAKŁADZIE PIELĘGNACYJNO-OPIEKUŃCZYM DLA DZIECI WENTYLOWANYCH MECHANICZNIE/OPIEKUŃCZO - LECZNICZYM DLA DZIECI WENTYLOWANYCH MECHANICZNIE</c:v>
                </c:pt>
                <c:pt idx="4">
                  <c:v>ŚWIADCZENIA W ZAKŁADZIE PIELĘGNACYJNO-OPIEKUŃCZYM DLA PACJENTÓW WENTYLOWANYCH MECHANICZNIE / OPIEKUŃCZO - LECZNICZYM DLA PACJENTÓW WENTYLOWANYCH MECHANICZNIE</c:v>
                </c:pt>
                <c:pt idx="5">
                  <c:v>ŚWIADCZENIA ZESPOŁU DŁUGOTERMINOWEJ OPIEKI DOMOWEJ - DLA DZIECI WENTYLOWANYCH MECHANICZNIE</c:v>
                </c:pt>
                <c:pt idx="6">
                  <c:v>ŚWIADCZENIA ZESPOŁU DŁUGOTERMINOWEJ OPIEKI DOMOWEJ - DLA PACJENTÓW WENTYLOWANYCH MECHANICZNIE</c:v>
                </c:pt>
              </c:strCache>
            </c:strRef>
          </c:cat>
          <c:val>
            <c:numRef>
              <c:f>Arkusz5!$B$42:$B$48</c:f>
              <c:numCache>
                <c:formatCode>0%</c:formatCode>
                <c:ptCount val="7"/>
                <c:pt idx="0">
                  <c:v>0.15084562079349759</c:v>
                </c:pt>
                <c:pt idx="1">
                  <c:v>0.6447048836518825</c:v>
                </c:pt>
                <c:pt idx="2">
                  <c:v>9.9460446736957843E-3</c:v>
                </c:pt>
                <c:pt idx="3">
                  <c:v>6.3594019424944729E-3</c:v>
                </c:pt>
                <c:pt idx="4">
                  <c:v>2.4429278887674166E-2</c:v>
                </c:pt>
                <c:pt idx="5">
                  <c:v>1.9476009404377156E-2</c:v>
                </c:pt>
                <c:pt idx="6">
                  <c:v>0.14423876039319747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31-4125-988E-65945E8EB0E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164439776969041E-2"/>
          <c:y val="0.68518375567942291"/>
          <c:w val="0.89119006601742468"/>
          <c:h val="0.31481624432057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ŚWIADCZENIA W PIELĘGNIARSKIEJ OPIECE DŁUGOTERMINOWEJ DOMOWEJ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5869041913917587E-2"/>
          <c:y val="8.1474535094610764E-2"/>
          <c:w val="0.9000986368440389"/>
          <c:h val="0.6959907464498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'SPO do wykresów (2)'!$C$1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'SPO do wykresów (2)'!$B$2:$B$24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(2)'!$C$2:$C$24</c:f>
              <c:numCache>
                <c:formatCode>#,##0.00</c:formatCode>
                <c:ptCount val="23"/>
                <c:pt idx="0">
                  <c:v>14.048155446369451</c:v>
                </c:pt>
                <c:pt idx="1">
                  <c:v>42.524452539504836</c:v>
                </c:pt>
                <c:pt idx="2">
                  <c:v>42.164350494021832</c:v>
                </c:pt>
                <c:pt idx="3">
                  <c:v>304.40155653164663</c:v>
                </c:pt>
                <c:pt idx="4">
                  <c:v>27.211465999089306</c:v>
                </c:pt>
                <c:pt idx="5">
                  <c:v>0</c:v>
                </c:pt>
                <c:pt idx="6">
                  <c:v>118.89730430511837</c:v>
                </c:pt>
                <c:pt idx="7">
                  <c:v>26.843609133190036</c:v>
                </c:pt>
                <c:pt idx="8">
                  <c:v>168.49832873677951</c:v>
                </c:pt>
                <c:pt idx="9">
                  <c:v>76.474459797221385</c:v>
                </c:pt>
                <c:pt idx="10">
                  <c:v>50.274301917031373</c:v>
                </c:pt>
                <c:pt idx="11">
                  <c:v>103.68841131567488</c:v>
                </c:pt>
                <c:pt idx="12">
                  <c:v>59.622638508052091</c:v>
                </c:pt>
                <c:pt idx="13">
                  <c:v>40.668067836782896</c:v>
                </c:pt>
                <c:pt idx="14">
                  <c:v>54.582005237486406</c:v>
                </c:pt>
                <c:pt idx="15">
                  <c:v>14.276823227874404</c:v>
                </c:pt>
                <c:pt idx="16">
                  <c:v>308.84907976131063</c:v>
                </c:pt>
                <c:pt idx="17">
                  <c:v>47.572840630486787</c:v>
                </c:pt>
                <c:pt idx="18">
                  <c:v>92.535885928580086</c:v>
                </c:pt>
                <c:pt idx="19">
                  <c:v>16.464080268356554</c:v>
                </c:pt>
                <c:pt idx="20">
                  <c:v>137.73637338863779</c:v>
                </c:pt>
                <c:pt idx="21">
                  <c:v>131.06640711216454</c:v>
                </c:pt>
                <c:pt idx="22">
                  <c:v>88.047037956863321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C-4E68-8CAB-24ABC633FBBD}"/>
            </c:ext>
          </c:extLst>
        </c:ser>
        <c:ser>
          <c:idx val="2"/>
          <c:order val="2"/>
          <c:tx>
            <c:strRef>
              <c:f>'SPO do wykresów (2)'!$E$1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'SPO do wykresów (2)'!$B$2:$B$24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(2)'!$E$2:$E$24</c:f>
              <c:numCache>
                <c:formatCode>#,##0.00</c:formatCode>
                <c:ptCount val="23"/>
                <c:pt idx="0">
                  <c:v>112.02732878251308</c:v>
                </c:pt>
                <c:pt idx="1">
                  <c:v>44.585246354737301</c:v>
                </c:pt>
                <c:pt idx="2">
                  <c:v>42.164350494021832</c:v>
                </c:pt>
                <c:pt idx="3">
                  <c:v>315.2881313467737</c:v>
                </c:pt>
                <c:pt idx="4">
                  <c:v>27.211465999089306</c:v>
                </c:pt>
                <c:pt idx="5">
                  <c:v>10.737443653276015</c:v>
                </c:pt>
                <c:pt idx="6">
                  <c:v>118.89730430511837</c:v>
                </c:pt>
                <c:pt idx="7">
                  <c:v>26.843609133190036</c:v>
                </c:pt>
                <c:pt idx="8">
                  <c:v>173.29041007092678</c:v>
                </c:pt>
                <c:pt idx="9">
                  <c:v>76.474459797221385</c:v>
                </c:pt>
                <c:pt idx="10">
                  <c:v>50.272114659990891</c:v>
                </c:pt>
                <c:pt idx="11">
                  <c:v>106.03225607610064</c:v>
                </c:pt>
                <c:pt idx="12">
                  <c:v>62.938321339873902</c:v>
                </c:pt>
                <c:pt idx="13">
                  <c:v>42.810585528709737</c:v>
                </c:pt>
                <c:pt idx="14">
                  <c:v>54.582005237486406</c:v>
                </c:pt>
                <c:pt idx="15">
                  <c:v>14.276823227874404</c:v>
                </c:pt>
                <c:pt idx="16">
                  <c:v>335.21702560880306</c:v>
                </c:pt>
                <c:pt idx="17">
                  <c:v>47.572840630486787</c:v>
                </c:pt>
                <c:pt idx="18">
                  <c:v>92.535885928580086</c:v>
                </c:pt>
                <c:pt idx="19">
                  <c:v>16.464080268356554</c:v>
                </c:pt>
                <c:pt idx="20">
                  <c:v>371.38133235768413</c:v>
                </c:pt>
                <c:pt idx="21">
                  <c:v>131.06640711216454</c:v>
                </c:pt>
                <c:pt idx="22">
                  <c:v>88.047037956863321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BC-4E68-8CAB-24ABC633F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5433967"/>
        <c:axId val="1165442703"/>
      </c:barChart>
      <c:lineChart>
        <c:grouping val="standard"/>
        <c:varyColors val="0"/>
        <c:ser>
          <c:idx val="1"/>
          <c:order val="1"/>
          <c:tx>
            <c:strRef>
              <c:f>'SPO do wykresów (2)'!$D$1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0532940046982631E-2"/>
                  <c:y val="2.0842807647635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BC-4E68-8CAB-24ABC633F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'SPO do wykresów (2)'!$B$2:$B$24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(2)'!$D$2:$D$24</c:f>
              <c:numCache>
                <c:formatCode>#,##0.00</c:formatCode>
                <c:ptCount val="23"/>
                <c:pt idx="0">
                  <c:v>85.5</c:v>
                </c:pt>
                <c:pt idx="1">
                  <c:v>85.5</c:v>
                </c:pt>
                <c:pt idx="2">
                  <c:v>85.5</c:v>
                </c:pt>
                <c:pt idx="3">
                  <c:v>85.5</c:v>
                </c:pt>
                <c:pt idx="4">
                  <c:v>85.5</c:v>
                </c:pt>
                <c:pt idx="5">
                  <c:v>85.5</c:v>
                </c:pt>
                <c:pt idx="6">
                  <c:v>85.5</c:v>
                </c:pt>
                <c:pt idx="7">
                  <c:v>85.5</c:v>
                </c:pt>
                <c:pt idx="8">
                  <c:v>85.5</c:v>
                </c:pt>
                <c:pt idx="9">
                  <c:v>85.5</c:v>
                </c:pt>
                <c:pt idx="10">
                  <c:v>85.5</c:v>
                </c:pt>
                <c:pt idx="11">
                  <c:v>85.5</c:v>
                </c:pt>
                <c:pt idx="12">
                  <c:v>85.5</c:v>
                </c:pt>
                <c:pt idx="13">
                  <c:v>85.5</c:v>
                </c:pt>
                <c:pt idx="14">
                  <c:v>85.5</c:v>
                </c:pt>
                <c:pt idx="15">
                  <c:v>85.5</c:v>
                </c:pt>
                <c:pt idx="16">
                  <c:v>85.5</c:v>
                </c:pt>
                <c:pt idx="17">
                  <c:v>85.5</c:v>
                </c:pt>
                <c:pt idx="18">
                  <c:v>85.5</c:v>
                </c:pt>
                <c:pt idx="19">
                  <c:v>85.5</c:v>
                </c:pt>
                <c:pt idx="20">
                  <c:v>85.5</c:v>
                </c:pt>
                <c:pt idx="21">
                  <c:v>85.5</c:v>
                </c:pt>
                <c:pt idx="22">
                  <c:v>85.5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BC-4E68-8CAB-24ABC633FBBD}"/>
            </c:ext>
          </c:extLst>
        </c:ser>
        <c:ser>
          <c:idx val="3"/>
          <c:order val="3"/>
          <c:tx>
            <c:strRef>
              <c:f>'SPO do wykresów (2)'!$F$1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603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9402090415613064E-2"/>
                  <c:y val="-7.294982676672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BC-4E68-8CAB-24ABC633F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'SPO do wykresów (2)'!$B$2:$B$24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(2)'!$F$2:$F$24</c:f>
              <c:numCache>
                <c:formatCode>#,##0.00</c:formatCode>
                <c:ptCount val="23"/>
                <c:pt idx="0">
                  <c:v>102.64</c:v>
                </c:pt>
                <c:pt idx="1">
                  <c:v>102.64</c:v>
                </c:pt>
                <c:pt idx="2">
                  <c:v>102.64</c:v>
                </c:pt>
                <c:pt idx="3">
                  <c:v>102.64</c:v>
                </c:pt>
                <c:pt idx="4">
                  <c:v>102.64</c:v>
                </c:pt>
                <c:pt idx="5">
                  <c:v>102.64</c:v>
                </c:pt>
                <c:pt idx="6">
                  <c:v>102.64</c:v>
                </c:pt>
                <c:pt idx="7">
                  <c:v>102.64</c:v>
                </c:pt>
                <c:pt idx="8">
                  <c:v>102.64</c:v>
                </c:pt>
                <c:pt idx="9">
                  <c:v>102.64</c:v>
                </c:pt>
                <c:pt idx="10">
                  <c:v>102.64</c:v>
                </c:pt>
                <c:pt idx="11">
                  <c:v>102.64</c:v>
                </c:pt>
                <c:pt idx="12">
                  <c:v>102.64</c:v>
                </c:pt>
                <c:pt idx="13">
                  <c:v>102.64</c:v>
                </c:pt>
                <c:pt idx="14">
                  <c:v>102.64</c:v>
                </c:pt>
                <c:pt idx="15">
                  <c:v>102.64</c:v>
                </c:pt>
                <c:pt idx="16">
                  <c:v>102.64</c:v>
                </c:pt>
                <c:pt idx="17">
                  <c:v>102.64</c:v>
                </c:pt>
                <c:pt idx="18">
                  <c:v>102.64</c:v>
                </c:pt>
                <c:pt idx="19">
                  <c:v>102.64</c:v>
                </c:pt>
                <c:pt idx="20">
                  <c:v>102.64</c:v>
                </c:pt>
                <c:pt idx="21">
                  <c:v>102.64</c:v>
                </c:pt>
                <c:pt idx="22">
                  <c:v>102.64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BC-4E68-8CAB-24ABC633F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433967"/>
        <c:axId val="1165442703"/>
      </c:lineChart>
      <c:catAx>
        <c:axId val="1165433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5442703"/>
        <c:crosses val="autoZero"/>
        <c:auto val="1"/>
        <c:lblAlgn val="ctr"/>
        <c:lblOffset val="100"/>
        <c:noMultiLvlLbl val="0"/>
      </c:catAx>
      <c:valAx>
        <c:axId val="116544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543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47135767276403E-3"/>
          <c:y val="0.19949071503067897"/>
          <c:w val="0.9861110467809171"/>
          <c:h val="0.80050917671759814"/>
        </c:manualLayout>
      </c:layout>
      <c:pie3DChart>
        <c:varyColors val="1"/>
        <c:ser>
          <c:idx val="0"/>
          <c:order val="0"/>
          <c:tx>
            <c:strRef>
              <c:f>ASDK!$AC$16</c:f>
              <c:strCache>
                <c:ptCount val="1"/>
                <c:pt idx="0">
                  <c:v>Wartość zawartych umów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E40-4ABD-965F-960CF6B499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E40-4ABD-965F-960CF6B499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E40-4ABD-965F-960CF6B499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E40-4ABD-965F-960CF6B499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E40-4ABD-965F-960CF6B4994E}"/>
              </c:ext>
            </c:extLst>
          </c:dPt>
          <c:dPt>
            <c:idx val="5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E40-4ABD-965F-960CF6B4994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E40-4ABD-965F-960CF6B4994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E40-4ABD-965F-960CF6B4994E}"/>
                </c:ext>
              </c:extLst>
            </c:dLbl>
            <c:dLbl>
              <c:idx val="2"/>
              <c:layout>
                <c:manualLayout>
                  <c:x val="-8.0227733053273263E-3"/>
                  <c:y val="-0.123280373114449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73A783-2E9D-4E0D-A2E8-B835F6234AFA}" type="CATEGORYNAME">
                      <a:rPr lang="en-US" sz="1200"/>
                      <a:pPr>
                        <a:defRPr sz="1200"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200" baseline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40-4ABD-965F-960CF6B4994E}"/>
                </c:ext>
              </c:extLst>
            </c:dLbl>
            <c:dLbl>
              <c:idx val="3"/>
              <c:layout>
                <c:manualLayout>
                  <c:x val="0"/>
                  <c:y val="-2.5802868791396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40-4ABD-965F-960CF6B4994E}"/>
                </c:ext>
              </c:extLst>
            </c:dLbl>
            <c:dLbl>
              <c:idx val="4"/>
              <c:layout>
                <c:manualLayout>
                  <c:x val="-0.16847823941187387"/>
                  <c:y val="-0.235092804543833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BCD6F7-ED94-498F-814D-69841BC5B0BA}" type="CATEGORYNAME">
                      <a:rPr lang="en-US"/>
                      <a:pPr>
                        <a:defRPr sz="1200"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/>
                      <a:t>
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40-4ABD-965F-960CF6B4994E}"/>
                </c:ext>
              </c:extLst>
            </c:dLbl>
            <c:dLbl>
              <c:idx val="5"/>
              <c:layout>
                <c:manualLayout>
                  <c:x val="0.10830743962191891"/>
                  <c:y val="9.46105189017865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39E264-3829-4944-B315-BA41A361954F}" type="CATEGORYNAME">
                      <a:rPr lang="en-US" sz="1200">
                        <a:solidFill>
                          <a:schemeClr val="tx2"/>
                        </a:solidFill>
                      </a:rPr>
                      <a:pPr>
                        <a:defRPr sz="1200"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200">
                        <a:solidFill>
                          <a:schemeClr val="tx2"/>
                        </a:solidFill>
                      </a:rPr>
                      <a:t>
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40-4ABD-965F-960CF6B4994E}"/>
                </c:ext>
              </c:extLst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ASDK!$AB$17:$AB$22</c:f>
              <c:strCache>
                <c:ptCount val="6"/>
                <c:pt idx="0">
                  <c:v>ECHO PŁODU</c:v>
                </c:pt>
                <c:pt idx="1">
                  <c:v>GASTROSKOPIA</c:v>
                </c:pt>
                <c:pt idx="2">
                  <c:v>KOLONOSKOPIA</c:v>
                </c:pt>
                <c:pt idx="3">
                  <c:v>BADANIA MEDYCYNY NUKLEARNEJ</c:v>
                </c:pt>
                <c:pt idx="4">
                  <c:v>RM</c:v>
                </c:pt>
                <c:pt idx="5">
                  <c:v>TK</c:v>
                </c:pt>
              </c:strCache>
            </c:strRef>
          </c:cat>
          <c:val>
            <c:numRef>
              <c:f>ASDK!$AC$17:$AC$22</c:f>
              <c:numCache>
                <c:formatCode>_(* #,##0.00_);_(* \(#,##0.00\);_(* "-"??_);_(@_)</c:formatCode>
                <c:ptCount val="6"/>
                <c:pt idx="0">
                  <c:v>426444.79999999999</c:v>
                </c:pt>
                <c:pt idx="1">
                  <c:v>6489345.8999999994</c:v>
                </c:pt>
                <c:pt idx="2">
                  <c:v>10177191.24</c:v>
                </c:pt>
                <c:pt idx="3">
                  <c:v>2158038.2599999998</c:v>
                </c:pt>
                <c:pt idx="4">
                  <c:v>45544342.68</c:v>
                </c:pt>
                <c:pt idx="5">
                  <c:v>27033799.059999995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40-4ABD-965F-960CF6B499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ŚWIADCZENIA W ZAKŁADZIE PIELĘGNACYJNO- OPIEKUŃCZYM/OPIEKUŃCZO-LECZNICZYM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0712808391828595E-2"/>
          <c:y val="7.8025928746799325E-2"/>
          <c:w val="0.89918882146028256"/>
          <c:h val="0.69736687357938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'SPO do wykresów (3)'!$C$1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'SPO do wykresów (3)'!$B$2:$B$47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(3)'!$C$2:$C$47</c:f>
              <c:numCache>
                <c:formatCode>#,##0.00</c:formatCode>
                <c:ptCount val="23"/>
                <c:pt idx="0">
                  <c:v>649.61360215385162</c:v>
                </c:pt>
                <c:pt idx="1">
                  <c:v>562.56852129493575</c:v>
                </c:pt>
                <c:pt idx="2">
                  <c:v>0</c:v>
                </c:pt>
                <c:pt idx="3">
                  <c:v>650.36805322192902</c:v>
                </c:pt>
                <c:pt idx="4">
                  <c:v>354.11378111124588</c:v>
                </c:pt>
                <c:pt idx="5">
                  <c:v>0</c:v>
                </c:pt>
                <c:pt idx="6">
                  <c:v>563.46723986057225</c:v>
                </c:pt>
                <c:pt idx="7">
                  <c:v>253.52361143975205</c:v>
                </c:pt>
                <c:pt idx="8">
                  <c:v>180.49672408547798</c:v>
                </c:pt>
                <c:pt idx="9">
                  <c:v>1023.5244247016881</c:v>
                </c:pt>
                <c:pt idx="10">
                  <c:v>200.45216568273239</c:v>
                </c:pt>
                <c:pt idx="11">
                  <c:v>367.68652828620458</c:v>
                </c:pt>
                <c:pt idx="12">
                  <c:v>615.72280195580549</c:v>
                </c:pt>
                <c:pt idx="13">
                  <c:v>293.27637185755788</c:v>
                </c:pt>
                <c:pt idx="14">
                  <c:v>0</c:v>
                </c:pt>
                <c:pt idx="15">
                  <c:v>505.51487036525208</c:v>
                </c:pt>
                <c:pt idx="16">
                  <c:v>2319.2612101894365</c:v>
                </c:pt>
                <c:pt idx="17">
                  <c:v>797.74235305112416</c:v>
                </c:pt>
                <c:pt idx="18">
                  <c:v>158.64075893842474</c:v>
                </c:pt>
                <c:pt idx="19">
                  <c:v>450.81070731915855</c:v>
                </c:pt>
                <c:pt idx="20">
                  <c:v>0</c:v>
                </c:pt>
                <c:pt idx="21">
                  <c:v>0</c:v>
                </c:pt>
                <c:pt idx="22">
                  <c:v>155.67415934764065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5-4762-86D8-EA1FCFD90653}"/>
            </c:ext>
          </c:extLst>
        </c:ser>
        <c:ser>
          <c:idx val="2"/>
          <c:order val="2"/>
          <c:tx>
            <c:strRef>
              <c:f>'SPO do wykresów (3)'!$E$1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'SPO do wykresów (3)'!$B$2:$B$47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(3)'!$E$2:$E$47</c:f>
              <c:numCache>
                <c:formatCode>#,##0.00</c:formatCode>
                <c:ptCount val="23"/>
                <c:pt idx="0">
                  <c:v>1273.7093692149538</c:v>
                </c:pt>
                <c:pt idx="1">
                  <c:v>799.76059477484182</c:v>
                </c:pt>
                <c:pt idx="2">
                  <c:v>0</c:v>
                </c:pt>
                <c:pt idx="3">
                  <c:v>919.71175929037429</c:v>
                </c:pt>
                <c:pt idx="4">
                  <c:v>379.78238780862694</c:v>
                </c:pt>
                <c:pt idx="5">
                  <c:v>0</c:v>
                </c:pt>
                <c:pt idx="6">
                  <c:v>563.46723986057225</c:v>
                </c:pt>
                <c:pt idx="7">
                  <c:v>287.89273691473477</c:v>
                </c:pt>
                <c:pt idx="8">
                  <c:v>180.49841622706114</c:v>
                </c:pt>
                <c:pt idx="9">
                  <c:v>2013.1314959048582</c:v>
                </c:pt>
                <c:pt idx="10">
                  <c:v>200.45216568273239</c:v>
                </c:pt>
                <c:pt idx="11">
                  <c:v>387.15940928152583</c:v>
                </c:pt>
                <c:pt idx="12">
                  <c:v>1114.3676938158289</c:v>
                </c:pt>
                <c:pt idx="13">
                  <c:v>582.0887509370408</c:v>
                </c:pt>
                <c:pt idx="14">
                  <c:v>0</c:v>
                </c:pt>
                <c:pt idx="15">
                  <c:v>505.51487036525208</c:v>
                </c:pt>
                <c:pt idx="16">
                  <c:v>3284.6287528856883</c:v>
                </c:pt>
                <c:pt idx="17">
                  <c:v>797.74235305112416</c:v>
                </c:pt>
                <c:pt idx="18">
                  <c:v>158.64075893842474</c:v>
                </c:pt>
                <c:pt idx="19">
                  <c:v>900.20540332025621</c:v>
                </c:pt>
                <c:pt idx="20">
                  <c:v>0</c:v>
                </c:pt>
                <c:pt idx="21">
                  <c:v>0</c:v>
                </c:pt>
                <c:pt idx="22">
                  <c:v>171.24731315356732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5-4762-86D8-EA1FCFD90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5440623"/>
        <c:axId val="1165438127"/>
      </c:barChart>
      <c:lineChart>
        <c:grouping val="standard"/>
        <c:varyColors val="0"/>
        <c:ser>
          <c:idx val="1"/>
          <c:order val="1"/>
          <c:tx>
            <c:strRef>
              <c:f>'SPO do wykresów (3)'!$D$1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17819000642993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45-4762-86D8-EA1FCFD90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'SPO do wykresów (3)'!$B$2:$B$47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(3)'!$D$2:$D$47</c:f>
              <c:numCache>
                <c:formatCode>#,##0.00</c:formatCode>
                <c:ptCount val="23"/>
                <c:pt idx="0">
                  <c:v>439.24</c:v>
                </c:pt>
                <c:pt idx="1">
                  <c:v>439.24</c:v>
                </c:pt>
                <c:pt idx="2">
                  <c:v>439.24</c:v>
                </c:pt>
                <c:pt idx="3">
                  <c:v>439.24</c:v>
                </c:pt>
                <c:pt idx="4">
                  <c:v>439.24</c:v>
                </c:pt>
                <c:pt idx="5">
                  <c:v>439.24</c:v>
                </c:pt>
                <c:pt idx="6">
                  <c:v>439.24</c:v>
                </c:pt>
                <c:pt idx="7">
                  <c:v>439.24</c:v>
                </c:pt>
                <c:pt idx="8">
                  <c:v>439.24</c:v>
                </c:pt>
                <c:pt idx="9">
                  <c:v>439.24</c:v>
                </c:pt>
                <c:pt idx="10">
                  <c:v>439.24</c:v>
                </c:pt>
                <c:pt idx="11">
                  <c:v>439.24</c:v>
                </c:pt>
                <c:pt idx="12">
                  <c:v>439.24</c:v>
                </c:pt>
                <c:pt idx="13">
                  <c:v>439.24</c:v>
                </c:pt>
                <c:pt idx="14">
                  <c:v>439.24</c:v>
                </c:pt>
                <c:pt idx="15">
                  <c:v>439.24</c:v>
                </c:pt>
                <c:pt idx="16">
                  <c:v>439.24</c:v>
                </c:pt>
                <c:pt idx="17">
                  <c:v>439.24</c:v>
                </c:pt>
                <c:pt idx="18">
                  <c:v>439.24</c:v>
                </c:pt>
                <c:pt idx="19">
                  <c:v>439.24</c:v>
                </c:pt>
                <c:pt idx="20">
                  <c:v>439.24</c:v>
                </c:pt>
                <c:pt idx="21">
                  <c:v>439.24</c:v>
                </c:pt>
                <c:pt idx="22">
                  <c:v>439.24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45-4762-86D8-EA1FCFD90653}"/>
            </c:ext>
          </c:extLst>
        </c:ser>
        <c:ser>
          <c:idx val="3"/>
          <c:order val="3"/>
          <c:tx>
            <c:strRef>
              <c:f>'SPO do wykresów (3)'!$F$1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2870995067514457E-2"/>
                  <c:y val="-6.100706210992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45-4762-86D8-EA1FCFD90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'SPO do wykresów (3)'!$B$2:$B$47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'SPO do wykresów (3)'!$F$2:$F$47</c:f>
              <c:numCache>
                <c:formatCode>#,##0.00</c:formatCode>
                <c:ptCount val="23"/>
                <c:pt idx="0">
                  <c:v>631.29999999999995</c:v>
                </c:pt>
                <c:pt idx="1">
                  <c:v>631.29999999999995</c:v>
                </c:pt>
                <c:pt idx="2">
                  <c:v>631.29999999999995</c:v>
                </c:pt>
                <c:pt idx="3">
                  <c:v>631.29999999999995</c:v>
                </c:pt>
                <c:pt idx="4">
                  <c:v>631.29999999999995</c:v>
                </c:pt>
                <c:pt idx="5">
                  <c:v>631.29999999999995</c:v>
                </c:pt>
                <c:pt idx="6">
                  <c:v>631.29999999999995</c:v>
                </c:pt>
                <c:pt idx="7">
                  <c:v>631.29999999999995</c:v>
                </c:pt>
                <c:pt idx="8">
                  <c:v>631.29999999999995</c:v>
                </c:pt>
                <c:pt idx="9">
                  <c:v>631.29999999999995</c:v>
                </c:pt>
                <c:pt idx="10">
                  <c:v>631.29999999999995</c:v>
                </c:pt>
                <c:pt idx="11">
                  <c:v>631.29999999999995</c:v>
                </c:pt>
                <c:pt idx="12">
                  <c:v>631.29999999999995</c:v>
                </c:pt>
                <c:pt idx="13">
                  <c:v>631.29999999999995</c:v>
                </c:pt>
                <c:pt idx="14">
                  <c:v>631.29999999999995</c:v>
                </c:pt>
                <c:pt idx="15">
                  <c:v>631.29999999999995</c:v>
                </c:pt>
                <c:pt idx="16">
                  <c:v>631.29999999999995</c:v>
                </c:pt>
                <c:pt idx="17">
                  <c:v>631.29999999999995</c:v>
                </c:pt>
                <c:pt idx="18">
                  <c:v>631.29999999999995</c:v>
                </c:pt>
                <c:pt idx="19">
                  <c:v>631.29999999999995</c:v>
                </c:pt>
                <c:pt idx="20">
                  <c:v>631.29999999999995</c:v>
                </c:pt>
                <c:pt idx="21">
                  <c:v>631.29999999999995</c:v>
                </c:pt>
                <c:pt idx="22">
                  <c:v>631.29999999999995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45-4762-86D8-EA1FCFD90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440623"/>
        <c:axId val="1165438127"/>
      </c:lineChart>
      <c:catAx>
        <c:axId val="1165440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5438127"/>
        <c:crosses val="autoZero"/>
        <c:auto val="1"/>
        <c:lblAlgn val="ctr"/>
        <c:lblOffset val="100"/>
        <c:noMultiLvlLbl val="0"/>
      </c:catAx>
      <c:valAx>
        <c:axId val="116543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544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57822393035855E-2"/>
          <c:y val="8.4188265529308859E-2"/>
          <c:w val="0.85350482726743704"/>
          <c:h val="0.84396991231638818"/>
        </c:manualLayout>
      </c:layout>
      <c:pie3DChart>
        <c:varyColors val="1"/>
        <c:ser>
          <c:idx val="0"/>
          <c:order val="0"/>
          <c:tx>
            <c:strRef>
              <c:f>psy!$B$259</c:f>
              <c:strCache>
                <c:ptCount val="1"/>
                <c:pt idx="0">
                  <c:v>Wartość zawartych umów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4C7-48A3-9B93-7DB0D6ACCCA2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4C7-48A3-9B93-7DB0D6ACCCA2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4C7-48A3-9B93-7DB0D6ACCCA2}"/>
              </c:ext>
            </c:extLst>
          </c:dPt>
          <c:dLbls>
            <c:dLbl>
              <c:idx val="0"/>
              <c:layout>
                <c:manualLayout>
                  <c:x val="-0.13874181774091954"/>
                  <c:y val="0.138826695795807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CZP</a:t>
                    </a:r>
                    <a:r>
                      <a:rPr lang="en-US" baseline="0" dirty="0"/>
                      <a:t>
25%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4C7-48A3-9B93-7DB0D6ACCCA2}"/>
                </c:ext>
              </c:extLst>
            </c:dLbl>
            <c:dLbl>
              <c:idx val="1"/>
              <c:layout>
                <c:manualLayout>
                  <c:x val="-0.13092537730481132"/>
                  <c:y val="-0.218156236250554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AMBULATORYJNE</a:t>
                    </a:r>
                    <a:r>
                      <a:rPr lang="en-US" baseline="0" dirty="0"/>
                      <a:t>
27%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4C7-48A3-9B93-7DB0D6ACCCA2}"/>
                </c:ext>
              </c:extLst>
            </c:dLbl>
            <c:dLbl>
              <c:idx val="2"/>
              <c:layout>
                <c:manualLayout>
                  <c:x val="0.17586990981243317"/>
                  <c:y val="-8.92457330115906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STACJONARNE</a:t>
                    </a:r>
                    <a:r>
                      <a:rPr lang="en-US" baseline="0" dirty="0"/>
                      <a:t>
49%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4C7-48A3-9B93-7DB0D6ACC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psy!$A$260:$A$262</c:f>
              <c:strCache>
                <c:ptCount val="3"/>
                <c:pt idx="0">
                  <c:v>ambulatoryjne</c:v>
                </c:pt>
                <c:pt idx="1">
                  <c:v>CZP</c:v>
                </c:pt>
                <c:pt idx="2">
                  <c:v>stacjonarne</c:v>
                </c:pt>
              </c:strCache>
            </c:strRef>
          </c:cat>
          <c:val>
            <c:numRef>
              <c:f>psy!$B$260:$B$262</c:f>
              <c:numCache>
                <c:formatCode>_-* #\ ##0.00\ _z_ł_-;\-* #\ ##0.00\ _z_ł_-;_-* "-"??\ _z_ł_-;_-@_-</c:formatCode>
                <c:ptCount val="3"/>
                <c:pt idx="0">
                  <c:v>37113029.579999983</c:v>
                </c:pt>
                <c:pt idx="1">
                  <c:v>41800577.82</c:v>
                </c:pt>
                <c:pt idx="2">
                  <c:v>78235978.75000003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C7-48A3-9B93-7DB0D6ACCCA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35133768902557E-2"/>
          <c:y val="4.0836786967639774E-2"/>
          <c:w val="0.83052973246219486"/>
          <c:h val="0.81542635406025643"/>
        </c:manualLayout>
      </c:layout>
      <c:pie3DChart>
        <c:varyColors val="1"/>
        <c:ser>
          <c:idx val="0"/>
          <c:order val="0"/>
          <c:tx>
            <c:strRef>
              <c:f>Arkusz7!$L$18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3DC-4B5A-A696-1525AEC8F7C3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3DC-4B5A-A696-1525AEC8F7C3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3DC-4B5A-A696-1525AEC8F7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DC-4B5A-A696-1525AEC8F7C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3DC-4B5A-A696-1525AEC8F7C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3DC-4B5A-A696-1525AEC8F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Arkusz7!$K$19:$K$21</c:f>
              <c:strCache>
                <c:ptCount val="3"/>
                <c:pt idx="0">
                  <c:v>I POZIOM REFERENCYJNY</c:v>
                </c:pt>
                <c:pt idx="1">
                  <c:v>II POZIOM REFERENCYJNY</c:v>
                </c:pt>
                <c:pt idx="2">
                  <c:v>III POZIOM REFERENCYJNY</c:v>
                </c:pt>
              </c:strCache>
            </c:strRef>
          </c:cat>
          <c:val>
            <c:numRef>
              <c:f>Arkusz7!$L$19:$L$21</c:f>
              <c:numCache>
                <c:formatCode>0%</c:formatCode>
                <c:ptCount val="3"/>
                <c:pt idx="0">
                  <c:v>0.3542303457396408</c:v>
                </c:pt>
                <c:pt idx="1">
                  <c:v>0.1928251182081904</c:v>
                </c:pt>
                <c:pt idx="2">
                  <c:v>0.45294453605216872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DC-4B5A-A696-1525AEC8F7C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404729136662734E-2"/>
          <c:y val="5.2591223313939117E-2"/>
          <c:w val="0.7909392196693652"/>
          <c:h val="0.78086704206747815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5DB-4280-B404-BF2C8AC102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5DB-4280-B404-BF2C8AC102C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5DB-4280-B404-BF2C8AC102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5DB-4280-B404-BF2C8AC102C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5DB-4280-B404-BF2C8AC102C2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5DB-4280-B404-BF2C8AC102C2}"/>
              </c:ext>
            </c:extLst>
          </c:dPt>
          <c:dPt>
            <c:idx val="6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5DB-4280-B404-BF2C8AC102C2}"/>
              </c:ext>
            </c:extLst>
          </c:dPt>
          <c:dPt>
            <c:idx val="7"/>
            <c:bubble3D val="0"/>
            <c:explosion val="23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05DB-4280-B404-BF2C8AC102C2}"/>
              </c:ext>
            </c:extLst>
          </c:dPt>
          <c:dPt>
            <c:idx val="8"/>
            <c:bubble3D val="0"/>
            <c:spPr>
              <a:solidFill>
                <a:srgbClr val="50BCB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05DB-4280-B404-BF2C8AC102C2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05DB-4280-B404-BF2C8AC102C2}"/>
              </c:ext>
            </c:extLst>
          </c:dPt>
          <c:dPt>
            <c:idx val="10"/>
            <c:bubble3D val="0"/>
            <c:spPr>
              <a:solidFill>
                <a:srgbClr val="F7A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05DB-4280-B404-BF2C8AC102C2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5DB-4280-B404-BF2C8AC102C2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5DB-4280-B404-BF2C8AC102C2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5DB-4280-B404-BF2C8AC102C2}"/>
                </c:ext>
              </c:extLst>
            </c:dLbl>
            <c:dLbl>
              <c:idx val="3"/>
              <c:layout>
                <c:manualLayout>
                  <c:x val="-7.517549331988972E-17"/>
                  <c:y val="-1.0468154165269843E-1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DB-4280-B404-BF2C8AC102C2}"/>
                </c:ext>
              </c:extLst>
            </c:dLbl>
            <c:dLbl>
              <c:idx val="4"/>
              <c:layout>
                <c:manualLayout>
                  <c:x val="-0.2275793496722725"/>
                  <c:y val="-1.0468154165269843E-1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DB-4280-B404-BF2C8AC102C2}"/>
                </c:ext>
              </c:extLst>
            </c:dLbl>
            <c:dLbl>
              <c:idx val="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5DB-4280-B404-BF2C8AC102C2}"/>
                </c:ext>
              </c:extLst>
            </c:dLbl>
            <c:dLbl>
              <c:idx val="6"/>
              <c:layout>
                <c:manualLayout>
                  <c:x val="0"/>
                  <c:y val="0.1189048813613671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DB-4280-B404-BF2C8AC102C2}"/>
                </c:ext>
              </c:extLst>
            </c:dLbl>
            <c:dLbl>
              <c:idx val="7"/>
              <c:layout>
                <c:manualLayout>
                  <c:x val="-1.9477511908888186E-2"/>
                  <c:y val="5.078229308141719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57869100465055"/>
                      <c:h val="0.24034897490377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5DB-4280-B404-BF2C8AC102C2}"/>
                </c:ext>
              </c:extLst>
            </c:dLbl>
            <c:dLbl>
              <c:idx val="8"/>
              <c:layout>
                <c:manualLayout>
                  <c:x val="0"/>
                  <c:y val="-0.1436767316449854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5DB-4280-B404-BF2C8AC102C2}"/>
                </c:ext>
              </c:extLst>
            </c:dLbl>
            <c:dLbl>
              <c:idx val="9"/>
              <c:layout>
                <c:manualLayout>
                  <c:x val="0.20912696996911526"/>
                  <c:y val="-0.1337679915315381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5DB-4280-B404-BF2C8AC102C2}"/>
                </c:ext>
              </c:extLst>
            </c:dLbl>
            <c:dLbl>
              <c:idx val="10"/>
              <c:layout>
                <c:manualLayout>
                  <c:x val="0.28703701760466804"/>
                  <c:y val="-8.917866102102546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5DB-4280-B404-BF2C8AC102C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Arkusz5!$A$1:$A$11</c:f>
              <c:strCache>
                <c:ptCount val="11"/>
                <c:pt idx="0">
                  <c:v>RODZAJ UDZIELANYCH ŚWIADCZEŃ</c:v>
                </c:pt>
                <c:pt idx="1">
                  <c:v>PROGRAM BADAŃ PRENATALNYCH</c:v>
                </c:pt>
                <c:pt idx="2">
                  <c:v>PROGRAM BADAŃ PRZESIEWOWYCH RAKA JELITA GRUBEGO</c:v>
                </c:pt>
                <c:pt idx="3">
                  <c:v>PROGRAM PROFILAKTYKI CHORÓB ODTYTONIOWYCH (W TYM POCHP) - ETAP PODSTAWOWY</c:v>
                </c:pt>
                <c:pt idx="4">
                  <c:v>PROGRAM PROFILAKTYKI CHORÓB ODTYTONIOWYCH (W TYM POCHP) - ETAP SPECJALISTYCZNY</c:v>
                </c:pt>
                <c:pt idx="5">
                  <c:v>PROGRAM PROFILAKTYKI RAKA PIERSI - ETAP PODSTAWOWY - W PRACOWNI MOBILNEJ</c:v>
                </c:pt>
                <c:pt idx="6">
                  <c:v>PROGRAM PROFILAKTYKI RAKA PIERSI - ETAP PODSTAWOWY - W PRACOWNI STACJONARNEJ</c:v>
                </c:pt>
                <c:pt idx="7">
                  <c:v>PROGRAM PROFILAKTYKI RAKA PIERSI - ETAP POGŁĘBIONEJ DIAGNOSTYKI</c:v>
                </c:pt>
                <c:pt idx="8">
                  <c:v>PROGRAM PROFILAKTYKI RAKA SZYJKI MACICY - ETAP DIAGNOSTYCZNY</c:v>
                </c:pt>
                <c:pt idx="9">
                  <c:v>PROGRAM PROFILAKTYKI RAKA SZYJKI MACICY - ETAP POGŁĘBIONEJ DIAGNOSTYKI</c:v>
                </c:pt>
                <c:pt idx="10">
                  <c:v>PROFILAKTYKA 40 PLUS</c:v>
                </c:pt>
              </c:strCache>
            </c:strRef>
          </c:cat>
          <c:val>
            <c:numRef>
              <c:f>Arkusz5!$B$1:$B$11</c:f>
              <c:numCache>
                <c:formatCode>0.00%</c:formatCode>
                <c:ptCount val="11"/>
                <c:pt idx="1">
                  <c:v>0.32547214153824505</c:v>
                </c:pt>
                <c:pt idx="2">
                  <c:v>0.14450585431508595</c:v>
                </c:pt>
                <c:pt idx="3">
                  <c:v>3.7417390359181122E-3</c:v>
                </c:pt>
                <c:pt idx="4">
                  <c:v>5.7001161404929859E-5</c:v>
                </c:pt>
                <c:pt idx="5">
                  <c:v>0.20568282443411645</c:v>
                </c:pt>
                <c:pt idx="6">
                  <c:v>0.12465008617315874</c:v>
                </c:pt>
                <c:pt idx="7">
                  <c:v>1.8518878719185925E-2</c:v>
                </c:pt>
                <c:pt idx="8">
                  <c:v>3.6191049481524545E-2</c:v>
                </c:pt>
                <c:pt idx="9">
                  <c:v>2.3447110110455939E-3</c:v>
                </c:pt>
                <c:pt idx="10">
                  <c:v>0.13883571413031467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5DB-4280-B404-BF2C8AC102C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1778548582385E-2"/>
          <c:y val="1.0421403823818209E-2"/>
          <c:w val="0.85322780939435006"/>
          <c:h val="0.85857514956355652"/>
        </c:manualLayout>
      </c:layout>
      <c:pie3DChart>
        <c:varyColors val="1"/>
        <c:ser>
          <c:idx val="0"/>
          <c:order val="0"/>
          <c:tx>
            <c:strRef>
              <c:f>STM!$E$525</c:f>
              <c:strCache>
                <c:ptCount val="1"/>
                <c:pt idx="0">
                  <c:v>Wartość zawartych umów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459-4367-BA30-C8B537B13D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459-4367-BA30-C8B537B13D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459-4367-BA30-C8B537B13D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459-4367-BA30-C8B537B13D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459-4367-BA30-C8B537B13DB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459-4367-BA30-C8B537B13D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459-4367-BA30-C8B537B13DBA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459-4367-BA30-C8B537B13DBA}"/>
              </c:ext>
            </c:extLst>
          </c:dPt>
          <c:dPt>
            <c:idx val="8"/>
            <c:bubble3D val="0"/>
            <c:spPr>
              <a:solidFill>
                <a:srgbClr val="99CC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459-4367-BA30-C8B537B13DB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1459-4367-BA30-C8B537B13DBA}"/>
              </c:ext>
            </c:extLst>
          </c:dPt>
          <c:dPt>
            <c:idx val="10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459-4367-BA30-C8B537B13DB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459-4367-BA30-C8B537B13DB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459-4367-BA30-C8B537B13DB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459-4367-BA30-C8B537B13DB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459-4367-BA30-C8B537B13DB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459-4367-BA30-C8B537B13DBA}"/>
                </c:ext>
              </c:extLst>
            </c:dLbl>
            <c:dLbl>
              <c:idx val="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459-4367-BA30-C8B537B13DB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459-4367-BA30-C8B537B13DBA}"/>
                </c:ext>
              </c:extLst>
            </c:dLbl>
            <c:dLbl>
              <c:idx val="7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1459-4367-BA30-C8B537B13DB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1459-4367-BA30-C8B537B13DB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1459-4367-BA30-C8B537B13DBA}"/>
                </c:ext>
              </c:extLst>
            </c:dLbl>
            <c:dLbl>
              <c:idx val="10"/>
              <c:layout>
                <c:manualLayout>
                  <c:x val="3.4912655810018906E-3"/>
                  <c:y val="-4.203075249592621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59-4367-BA30-C8B537B13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STM!$D$526:$D$536</c:f>
              <c:strCache>
                <c:ptCount val="11"/>
                <c:pt idx="0">
                  <c:v>ŚWIADCZENIA CHIRURGII STOMATOLOGICZNEJ I PERIODONTOLOGII</c:v>
                </c:pt>
                <c:pt idx="1">
                  <c:v>ŚWIADCZENIA OGÓLNOSTOMATOLOGICZNE</c:v>
                </c:pt>
                <c:pt idx="2">
                  <c:v>ŚWIADCZENIA OGÓLNOSTOMATOLOGICZNE DLA DZIECI I MŁODZIEŻY</c:v>
                </c:pt>
                <c:pt idx="3">
                  <c:v>ŚWIADCZENIA OGÓLNOSTOMATOLOGICZNE UDZIELANE W ZNIECZULENIU OGÓLNYM</c:v>
                </c:pt>
                <c:pt idx="4">
                  <c:v>ŚWIADCZENIA ORTODONCJI DLA DZIECI I MŁODZIEŻY</c:v>
                </c:pt>
                <c:pt idx="5">
                  <c:v>ŚWIADCZENIA PERIODONTOLOGII</c:v>
                </c:pt>
                <c:pt idx="6">
                  <c:v>ŚWIADCZENIA PROTETYKI STOMATOLOGICZNEJ</c:v>
                </c:pt>
                <c:pt idx="7">
                  <c:v>ŚWIADCZENIA PROTETYKI STOMATOLOGICZNEJ DLA ŚWIADCZENIOBIORCÓW PO CHIRURGICZNYM LECZENIU NOWOTWORÓW W OBRĘBIE TWARZOCZASZKI</c:v>
                </c:pt>
                <c:pt idx="8">
                  <c:v>ŚWIADCZENIA STOMATOLOGICZNE DLA ŚWIADCZENIOBIORCÓW Z GRUPY WYSOKIEGO RYZYKA CHORÓB ZAKAŹNYCH, W TYM CHORYCH NA AIDS</c:v>
                </c:pt>
                <c:pt idx="9">
                  <c:v>ŚWIADCZENIA STOMATOLOGICZNEJ POMOCY DORAŹNEJ</c:v>
                </c:pt>
                <c:pt idx="10">
                  <c:v>ŚWIADCZENIA UDZIELANE W DENTOBUSIE</c:v>
                </c:pt>
              </c:strCache>
            </c:strRef>
          </c:cat>
          <c:val>
            <c:numRef>
              <c:f>STM!$E$526:$E$536</c:f>
              <c:numCache>
                <c:formatCode>_-* #\ ##0.00\ _z_ł_-;\-* #\ ##0.00\ _z_ł_-;_-* "-"??\ _z_ł_-;_-@_-</c:formatCode>
                <c:ptCount val="11"/>
                <c:pt idx="0">
                  <c:v>2893663.32</c:v>
                </c:pt>
                <c:pt idx="1">
                  <c:v>34652829.600000001</c:v>
                </c:pt>
                <c:pt idx="2">
                  <c:v>10653502.699999997</c:v>
                </c:pt>
                <c:pt idx="3">
                  <c:v>1681511.27</c:v>
                </c:pt>
                <c:pt idx="4">
                  <c:v>4252089.5999999996</c:v>
                </c:pt>
                <c:pt idx="5">
                  <c:v>141300</c:v>
                </c:pt>
                <c:pt idx="6">
                  <c:v>2774499.12</c:v>
                </c:pt>
                <c:pt idx="7">
                  <c:v>22320</c:v>
                </c:pt>
                <c:pt idx="8">
                  <c:v>266400</c:v>
                </c:pt>
                <c:pt idx="9">
                  <c:v>1411306.56</c:v>
                </c:pt>
                <c:pt idx="10">
                  <c:v>212435.1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459-4367-BA30-C8B537B13DBA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3063531310541319E-2"/>
          <c:y val="0.64165535219503489"/>
          <c:w val="0.89867522884757356"/>
          <c:h val="0.35558748899803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ŚWIADCZENIA OGÓLNOSTOMATOLOGICZNE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804636920384954E-2"/>
          <c:y val="7.9914595891305715E-2"/>
          <c:w val="0.87430647419072616"/>
          <c:h val="0.69004144661055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'STM do wykresów'!$C$1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'STM do wykresów'!$B$2:$B$24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wykresów'!$C$2:$C$24</c:f>
              <c:numCache>
                <c:formatCode>#,##0.00</c:formatCode>
                <c:ptCount val="23"/>
                <c:pt idx="0">
                  <c:v>5935.4202416720191</c:v>
                </c:pt>
                <c:pt idx="1">
                  <c:v>4754.1821348821768</c:v>
                </c:pt>
                <c:pt idx="2">
                  <c:v>10985.526820742356</c:v>
                </c:pt>
                <c:pt idx="3">
                  <c:v>52901.036272178288</c:v>
                </c:pt>
                <c:pt idx="4">
                  <c:v>3251.0593283530152</c:v>
                </c:pt>
                <c:pt idx="5">
                  <c:v>3937.0626728678722</c:v>
                </c:pt>
                <c:pt idx="6">
                  <c:v>12256.048262820805</c:v>
                </c:pt>
                <c:pt idx="7">
                  <c:v>5464.682629003426</c:v>
                </c:pt>
                <c:pt idx="8">
                  <c:v>9045.9465156001133</c:v>
                </c:pt>
                <c:pt idx="9">
                  <c:v>6531.9448890762424</c:v>
                </c:pt>
                <c:pt idx="10">
                  <c:v>4175.6725318295612</c:v>
                </c:pt>
                <c:pt idx="11">
                  <c:v>3579.1478844253379</c:v>
                </c:pt>
                <c:pt idx="12">
                  <c:v>5383.6349428231124</c:v>
                </c:pt>
                <c:pt idx="13">
                  <c:v>6094.3344077405036</c:v>
                </c:pt>
                <c:pt idx="14">
                  <c:v>4235.3249965699833</c:v>
                </c:pt>
                <c:pt idx="15">
                  <c:v>12205.198911143678</c:v>
                </c:pt>
                <c:pt idx="16">
                  <c:v>29543.187360438089</c:v>
                </c:pt>
                <c:pt idx="17">
                  <c:v>8220.9596888527431</c:v>
                </c:pt>
                <c:pt idx="18">
                  <c:v>1431.6591537701352</c:v>
                </c:pt>
                <c:pt idx="19">
                  <c:v>3805.4941908441419</c:v>
                </c:pt>
                <c:pt idx="20">
                  <c:v>13662.627184025863</c:v>
                </c:pt>
                <c:pt idx="21">
                  <c:v>8256.4976447218505</c:v>
                </c:pt>
                <c:pt idx="22">
                  <c:v>5388.6855181711344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3-48C6-B4C1-98DC6B4974BF}"/>
            </c:ext>
          </c:extLst>
        </c:ser>
        <c:ser>
          <c:idx val="2"/>
          <c:order val="2"/>
          <c:tx>
            <c:strRef>
              <c:f>'STM do wykresów'!$E$1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'STM do wykresów'!$B$2:$B$24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wykresów'!$E$2:$E$24</c:f>
              <c:numCache>
                <c:formatCode>#,##0.00</c:formatCode>
                <c:ptCount val="23"/>
                <c:pt idx="0">
                  <c:v>6293.3350301145529</c:v>
                </c:pt>
                <c:pt idx="1">
                  <c:v>4754.1821348821768</c:v>
                </c:pt>
                <c:pt idx="2">
                  <c:v>11083.427948770463</c:v>
                </c:pt>
                <c:pt idx="3">
                  <c:v>52399.381205099089</c:v>
                </c:pt>
                <c:pt idx="4">
                  <c:v>3608.974116795549</c:v>
                </c:pt>
                <c:pt idx="5">
                  <c:v>3937.0626728678722</c:v>
                </c:pt>
                <c:pt idx="6">
                  <c:v>12682.292961208001</c:v>
                </c:pt>
                <c:pt idx="7">
                  <c:v>6293.3350301145529</c:v>
                </c:pt>
                <c:pt idx="8">
                  <c:v>9365.4369642463007</c:v>
                </c:pt>
                <c:pt idx="9">
                  <c:v>6531.9448890762424</c:v>
                </c:pt>
                <c:pt idx="10">
                  <c:v>4175.6725318295612</c:v>
                </c:pt>
                <c:pt idx="11">
                  <c:v>3579.1478844253379</c:v>
                </c:pt>
                <c:pt idx="12">
                  <c:v>5681.897266525224</c:v>
                </c:pt>
                <c:pt idx="13">
                  <c:v>6094.3344077405036</c:v>
                </c:pt>
                <c:pt idx="14">
                  <c:v>4235.3249965699833</c:v>
                </c:pt>
                <c:pt idx="15">
                  <c:v>12175.06805352019</c:v>
                </c:pt>
                <c:pt idx="16">
                  <c:v>31053.164264992156</c:v>
                </c:pt>
                <c:pt idx="17">
                  <c:v>8173.9386335211066</c:v>
                </c:pt>
                <c:pt idx="18">
                  <c:v>1431.6591537701352</c:v>
                </c:pt>
                <c:pt idx="19">
                  <c:v>3966.8889052380828</c:v>
                </c:pt>
                <c:pt idx="20">
                  <c:v>13625.398428754079</c:v>
                </c:pt>
                <c:pt idx="21">
                  <c:v>8256.4976447218505</c:v>
                </c:pt>
                <c:pt idx="22">
                  <c:v>5356.7913336899219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3-48C6-B4C1-98DC6B497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51075183"/>
        <c:axId val="1151076431"/>
      </c:barChart>
      <c:lineChart>
        <c:grouping val="standard"/>
        <c:varyColors val="0"/>
        <c:ser>
          <c:idx val="1"/>
          <c:order val="1"/>
          <c:tx>
            <c:strRef>
              <c:f>'STM do wykresów'!$D$1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'STM do wykresów'!$B$2:$B$24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wykresów'!$D$2:$D$24</c:f>
              <c:numCache>
                <c:formatCode>#,##0.00</c:formatCode>
                <c:ptCount val="23"/>
                <c:pt idx="0">
                  <c:v>9610.66</c:v>
                </c:pt>
                <c:pt idx="1">
                  <c:v>9610.66</c:v>
                </c:pt>
                <c:pt idx="2">
                  <c:v>9610.66</c:v>
                </c:pt>
                <c:pt idx="3">
                  <c:v>9610.66</c:v>
                </c:pt>
                <c:pt idx="4">
                  <c:v>9610.66</c:v>
                </c:pt>
                <c:pt idx="5">
                  <c:v>9610.66</c:v>
                </c:pt>
                <c:pt idx="6">
                  <c:v>9610.66</c:v>
                </c:pt>
                <c:pt idx="7">
                  <c:v>9610.66</c:v>
                </c:pt>
                <c:pt idx="8">
                  <c:v>9610.66</c:v>
                </c:pt>
                <c:pt idx="9">
                  <c:v>9610.66</c:v>
                </c:pt>
                <c:pt idx="10">
                  <c:v>9610.66</c:v>
                </c:pt>
                <c:pt idx="11">
                  <c:v>9610.66</c:v>
                </c:pt>
                <c:pt idx="12">
                  <c:v>9610.66</c:v>
                </c:pt>
                <c:pt idx="13">
                  <c:v>9610.66</c:v>
                </c:pt>
                <c:pt idx="14">
                  <c:v>9610.66</c:v>
                </c:pt>
                <c:pt idx="15">
                  <c:v>9610.66</c:v>
                </c:pt>
                <c:pt idx="16">
                  <c:v>9610.66</c:v>
                </c:pt>
                <c:pt idx="17">
                  <c:v>9610.66</c:v>
                </c:pt>
                <c:pt idx="18">
                  <c:v>9610.66</c:v>
                </c:pt>
                <c:pt idx="19">
                  <c:v>9610.66</c:v>
                </c:pt>
                <c:pt idx="20">
                  <c:v>9610.66</c:v>
                </c:pt>
                <c:pt idx="21">
                  <c:v>9610.66</c:v>
                </c:pt>
                <c:pt idx="22">
                  <c:v>9610.66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13-48C6-B4C1-98DC6B4974BF}"/>
            </c:ext>
          </c:extLst>
        </c:ser>
        <c:ser>
          <c:idx val="3"/>
          <c:order val="3"/>
          <c:tx>
            <c:strRef>
              <c:f>'STM do wykresów'!$F$1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4444444444444446E-2"/>
                  <c:y val="-1.723690393988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13-48C6-B4C1-98DC6B497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'STM do wykresów'!$B$2:$B$24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wykresów'!$F$2:$F$24</c:f>
              <c:numCache>
                <c:formatCode>#,##0.00</c:formatCode>
                <c:ptCount val="23"/>
                <c:pt idx="0">
                  <c:v>9771.9599999999991</c:v>
                </c:pt>
                <c:pt idx="1">
                  <c:v>9771.9599999999991</c:v>
                </c:pt>
                <c:pt idx="2">
                  <c:v>9771.9599999999991</c:v>
                </c:pt>
                <c:pt idx="3">
                  <c:v>9771.9599999999991</c:v>
                </c:pt>
                <c:pt idx="4">
                  <c:v>9771.9599999999991</c:v>
                </c:pt>
                <c:pt idx="5">
                  <c:v>9771.9599999999991</c:v>
                </c:pt>
                <c:pt idx="6">
                  <c:v>9771.9599999999991</c:v>
                </c:pt>
                <c:pt idx="7">
                  <c:v>9771.9599999999991</c:v>
                </c:pt>
                <c:pt idx="8">
                  <c:v>9771.9599999999991</c:v>
                </c:pt>
                <c:pt idx="9">
                  <c:v>9771.9599999999991</c:v>
                </c:pt>
                <c:pt idx="10">
                  <c:v>9771.9599999999991</c:v>
                </c:pt>
                <c:pt idx="11">
                  <c:v>9771.9599999999991</c:v>
                </c:pt>
                <c:pt idx="12">
                  <c:v>9771.9599999999991</c:v>
                </c:pt>
                <c:pt idx="13">
                  <c:v>9771.9599999999991</c:v>
                </c:pt>
                <c:pt idx="14">
                  <c:v>9771.9599999999991</c:v>
                </c:pt>
                <c:pt idx="15">
                  <c:v>9771.9599999999991</c:v>
                </c:pt>
                <c:pt idx="16">
                  <c:v>9771.9599999999991</c:v>
                </c:pt>
                <c:pt idx="17">
                  <c:v>9771.9599999999991</c:v>
                </c:pt>
                <c:pt idx="18">
                  <c:v>9771.9599999999991</c:v>
                </c:pt>
                <c:pt idx="19">
                  <c:v>9771.9599999999991</c:v>
                </c:pt>
                <c:pt idx="20">
                  <c:v>9771.9599999999991</c:v>
                </c:pt>
                <c:pt idx="21">
                  <c:v>9771.9599999999991</c:v>
                </c:pt>
                <c:pt idx="22">
                  <c:v>9771.9599999999991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13-48C6-B4C1-98DC6B497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075183"/>
        <c:axId val="1151076431"/>
      </c:lineChart>
      <c:catAx>
        <c:axId val="1151075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51076431"/>
        <c:crosses val="autoZero"/>
        <c:auto val="1"/>
        <c:lblAlgn val="ctr"/>
        <c:lblOffset val="100"/>
        <c:noMultiLvlLbl val="0"/>
      </c:catAx>
      <c:valAx>
        <c:axId val="115107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5107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ŚWIADCZENIA OGÓLNOSTOMATOLOGICZNE DLA DZIECI I MŁODZIEŻY ORAZ UDZIELANE UCZNIOM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1122063662316088E-2"/>
          <c:y val="8.0070339876913713E-2"/>
          <c:w val="0.86533498817210897"/>
          <c:h val="0.68943737447655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'STM do wykresów (2)'!$C$1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'STM do wykresów (2)'!$B$2:$B$47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(2)'!$C$2:$C$47</c:f>
              <c:numCache>
                <c:formatCode>#,##0.00</c:formatCode>
                <c:ptCount val="23"/>
                <c:pt idx="0">
                  <c:v>2628.506930754304</c:v>
                </c:pt>
                <c:pt idx="1">
                  <c:v>309.23610950050636</c:v>
                </c:pt>
                <c:pt idx="2">
                  <c:v>33837.289493960874</c:v>
                </c:pt>
                <c:pt idx="3">
                  <c:v>87878.202204338057</c:v>
                </c:pt>
                <c:pt idx="4">
                  <c:v>4021.306367944585</c:v>
                </c:pt>
                <c:pt idx="5">
                  <c:v>5566.8684432281161</c:v>
                </c:pt>
                <c:pt idx="6">
                  <c:v>10329.723001754915</c:v>
                </c:pt>
                <c:pt idx="7">
                  <c:v>10541.395118708013</c:v>
                </c:pt>
                <c:pt idx="8">
                  <c:v>10193.543150033631</c:v>
                </c:pt>
                <c:pt idx="9">
                  <c:v>309.23610950050636</c:v>
                </c:pt>
                <c:pt idx="10">
                  <c:v>8349.3749565136713</c:v>
                </c:pt>
                <c:pt idx="11">
                  <c:v>4762.2360863077984</c:v>
                </c:pt>
                <c:pt idx="12">
                  <c:v>5753.0285811474205</c:v>
                </c:pt>
                <c:pt idx="13">
                  <c:v>927.70832850151919</c:v>
                </c:pt>
                <c:pt idx="14">
                  <c:v>2783.1249855045576</c:v>
                </c:pt>
                <c:pt idx="15">
                  <c:v>9648.1666164157978</c:v>
                </c:pt>
                <c:pt idx="16">
                  <c:v>67844.662971295154</c:v>
                </c:pt>
                <c:pt idx="17">
                  <c:v>8655.8856651024471</c:v>
                </c:pt>
                <c:pt idx="18">
                  <c:v>15028.87492172461</c:v>
                </c:pt>
                <c:pt idx="19">
                  <c:v>3648.9860921059753</c:v>
                </c:pt>
                <c:pt idx="20">
                  <c:v>30601.889432629046</c:v>
                </c:pt>
                <c:pt idx="21">
                  <c:v>21184.52891744169</c:v>
                </c:pt>
                <c:pt idx="22">
                  <c:v>8111.0732296876977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A-463D-9616-4882D46F80B7}"/>
            </c:ext>
          </c:extLst>
        </c:ser>
        <c:ser>
          <c:idx val="2"/>
          <c:order val="2"/>
          <c:tx>
            <c:strRef>
              <c:f>'STM do wykresów (2)'!$E$1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'STM do wykresów (2)'!$B$2:$B$47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(2)'!$E$2:$E$47</c:f>
              <c:numCache>
                <c:formatCode>#,##0.00</c:formatCode>
                <c:ptCount val="23"/>
                <c:pt idx="0">
                  <c:v>2628.506930754304</c:v>
                </c:pt>
                <c:pt idx="1">
                  <c:v>2628.506930754304</c:v>
                </c:pt>
                <c:pt idx="2">
                  <c:v>38662.244590300812</c:v>
                </c:pt>
                <c:pt idx="3">
                  <c:v>89624.355435984253</c:v>
                </c:pt>
                <c:pt idx="4">
                  <c:v>4021.306367944585</c:v>
                </c:pt>
                <c:pt idx="5">
                  <c:v>5566.8684432281161</c:v>
                </c:pt>
                <c:pt idx="6">
                  <c:v>10329.723001754915</c:v>
                </c:pt>
                <c:pt idx="7">
                  <c:v>10575.874944917319</c:v>
                </c:pt>
                <c:pt idx="8">
                  <c:v>7752.6523438808617</c:v>
                </c:pt>
                <c:pt idx="9">
                  <c:v>309.23610950050636</c:v>
                </c:pt>
                <c:pt idx="10">
                  <c:v>8349.3749565136713</c:v>
                </c:pt>
                <c:pt idx="11">
                  <c:v>4762.2360863077984</c:v>
                </c:pt>
                <c:pt idx="12">
                  <c:v>5753.0285811474205</c:v>
                </c:pt>
                <c:pt idx="13">
                  <c:v>927.70832850151919</c:v>
                </c:pt>
                <c:pt idx="14">
                  <c:v>2783.1249855045576</c:v>
                </c:pt>
                <c:pt idx="15">
                  <c:v>9648.1666164157978</c:v>
                </c:pt>
                <c:pt idx="16">
                  <c:v>69695.015887005124</c:v>
                </c:pt>
                <c:pt idx="17">
                  <c:v>8905.9999536145842</c:v>
                </c:pt>
                <c:pt idx="18">
                  <c:v>15028.87492172461</c:v>
                </c:pt>
                <c:pt idx="19">
                  <c:v>3648.9860921059753</c:v>
                </c:pt>
                <c:pt idx="20">
                  <c:v>30799.916506250433</c:v>
                </c:pt>
                <c:pt idx="21">
                  <c:v>21184.52891744169</c:v>
                </c:pt>
                <c:pt idx="22">
                  <c:v>9440.3599508314583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A-463D-9616-4882D46F8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71696559"/>
        <c:axId val="1271706543"/>
      </c:barChart>
      <c:lineChart>
        <c:grouping val="standard"/>
        <c:varyColors val="0"/>
        <c:ser>
          <c:idx val="1"/>
          <c:order val="1"/>
          <c:tx>
            <c:strRef>
              <c:f>'STM do wykresów (2)'!$D$1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7441398569244373E-2"/>
                  <c:y val="-6.4764362262264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8A-463D-9616-4882D46F8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'STM do wykresów (2)'!$B$2:$B$47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(2)'!$D$2:$D$47</c:f>
              <c:numCache>
                <c:formatCode>#,##0.00</c:formatCode>
                <c:ptCount val="23"/>
                <c:pt idx="0">
                  <c:v>15344.12</c:v>
                </c:pt>
                <c:pt idx="1">
                  <c:v>15344.12</c:v>
                </c:pt>
                <c:pt idx="2">
                  <c:v>15344.12</c:v>
                </c:pt>
                <c:pt idx="3">
                  <c:v>15344.12</c:v>
                </c:pt>
                <c:pt idx="4">
                  <c:v>15344.12</c:v>
                </c:pt>
                <c:pt idx="5">
                  <c:v>15344.12</c:v>
                </c:pt>
                <c:pt idx="6">
                  <c:v>15344.12</c:v>
                </c:pt>
                <c:pt idx="7">
                  <c:v>15344.12</c:v>
                </c:pt>
                <c:pt idx="8">
                  <c:v>15344.12</c:v>
                </c:pt>
                <c:pt idx="9">
                  <c:v>15344.12</c:v>
                </c:pt>
                <c:pt idx="10">
                  <c:v>15344.12</c:v>
                </c:pt>
                <c:pt idx="11">
                  <c:v>15344.12</c:v>
                </c:pt>
                <c:pt idx="12">
                  <c:v>15344.12</c:v>
                </c:pt>
                <c:pt idx="13">
                  <c:v>15344.12</c:v>
                </c:pt>
                <c:pt idx="14">
                  <c:v>15344.12</c:v>
                </c:pt>
                <c:pt idx="15">
                  <c:v>15344.12</c:v>
                </c:pt>
                <c:pt idx="16">
                  <c:v>15344.12</c:v>
                </c:pt>
                <c:pt idx="17">
                  <c:v>15344.12</c:v>
                </c:pt>
                <c:pt idx="18">
                  <c:v>15344.12</c:v>
                </c:pt>
                <c:pt idx="19">
                  <c:v>15344.12</c:v>
                </c:pt>
                <c:pt idx="20">
                  <c:v>15344.12</c:v>
                </c:pt>
                <c:pt idx="21">
                  <c:v>15344.12</c:v>
                </c:pt>
                <c:pt idx="22">
                  <c:v>15344.12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8A-463D-9616-4882D46F80B7}"/>
            </c:ext>
          </c:extLst>
        </c:ser>
        <c:ser>
          <c:idx val="3"/>
          <c:order val="3"/>
          <c:tx>
            <c:strRef>
              <c:f>'STM do wykresów (2)'!$F$1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6343742626474598E-2"/>
                  <c:y val="-9.930535546880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8A-463D-9616-4882D46F8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'STM do wykresów (2)'!$B$2:$B$47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(2)'!$F$2:$F$47</c:f>
              <c:numCache>
                <c:formatCode>#,##0.00</c:formatCode>
                <c:ptCount val="23"/>
                <c:pt idx="0">
                  <c:v>15783.76</c:v>
                </c:pt>
                <c:pt idx="1">
                  <c:v>15783.76</c:v>
                </c:pt>
                <c:pt idx="2">
                  <c:v>15783.76</c:v>
                </c:pt>
                <c:pt idx="3">
                  <c:v>15783.76</c:v>
                </c:pt>
                <c:pt idx="4">
                  <c:v>15783.76</c:v>
                </c:pt>
                <c:pt idx="5">
                  <c:v>15783.76</c:v>
                </c:pt>
                <c:pt idx="6">
                  <c:v>15783.76</c:v>
                </c:pt>
                <c:pt idx="7">
                  <c:v>15783.76</c:v>
                </c:pt>
                <c:pt idx="8">
                  <c:v>15783.76</c:v>
                </c:pt>
                <c:pt idx="9">
                  <c:v>15783.76</c:v>
                </c:pt>
                <c:pt idx="10">
                  <c:v>15783.76</c:v>
                </c:pt>
                <c:pt idx="11">
                  <c:v>15783.76</c:v>
                </c:pt>
                <c:pt idx="12">
                  <c:v>15783.76</c:v>
                </c:pt>
                <c:pt idx="13">
                  <c:v>15783.76</c:v>
                </c:pt>
                <c:pt idx="14">
                  <c:v>15783.76</c:v>
                </c:pt>
                <c:pt idx="15">
                  <c:v>15783.76</c:v>
                </c:pt>
                <c:pt idx="16">
                  <c:v>15783.76</c:v>
                </c:pt>
                <c:pt idx="17">
                  <c:v>15783.76</c:v>
                </c:pt>
                <c:pt idx="18">
                  <c:v>15783.76</c:v>
                </c:pt>
                <c:pt idx="19">
                  <c:v>15783.76</c:v>
                </c:pt>
                <c:pt idx="20">
                  <c:v>15783.76</c:v>
                </c:pt>
                <c:pt idx="21">
                  <c:v>15783.76</c:v>
                </c:pt>
                <c:pt idx="22">
                  <c:v>15783.76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8A-463D-9616-4882D46F8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696559"/>
        <c:axId val="1271706543"/>
      </c:lineChart>
      <c:catAx>
        <c:axId val="1271696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1706543"/>
        <c:crosses val="autoZero"/>
        <c:auto val="1"/>
        <c:lblAlgn val="ctr"/>
        <c:lblOffset val="100"/>
        <c:noMultiLvlLbl val="0"/>
      </c:catAx>
      <c:valAx>
        <c:axId val="127170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169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ŚWIADCZENIA ORTODONCJI DLA DZIECI I MŁODZIEŻY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639865950767372E-2"/>
          <c:y val="7.6990869977887164E-2"/>
          <c:w val="0.87023951582321635"/>
          <c:h val="0.70138147585706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'STM do wykresów (3)'!$C$1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'STM do wykresów (3)'!$B$2:$B$70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(3)'!$C$2:$C$70</c:f>
              <c:numCache>
                <c:formatCode>#,##0.00</c:formatCode>
                <c:ptCount val="23"/>
                <c:pt idx="0">
                  <c:v>0</c:v>
                </c:pt>
                <c:pt idx="1">
                  <c:v>4638.5416425075955</c:v>
                </c:pt>
                <c:pt idx="2">
                  <c:v>2319.2708212537977</c:v>
                </c:pt>
                <c:pt idx="3">
                  <c:v>47622.360863077978</c:v>
                </c:pt>
                <c:pt idx="4">
                  <c:v>0</c:v>
                </c:pt>
                <c:pt idx="5">
                  <c:v>0</c:v>
                </c:pt>
                <c:pt idx="6">
                  <c:v>9277.083285015191</c:v>
                </c:pt>
                <c:pt idx="7">
                  <c:v>0</c:v>
                </c:pt>
                <c:pt idx="8">
                  <c:v>17069.833244427951</c:v>
                </c:pt>
                <c:pt idx="9">
                  <c:v>0</c:v>
                </c:pt>
                <c:pt idx="10">
                  <c:v>4638.5416425075955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4638.5416425075955</c:v>
                </c:pt>
                <c:pt idx="15">
                  <c:v>9277.083285015191</c:v>
                </c:pt>
                <c:pt idx="16">
                  <c:v>19171.350305241809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9277.083285015191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F-4FF8-B2F5-7234D881E180}"/>
            </c:ext>
          </c:extLst>
        </c:ser>
        <c:ser>
          <c:idx val="2"/>
          <c:order val="2"/>
          <c:tx>
            <c:strRef>
              <c:f>'STM do wykresów (3)'!$E$1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'STM do wykresów (3)'!$B$2:$B$70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(3)'!$E$2:$E$70</c:f>
              <c:numCache>
                <c:formatCode>#,##0.00</c:formatCode>
                <c:ptCount val="23"/>
                <c:pt idx="0">
                  <c:v>0</c:v>
                </c:pt>
                <c:pt idx="1">
                  <c:v>4638.5416425075955</c:v>
                </c:pt>
                <c:pt idx="2">
                  <c:v>2319.2708212537977</c:v>
                </c:pt>
                <c:pt idx="3">
                  <c:v>52260.902505585582</c:v>
                </c:pt>
                <c:pt idx="4">
                  <c:v>0</c:v>
                </c:pt>
                <c:pt idx="5">
                  <c:v>0</c:v>
                </c:pt>
                <c:pt idx="6">
                  <c:v>9277.083285015191</c:v>
                </c:pt>
                <c:pt idx="7">
                  <c:v>0</c:v>
                </c:pt>
                <c:pt idx="8">
                  <c:v>17069.833244427951</c:v>
                </c:pt>
                <c:pt idx="9">
                  <c:v>0</c:v>
                </c:pt>
                <c:pt idx="10">
                  <c:v>4638.5416425075955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4638.5416425075955</c:v>
                </c:pt>
                <c:pt idx="15">
                  <c:v>9277.083285015191</c:v>
                </c:pt>
                <c:pt idx="16">
                  <c:v>19171.092608483894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9277.083285015191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F-4FF8-B2F5-7234D88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02087343"/>
        <c:axId val="1002091087"/>
      </c:barChart>
      <c:lineChart>
        <c:grouping val="standard"/>
        <c:varyColors val="0"/>
        <c:ser>
          <c:idx val="1"/>
          <c:order val="1"/>
          <c:tx>
            <c:strRef>
              <c:f>'STM do wykresów (3)'!$D$1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'STM do wykresów (3)'!$B$2:$B$70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(3)'!$D$2:$D$70</c:f>
              <c:numCache>
                <c:formatCode>#,##0.00</c:formatCode>
                <c:ptCount val="23"/>
                <c:pt idx="0">
                  <c:v>5562.16</c:v>
                </c:pt>
                <c:pt idx="1">
                  <c:v>5562.16</c:v>
                </c:pt>
                <c:pt idx="2">
                  <c:v>5562.16</c:v>
                </c:pt>
                <c:pt idx="3">
                  <c:v>5562.16</c:v>
                </c:pt>
                <c:pt idx="4">
                  <c:v>5562.16</c:v>
                </c:pt>
                <c:pt idx="5">
                  <c:v>5562.16</c:v>
                </c:pt>
                <c:pt idx="6">
                  <c:v>5562.16</c:v>
                </c:pt>
                <c:pt idx="7">
                  <c:v>5562.16</c:v>
                </c:pt>
                <c:pt idx="8">
                  <c:v>5562.16</c:v>
                </c:pt>
                <c:pt idx="9">
                  <c:v>5562.16</c:v>
                </c:pt>
                <c:pt idx="10">
                  <c:v>5562.16</c:v>
                </c:pt>
                <c:pt idx="11">
                  <c:v>5562.16</c:v>
                </c:pt>
                <c:pt idx="12">
                  <c:v>5562.16</c:v>
                </c:pt>
                <c:pt idx="13">
                  <c:v>5562.16</c:v>
                </c:pt>
                <c:pt idx="14">
                  <c:v>5562.16</c:v>
                </c:pt>
                <c:pt idx="15">
                  <c:v>5562.16</c:v>
                </c:pt>
                <c:pt idx="16">
                  <c:v>5562.16</c:v>
                </c:pt>
                <c:pt idx="17">
                  <c:v>5562.16</c:v>
                </c:pt>
                <c:pt idx="18">
                  <c:v>5562.16</c:v>
                </c:pt>
                <c:pt idx="19">
                  <c:v>5562.16</c:v>
                </c:pt>
                <c:pt idx="20">
                  <c:v>5562.16</c:v>
                </c:pt>
                <c:pt idx="21">
                  <c:v>5562.16</c:v>
                </c:pt>
                <c:pt idx="22">
                  <c:v>5562.16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CF-4FF8-B2F5-7234D881E180}"/>
            </c:ext>
          </c:extLst>
        </c:ser>
        <c:ser>
          <c:idx val="3"/>
          <c:order val="3"/>
          <c:tx>
            <c:strRef>
              <c:f>'STM do wykresów (3)'!$F$1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1049874943853186E-2"/>
                  <c:y val="-6.2273553500582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CF-4FF8-B2F5-7234D881E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'STM do wykresów (3)'!$B$2:$B$70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'STM do wykresów (3)'!$F$2:$F$70</c:f>
              <c:numCache>
                <c:formatCode>#,##0.00</c:formatCode>
                <c:ptCount val="23"/>
                <c:pt idx="0">
                  <c:v>5763.82</c:v>
                </c:pt>
                <c:pt idx="1">
                  <c:v>5763.82</c:v>
                </c:pt>
                <c:pt idx="2">
                  <c:v>5763.82</c:v>
                </c:pt>
                <c:pt idx="3">
                  <c:v>5763.82</c:v>
                </c:pt>
                <c:pt idx="4">
                  <c:v>5763.82</c:v>
                </c:pt>
                <c:pt idx="5">
                  <c:v>5763.82</c:v>
                </c:pt>
                <c:pt idx="6">
                  <c:v>5763.82</c:v>
                </c:pt>
                <c:pt idx="7">
                  <c:v>5763.82</c:v>
                </c:pt>
                <c:pt idx="8">
                  <c:v>5763.82</c:v>
                </c:pt>
                <c:pt idx="9">
                  <c:v>5763.82</c:v>
                </c:pt>
                <c:pt idx="10">
                  <c:v>5763.82</c:v>
                </c:pt>
                <c:pt idx="11">
                  <c:v>5763.82</c:v>
                </c:pt>
                <c:pt idx="12">
                  <c:v>5763.82</c:v>
                </c:pt>
                <c:pt idx="13">
                  <c:v>5763.82</c:v>
                </c:pt>
                <c:pt idx="14">
                  <c:v>5763.82</c:v>
                </c:pt>
                <c:pt idx="15">
                  <c:v>5763.82</c:v>
                </c:pt>
                <c:pt idx="16">
                  <c:v>5763.82</c:v>
                </c:pt>
                <c:pt idx="17">
                  <c:v>5763.82</c:v>
                </c:pt>
                <c:pt idx="18">
                  <c:v>5763.82</c:v>
                </c:pt>
                <c:pt idx="19">
                  <c:v>5763.82</c:v>
                </c:pt>
                <c:pt idx="20">
                  <c:v>5763.82</c:v>
                </c:pt>
                <c:pt idx="21">
                  <c:v>5763.82</c:v>
                </c:pt>
                <c:pt idx="22">
                  <c:v>5763.82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CF-4FF8-B2F5-7234D88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087343"/>
        <c:axId val="1002091087"/>
      </c:lineChart>
      <c:catAx>
        <c:axId val="1002087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02091087"/>
        <c:crosses val="autoZero"/>
        <c:auto val="1"/>
        <c:lblAlgn val="ctr"/>
        <c:lblOffset val="100"/>
        <c:noMultiLvlLbl val="0"/>
      </c:catAx>
      <c:valAx>
        <c:axId val="100209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0208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1618671340994"/>
          <c:y val="6.1824650787347356E-2"/>
          <c:w val="0.73116450108047448"/>
          <c:h val="0.74372980458532079"/>
        </c:manualLayout>
      </c:layout>
      <c:pie3DChart>
        <c:varyColors val="1"/>
        <c:ser>
          <c:idx val="0"/>
          <c:order val="0"/>
          <c:tx>
            <c:strRef>
              <c:f>Arkusz9!$J$66</c:f>
              <c:strCache>
                <c:ptCount val="1"/>
                <c:pt idx="0">
                  <c:v>%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722-4B7A-B488-8BDD3E10F3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722-4B7A-B488-8BDD3E10F3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722-4B7A-B488-8BDD3E10F3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722-4B7A-B488-8BDD3E10F3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722-4B7A-B488-8BDD3E10F33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722-4B7A-B488-8BDD3E10F338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722-4B7A-B488-8BDD3E10F3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722-4B7A-B488-8BDD3E10F338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722-4B7A-B488-8BDD3E10F33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B722-4B7A-B488-8BDD3E10F3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B722-4B7A-B488-8BDD3E10F33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B722-4B7A-B488-8BDD3E10F33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B722-4B7A-B488-8BDD3E10F33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B722-4B7A-B488-8BDD3E10F33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B722-4B7A-B488-8BDD3E10F33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B722-4B7A-B488-8BDD3E10F338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722-4B7A-B488-8BDD3E10F338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722-4B7A-B488-8BDD3E10F338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722-4B7A-B488-8BDD3E10F338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722-4B7A-B488-8BDD3E10F338}"/>
                </c:ext>
              </c:extLst>
            </c:dLbl>
            <c:dLbl>
              <c:idx val="4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722-4B7A-B488-8BDD3E10F338}"/>
                </c:ext>
              </c:extLst>
            </c:dLbl>
            <c:dLbl>
              <c:idx val="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722-4B7A-B488-8BDD3E10F338}"/>
                </c:ext>
              </c:extLst>
            </c:dLbl>
            <c:dLbl>
              <c:idx val="6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B722-4B7A-B488-8BDD3E10F338}"/>
                </c:ext>
              </c:extLst>
            </c:dLbl>
            <c:dLbl>
              <c:idx val="7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B722-4B7A-B488-8BDD3E10F338}"/>
                </c:ext>
              </c:extLst>
            </c:dLbl>
            <c:dLbl>
              <c:idx val="8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B722-4B7A-B488-8BDD3E10F338}"/>
                </c:ext>
              </c:extLst>
            </c:dLbl>
            <c:dLbl>
              <c:idx val="9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B722-4B7A-B488-8BDD3E10F338}"/>
                </c:ext>
              </c:extLst>
            </c:dLbl>
            <c:dLbl>
              <c:idx val="1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B722-4B7A-B488-8BDD3E10F338}"/>
                </c:ext>
              </c:extLst>
            </c:dLbl>
            <c:dLbl>
              <c:idx val="1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B722-4B7A-B488-8BDD3E10F338}"/>
                </c:ext>
              </c:extLst>
            </c:dLbl>
            <c:dLbl>
              <c:idx val="1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B722-4B7A-B488-8BDD3E10F338}"/>
                </c:ext>
              </c:extLst>
            </c:dLbl>
            <c:dLbl>
              <c:idx val="1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B722-4B7A-B488-8BDD3E10F338}"/>
                </c:ext>
              </c:extLst>
            </c:dLbl>
            <c:dLbl>
              <c:idx val="14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B722-4B7A-B488-8BDD3E10F338}"/>
                </c:ext>
              </c:extLst>
            </c:dLbl>
            <c:dLbl>
              <c:idx val="1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B722-4B7A-B488-8BDD3E10F33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Arkusz9!$I$67:$I$82</c:f>
              <c:strCache>
                <c:ptCount val="16"/>
                <c:pt idx="0">
                  <c:v>BADANIA GENETYCZNE</c:v>
                </c:pt>
                <c:pt idx="1">
                  <c:v>BADANIA IZOTOPOWE</c:v>
                </c:pt>
                <c:pt idx="2">
                  <c:v>DIALIZOTERAPIA OTRZEWNOWA</c:v>
                </c:pt>
                <c:pt idx="3">
                  <c:v>HEMODIALIZOTERAPIA</c:v>
                </c:pt>
                <c:pt idx="4">
                  <c:v>HEMODIALIZOTERAPIA - Z ZAPEWNIENIEM 24-GODZINNEGO DYŻURU</c:v>
                </c:pt>
                <c:pt idx="5">
                  <c:v>KOMPLEKSOWE LECZENIE RAN PRZEWLEKŁYCH (KLRP - 1)</c:v>
                </c:pt>
                <c:pt idx="6">
                  <c:v>LECZENIE CUKRZYCY Z ZASTOSOWANIEM POMPY INSULINOWEJ U DOROSŁYCH</c:v>
                </c:pt>
                <c:pt idx="7">
                  <c:v>LECZENIE CUKRZYCY Z ZASTOSOWANIEM POMPY INSULINOWEJ U DZIECI</c:v>
                </c:pt>
                <c:pt idx="8">
                  <c:v>LECZENIE SPASTYCZNOŚCI OPORNEJ NA LECZENIE FARMAKOLOGICZNE Z ZASTOSOWANIEM POMPY BAKLOFENOWEJ</c:v>
                </c:pt>
                <c:pt idx="9">
                  <c:v>OPIEKA NAD RODZINAMI WYSOKIEGO, DZIEDZICZNIE UWARUNKOWANEGO RYZYKA ZACHOROWANIA NA RAKA JELITA GRUBEGO LUB RAKA BŁONY ŚLUZOWEJ TRZONU MACICY</c:v>
                </c:pt>
                <c:pt idx="10">
                  <c:v>POZYTONOWA TOMOGRAFIA EMISYJNA (PET)</c:v>
                </c:pt>
                <c:pt idx="11">
                  <c:v>TERAPIA HIPERBARYCZNA</c:v>
                </c:pt>
                <c:pt idx="12">
                  <c:v>TERAPIA IZOTOPOWA (SOK)</c:v>
                </c:pt>
                <c:pt idx="13">
                  <c:v>TLENOTERAPIA DOMOWA</c:v>
                </c:pt>
                <c:pt idx="14">
                  <c:v>ŻYWIENIE DOJELITOWE W WARUNKACH DOMOWYCH</c:v>
                </c:pt>
                <c:pt idx="15">
                  <c:v>ŻYWIENIE POZAJELITOWE W WARUNKACH DOMOWYCH</c:v>
                </c:pt>
              </c:strCache>
            </c:strRef>
          </c:cat>
          <c:val>
            <c:numRef>
              <c:f>Arkusz9!$J$67:$J$82</c:f>
              <c:numCache>
                <c:formatCode>0%</c:formatCode>
                <c:ptCount val="16"/>
                <c:pt idx="0">
                  <c:v>2.5533332446138243E-2</c:v>
                </c:pt>
                <c:pt idx="1">
                  <c:v>1.6279803910342699E-2</c:v>
                </c:pt>
                <c:pt idx="2">
                  <c:v>3.2573170310199434E-2</c:v>
                </c:pt>
                <c:pt idx="3">
                  <c:v>0.24889525186005698</c:v>
                </c:pt>
                <c:pt idx="4">
                  <c:v>0.34129183401773233</c:v>
                </c:pt>
                <c:pt idx="5">
                  <c:v>3.5416827759314849E-3</c:v>
                </c:pt>
                <c:pt idx="6">
                  <c:v>2.5194582386359665E-3</c:v>
                </c:pt>
                <c:pt idx="7">
                  <c:v>5.2210051372912573E-3</c:v>
                </c:pt>
                <c:pt idx="8">
                  <c:v>3.7142070858254012E-3</c:v>
                </c:pt>
                <c:pt idx="9">
                  <c:v>9.9599868455575082E-3</c:v>
                </c:pt>
                <c:pt idx="10">
                  <c:v>0.11907932376098411</c:v>
                </c:pt>
                <c:pt idx="11">
                  <c:v>1.7712960056336075E-2</c:v>
                </c:pt>
                <c:pt idx="12">
                  <c:v>1.510124356700142E-2</c:v>
                </c:pt>
                <c:pt idx="13">
                  <c:v>3.4502205570507024E-3</c:v>
                </c:pt>
                <c:pt idx="14">
                  <c:v>0.12437518734076523</c:v>
                </c:pt>
                <c:pt idx="15">
                  <c:v>3.0751332090151143E-2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722-4B7A-B488-8BDD3E10F33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778563015312131E-3"/>
          <c:y val="0.58959871829631294"/>
          <c:w val="0.93006492121347006"/>
          <c:h val="0.40555616086887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 LICZBA OSÓB OCZEKUJĄCYCH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59396486482135"/>
          <c:y val="9.4806794983960344E-2"/>
          <c:w val="0.89416825052040905"/>
          <c:h val="0.7419345356021702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7A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079754601226997E-3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E0-404A-9790-B9AB0ABFEB6B}"/>
                </c:ext>
              </c:extLst>
            </c:dLbl>
            <c:dLbl>
              <c:idx val="1"/>
              <c:layout>
                <c:manualLayout>
                  <c:x val="-2.0449897750511249E-3"/>
                  <c:y val="8.024691358024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E0-404A-9790-B9AB0ABFEB6B}"/>
                </c:ext>
              </c:extLst>
            </c:dLbl>
            <c:dLbl>
              <c:idx val="2"/>
              <c:layout>
                <c:manualLayout>
                  <c:x val="4.0899795501021744E-3"/>
                  <c:y val="7.716049382716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E0-404A-9790-B9AB0ABFEB6B}"/>
                </c:ext>
              </c:extLst>
            </c:dLbl>
            <c:dLbl>
              <c:idx val="3"/>
              <c:layout>
                <c:manualLayout>
                  <c:x val="1.0224948875255548E-2"/>
                  <c:y val="7.407407407407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0-404A-9790-B9AB0ABFEB6B}"/>
                </c:ext>
              </c:extLst>
            </c:dLbl>
            <c:dLbl>
              <c:idx val="4"/>
              <c:layout>
                <c:manualLayout>
                  <c:x val="-2.0449897750511249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E0-404A-9790-B9AB0ABFE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'AOS 2020,2021,2022,2023'!$A$3:$E$3</c:f>
              <c:strCache>
                <c:ptCount val="5"/>
                <c:pt idx="0">
                  <c:v>  GRUDZIEŃ 2019</c:v>
                </c:pt>
                <c:pt idx="1">
                  <c:v>  GRUDZIEŃ 2020</c:v>
                </c:pt>
                <c:pt idx="2">
                  <c:v>  GRUDZIEŃ 2021</c:v>
                </c:pt>
                <c:pt idx="3">
                  <c:v>  GRUDZIEŃ 2022</c:v>
                </c:pt>
                <c:pt idx="4">
                  <c:v> MARZEC 2023</c:v>
                </c:pt>
              </c:strCache>
            </c:strRef>
          </c:cat>
          <c:val>
            <c:numRef>
              <c:f>'AOS 2020,2021,2022,2023'!$A$4:$E$4</c:f>
              <c:numCache>
                <c:formatCode>#,##0</c:formatCode>
                <c:ptCount val="5"/>
                <c:pt idx="0">
                  <c:v>137082</c:v>
                </c:pt>
                <c:pt idx="1">
                  <c:v>94309</c:v>
                </c:pt>
                <c:pt idx="2">
                  <c:v>147396</c:v>
                </c:pt>
                <c:pt idx="3">
                  <c:v>185981</c:v>
                </c:pt>
                <c:pt idx="4">
                  <c:v>204746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E0-404A-9790-B9AB0ABFEB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gapDepth val="130"/>
        <c:shape val="box"/>
        <c:axId val="143276768"/>
        <c:axId val="143277184"/>
        <c:axId val="0"/>
      </c:bar3DChart>
      <c:catAx>
        <c:axId val="1432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277184"/>
        <c:crosses val="autoZero"/>
        <c:auto val="1"/>
        <c:lblAlgn val="ctr"/>
        <c:lblOffset val="100"/>
        <c:noMultiLvlLbl val="0"/>
      </c:catAx>
      <c:valAx>
        <c:axId val="143277184"/>
        <c:scaling>
          <c:orientation val="minMax"/>
          <c:max val="2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276768"/>
        <c:crosses val="autoZero"/>
        <c:crossBetween val="between"/>
        <c:majorUnit val="4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06078981506602E-2"/>
          <c:y val="0.11949806873504866"/>
          <c:w val="0.89416825052040905"/>
          <c:h val="0.7419345356021702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79738562091504E-3"/>
                  <c:y val="8.1568647600715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85-471E-AC73-D0651D085539}"/>
                </c:ext>
              </c:extLst>
            </c:dLbl>
            <c:dLbl>
              <c:idx val="1"/>
              <c:layout>
                <c:manualLayout>
                  <c:x val="0"/>
                  <c:y val="7.215688056986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5-471E-AC73-D0651D085539}"/>
                </c:ext>
              </c:extLst>
            </c:dLbl>
            <c:dLbl>
              <c:idx val="2"/>
              <c:layout>
                <c:manualLayout>
                  <c:x val="0"/>
                  <c:y val="7.52941362468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85-471E-AC73-D0651D085539}"/>
                </c:ext>
              </c:extLst>
            </c:dLbl>
            <c:dLbl>
              <c:idx val="3"/>
              <c:layout>
                <c:manualLayout>
                  <c:x val="2.0418580908626851E-3"/>
                  <c:y val="8.4705903277666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85-471E-AC73-D0651D085539}"/>
                </c:ext>
              </c:extLst>
            </c:dLbl>
            <c:dLbl>
              <c:idx val="4"/>
              <c:layout>
                <c:manualLayout>
                  <c:x val="8.1674323634507405E-3"/>
                  <c:y val="0.10666669301632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85-471E-AC73-D0651D085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'AOS 2020,2021,2022,2023'!$G$3:$K$3</c:f>
              <c:strCache>
                <c:ptCount val="5"/>
                <c:pt idx="0">
                  <c:v>  GRUDZIEŃ 2019</c:v>
                </c:pt>
                <c:pt idx="1">
                  <c:v>  GRUDZIEŃ 2020</c:v>
                </c:pt>
                <c:pt idx="2">
                  <c:v>  GRUDZIEŃ 2021</c:v>
                </c:pt>
                <c:pt idx="3">
                  <c:v>  GRUDZIEŃ 2022</c:v>
                </c:pt>
                <c:pt idx="4">
                  <c:v> MARZEC 2023</c:v>
                </c:pt>
              </c:strCache>
            </c:strRef>
          </c:cat>
          <c:val>
            <c:numRef>
              <c:f>'AOS 2020,2021,2022,2023'!$G$4:$K$4</c:f>
              <c:numCache>
                <c:formatCode>#,##0</c:formatCode>
                <c:ptCount val="5"/>
                <c:pt idx="0">
                  <c:v>61463</c:v>
                </c:pt>
                <c:pt idx="1">
                  <c:v>38030</c:v>
                </c:pt>
                <c:pt idx="2">
                  <c:v>44586</c:v>
                </c:pt>
                <c:pt idx="3">
                  <c:v>54608</c:v>
                </c:pt>
                <c:pt idx="4">
                  <c:v>68776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85-471E-AC73-D0651D0855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143276768"/>
        <c:axId val="143277184"/>
        <c:axId val="0"/>
      </c:bar3DChart>
      <c:catAx>
        <c:axId val="1432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277184"/>
        <c:crosses val="autoZero"/>
        <c:auto val="1"/>
        <c:lblAlgn val="ctr"/>
        <c:lblOffset val="100"/>
        <c:noMultiLvlLbl val="0"/>
      </c:catAx>
      <c:valAx>
        <c:axId val="143277184"/>
        <c:scaling>
          <c:orientation val="minMax"/>
          <c:max val="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27676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ŚWIADCZENIA W ZAKRESIE ALERGOLOGII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0012385459225357E-2"/>
          <c:y val="8.0083338932723444E-2"/>
          <c:w val="0.81055541555227661"/>
          <c:h val="0.68792784272977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wykresów'!$C$3:$C$25</c:f>
              <c:numCache>
                <c:formatCode>#,##0.00</c:formatCode>
                <c:ptCount val="23"/>
                <c:pt idx="0">
                  <c:v>430.32808109951401</c:v>
                </c:pt>
                <c:pt idx="1">
                  <c:v>650.32122852262717</c:v>
                </c:pt>
                <c:pt idx="2">
                  <c:v>526.20437630365484</c:v>
                </c:pt>
                <c:pt idx="3">
                  <c:v>10046.368627874008</c:v>
                </c:pt>
                <c:pt idx="4">
                  <c:v>0</c:v>
                </c:pt>
                <c:pt idx="5">
                  <c:v>472.69637790234094</c:v>
                </c:pt>
                <c:pt idx="6">
                  <c:v>2816.5767240059413</c:v>
                </c:pt>
                <c:pt idx="7">
                  <c:v>0</c:v>
                </c:pt>
                <c:pt idx="8">
                  <c:v>4350.0897222780086</c:v>
                </c:pt>
                <c:pt idx="9">
                  <c:v>1121.082726038102</c:v>
                </c:pt>
                <c:pt idx="10">
                  <c:v>813.40609608421335</c:v>
                </c:pt>
                <c:pt idx="11">
                  <c:v>954.27042052999218</c:v>
                </c:pt>
                <c:pt idx="12">
                  <c:v>1613.4860905365344</c:v>
                </c:pt>
                <c:pt idx="13">
                  <c:v>698.39226665447109</c:v>
                </c:pt>
                <c:pt idx="14">
                  <c:v>591.15048328438525</c:v>
                </c:pt>
                <c:pt idx="15">
                  <c:v>833.00690179017045</c:v>
                </c:pt>
                <c:pt idx="16">
                  <c:v>8671.9830706305056</c:v>
                </c:pt>
                <c:pt idx="17">
                  <c:v>694.07929403296407</c:v>
                </c:pt>
                <c:pt idx="18">
                  <c:v>238.09287093393888</c:v>
                </c:pt>
                <c:pt idx="19">
                  <c:v>466.93025036139454</c:v>
                </c:pt>
                <c:pt idx="20">
                  <c:v>972.74209753973355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2-4AA5-B7E9-05E42E8D9C9B}"/>
            </c:ext>
          </c:extLst>
        </c:ser>
        <c:ser>
          <c:idx val="2"/>
          <c:order val="2"/>
          <c:tx>
            <c:strRef>
              <c:f>'do wykresów'!$E$2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wykresów'!$E$3:$E$25</c:f>
              <c:numCache>
                <c:formatCode>#,##0.00</c:formatCode>
                <c:ptCount val="23"/>
                <c:pt idx="0">
                  <c:v>679.50122585815041</c:v>
                </c:pt>
                <c:pt idx="1">
                  <c:v>688.34470375591809</c:v>
                </c:pt>
                <c:pt idx="2">
                  <c:v>1026.1218143098308</c:v>
                </c:pt>
                <c:pt idx="3">
                  <c:v>14019.109667079592</c:v>
                </c:pt>
                <c:pt idx="4">
                  <c:v>0</c:v>
                </c:pt>
                <c:pt idx="5">
                  <c:v>804.03568808123862</c:v>
                </c:pt>
                <c:pt idx="6">
                  <c:v>3322.3837920276474</c:v>
                </c:pt>
                <c:pt idx="7">
                  <c:v>0</c:v>
                </c:pt>
                <c:pt idx="8">
                  <c:v>5111.9577342403154</c:v>
                </c:pt>
                <c:pt idx="9">
                  <c:v>1124.8864117650569</c:v>
                </c:pt>
                <c:pt idx="10">
                  <c:v>826.80304545716649</c:v>
                </c:pt>
                <c:pt idx="11">
                  <c:v>968.94492685613625</c:v>
                </c:pt>
                <c:pt idx="12">
                  <c:v>1812.2120525816592</c:v>
                </c:pt>
                <c:pt idx="13">
                  <c:v>836.13368515031425</c:v>
                </c:pt>
                <c:pt idx="14">
                  <c:v>1031.4905361364688</c:v>
                </c:pt>
                <c:pt idx="15">
                  <c:v>1530.1851413663994</c:v>
                </c:pt>
                <c:pt idx="16">
                  <c:v>9804.016798134071</c:v>
                </c:pt>
                <c:pt idx="17">
                  <c:v>717.12204695444348</c:v>
                </c:pt>
                <c:pt idx="18">
                  <c:v>1.98841549134741E-2</c:v>
                </c:pt>
                <c:pt idx="19">
                  <c:v>738.84548619741383</c:v>
                </c:pt>
                <c:pt idx="20">
                  <c:v>1200.9816518960536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2-4AA5-B7E9-05E42E8D9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26465343"/>
        <c:axId val="1226460767"/>
      </c:barChart>
      <c:lineChart>
        <c:grouping val="standard"/>
        <c:varyColors val="0"/>
        <c:ser>
          <c:idx val="1"/>
          <c:order val="1"/>
          <c:tx>
            <c:strRef>
              <c:f>'do wykresów'!$D$2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FE2-4AA5-B7E9-05E42E8D9C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FE2-4AA5-B7E9-05E42E8D9C9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FE2-4AA5-B7E9-05E42E8D9C9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FE2-4AA5-B7E9-05E42E8D9C9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FE2-4AA5-B7E9-05E42E8D9C9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FE2-4AA5-B7E9-05E42E8D9C9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FE2-4AA5-B7E9-05E42E8D9C9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FE2-4AA5-B7E9-05E42E8D9C9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FE2-4AA5-B7E9-05E42E8D9C9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FE2-4AA5-B7E9-05E42E8D9C9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FE2-4AA5-B7E9-05E42E8D9C9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FE2-4AA5-B7E9-05E42E8D9C9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FE2-4AA5-B7E9-05E42E8D9C9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FE2-4AA5-B7E9-05E42E8D9C9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FE2-4AA5-B7E9-05E42E8D9C9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FE2-4AA5-B7E9-05E42E8D9C9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FE2-4AA5-B7E9-05E42E8D9C9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FE2-4AA5-B7E9-05E42E8D9C9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FE2-4AA5-B7E9-05E42E8D9C9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FE2-4AA5-B7E9-05E42E8D9C9B}"/>
                </c:ext>
              </c:extLst>
            </c:dLbl>
            <c:dLbl>
              <c:idx val="20"/>
              <c:layout>
                <c:manualLayout>
                  <c:x val="3.5150932603915774E-2"/>
                  <c:y val="-2.344220707638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FE2-4AA5-B7E9-05E42E8D9C9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FE2-4AA5-B7E9-05E42E8D9C9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3FE2-4AA5-B7E9-05E42E8D9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wykresów'!$D$3:$D$25</c:f>
              <c:numCache>
                <c:formatCode>#,##0.00</c:formatCode>
                <c:ptCount val="23"/>
                <c:pt idx="0">
                  <c:v>1607.0090307131522</c:v>
                </c:pt>
                <c:pt idx="1">
                  <c:v>1607.0090307131522</c:v>
                </c:pt>
                <c:pt idx="2">
                  <c:v>1607.0090307131522</c:v>
                </c:pt>
                <c:pt idx="3">
                  <c:v>1607.0090307131522</c:v>
                </c:pt>
                <c:pt idx="4">
                  <c:v>1607.0090307131522</c:v>
                </c:pt>
                <c:pt idx="5">
                  <c:v>1607.0090307131522</c:v>
                </c:pt>
                <c:pt idx="6">
                  <c:v>1607.0090307131522</c:v>
                </c:pt>
                <c:pt idx="7">
                  <c:v>1607.0090307131522</c:v>
                </c:pt>
                <c:pt idx="8">
                  <c:v>1607.0090307131522</c:v>
                </c:pt>
                <c:pt idx="9">
                  <c:v>1607.0090307131522</c:v>
                </c:pt>
                <c:pt idx="10">
                  <c:v>1607.0090307131522</c:v>
                </c:pt>
                <c:pt idx="11">
                  <c:v>1607.0090307131522</c:v>
                </c:pt>
                <c:pt idx="12">
                  <c:v>1607.0090307131522</c:v>
                </c:pt>
                <c:pt idx="13">
                  <c:v>1607.0090307131522</c:v>
                </c:pt>
                <c:pt idx="14">
                  <c:v>1607.0090307131522</c:v>
                </c:pt>
                <c:pt idx="15">
                  <c:v>1607.0090307131522</c:v>
                </c:pt>
                <c:pt idx="16">
                  <c:v>1607.0090307131522</c:v>
                </c:pt>
                <c:pt idx="17">
                  <c:v>1607.0090307131522</c:v>
                </c:pt>
                <c:pt idx="18">
                  <c:v>1607.0090307131522</c:v>
                </c:pt>
                <c:pt idx="19">
                  <c:v>1607.0090307131522</c:v>
                </c:pt>
                <c:pt idx="20">
                  <c:v>1607.0090307131522</c:v>
                </c:pt>
                <c:pt idx="21">
                  <c:v>1607.0090307131522</c:v>
                </c:pt>
                <c:pt idx="22">
                  <c:v>1607.0090307131522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E2-4AA5-B7E9-05E42E8D9C9B}"/>
            </c:ext>
          </c:extLst>
        </c:ser>
        <c:ser>
          <c:idx val="3"/>
          <c:order val="3"/>
          <c:tx>
            <c:strRef>
              <c:f>'do wykresów'!$F$2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E2-4AA5-B7E9-05E42E8D9C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E2-4AA5-B7E9-05E42E8D9C9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E2-4AA5-B7E9-05E42E8D9C9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E2-4AA5-B7E9-05E42E8D9C9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E2-4AA5-B7E9-05E42E8D9C9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E2-4AA5-B7E9-05E42E8D9C9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E2-4AA5-B7E9-05E42E8D9C9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E2-4AA5-B7E9-05E42E8D9C9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E2-4AA5-B7E9-05E42E8D9C9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E2-4AA5-B7E9-05E42E8D9C9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E2-4AA5-B7E9-05E42E8D9C9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FE2-4AA5-B7E9-05E42E8D9C9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E2-4AA5-B7E9-05E42E8D9C9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E2-4AA5-B7E9-05E42E8D9C9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FE2-4AA5-B7E9-05E42E8D9C9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FE2-4AA5-B7E9-05E42E8D9C9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FE2-4AA5-B7E9-05E42E8D9C9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FE2-4AA5-B7E9-05E42E8D9C9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FE2-4AA5-B7E9-05E42E8D9C9B}"/>
                </c:ext>
              </c:extLst>
            </c:dLbl>
            <c:dLbl>
              <c:idx val="19"/>
              <c:layout>
                <c:manualLayout>
                  <c:x val="6.8707331504862315E-2"/>
                  <c:y val="-9.498039551502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FE2-4AA5-B7E9-05E42E8D9C9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FE2-4AA5-B7E9-05E42E8D9C9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E2-4AA5-B7E9-05E42E8D9C9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E2-4AA5-B7E9-05E42E8D9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wykresów'!$B$3:$B$25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wykresów'!$F$3:$F$25</c:f>
              <c:numCache>
                <c:formatCode>#,##0.00</c:formatCode>
                <c:ptCount val="23"/>
                <c:pt idx="0">
                  <c:v>2010.5694040001213</c:v>
                </c:pt>
                <c:pt idx="1">
                  <c:v>2010.5694040001213</c:v>
                </c:pt>
                <c:pt idx="2">
                  <c:v>2010.5694040001213</c:v>
                </c:pt>
                <c:pt idx="3">
                  <c:v>2010.5694040001213</c:v>
                </c:pt>
                <c:pt idx="4">
                  <c:v>2010.5694040001213</c:v>
                </c:pt>
                <c:pt idx="5">
                  <c:v>2010.5694040001213</c:v>
                </c:pt>
                <c:pt idx="6">
                  <c:v>2010.5694040001213</c:v>
                </c:pt>
                <c:pt idx="7">
                  <c:v>2010.5694040001213</c:v>
                </c:pt>
                <c:pt idx="8">
                  <c:v>2010.5694040001213</c:v>
                </c:pt>
                <c:pt idx="9">
                  <c:v>2010.5694040001213</c:v>
                </c:pt>
                <c:pt idx="10">
                  <c:v>2010.5694040001213</c:v>
                </c:pt>
                <c:pt idx="11">
                  <c:v>2010.5694040001213</c:v>
                </c:pt>
                <c:pt idx="12">
                  <c:v>2010.5694040001213</c:v>
                </c:pt>
                <c:pt idx="13">
                  <c:v>2010.5694040001213</c:v>
                </c:pt>
                <c:pt idx="14">
                  <c:v>2010.5694040001213</c:v>
                </c:pt>
                <c:pt idx="15">
                  <c:v>2010.5694040001213</c:v>
                </c:pt>
                <c:pt idx="16">
                  <c:v>2010.5694040001213</c:v>
                </c:pt>
                <c:pt idx="17">
                  <c:v>2010.5694040001213</c:v>
                </c:pt>
                <c:pt idx="18">
                  <c:v>2010.5694040001213</c:v>
                </c:pt>
                <c:pt idx="19">
                  <c:v>2010.5694040001213</c:v>
                </c:pt>
                <c:pt idx="20">
                  <c:v>2010.5694040001213</c:v>
                </c:pt>
                <c:pt idx="21">
                  <c:v>2010.5694040001213</c:v>
                </c:pt>
                <c:pt idx="22">
                  <c:v>2010.5694040001213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E2-4AA5-B7E9-05E42E8D9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65343"/>
        <c:axId val="1226460767"/>
      </c:lineChart>
      <c:catAx>
        <c:axId val="1226465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6460767"/>
        <c:crosses val="autoZero"/>
        <c:auto val="1"/>
        <c:lblAlgn val="ctr"/>
        <c:lblOffset val="100"/>
        <c:noMultiLvlLbl val="0"/>
      </c:catAx>
      <c:valAx>
        <c:axId val="122646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646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tx2"/>
                </a:solidFill>
              </a:rPr>
              <a:t>ŚWIADCZENIA W ZAKRESIE CHIRURGII OGÓLNEJ</a:t>
            </a:r>
          </a:p>
        </c:rich>
      </c:tx>
      <c:layout>
        <c:manualLayout>
          <c:xMode val="edge"/>
          <c:yMode val="edge"/>
          <c:x val="0.34176100298533901"/>
          <c:y val="5.4104533420777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2324816211124114E-2"/>
          <c:y val="0.12770137429256506"/>
          <c:w val="0.85619025841107366"/>
          <c:h val="0.63336643225772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 (3)'!$C$2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 (3)'!$B$3:$B$71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(3)'!$C$3:$C$71</c:f>
              <c:numCache>
                <c:formatCode>#,##0.00</c:formatCode>
                <c:ptCount val="23"/>
                <c:pt idx="0">
                  <c:v>3184.2901480971859</c:v>
                </c:pt>
                <c:pt idx="1">
                  <c:v>3479.5923947084284</c:v>
                </c:pt>
                <c:pt idx="2">
                  <c:v>1180.0858200126065</c:v>
                </c:pt>
                <c:pt idx="3">
                  <c:v>27185.880181562217</c:v>
                </c:pt>
                <c:pt idx="4">
                  <c:v>1164.8912311871038</c:v>
                </c:pt>
                <c:pt idx="5">
                  <c:v>1621.5268495743796</c:v>
                </c:pt>
                <c:pt idx="6">
                  <c:v>6519.1603115250555</c:v>
                </c:pt>
                <c:pt idx="7">
                  <c:v>1375.4864161395708</c:v>
                </c:pt>
                <c:pt idx="8">
                  <c:v>4994.0494687948012</c:v>
                </c:pt>
                <c:pt idx="9">
                  <c:v>3801.7873170906296</c:v>
                </c:pt>
                <c:pt idx="10">
                  <c:v>1749.3468055110925</c:v>
                </c:pt>
                <c:pt idx="11">
                  <c:v>3093.361523762559</c:v>
                </c:pt>
                <c:pt idx="12">
                  <c:v>2648.7858635589064</c:v>
                </c:pt>
                <c:pt idx="13">
                  <c:v>2491.8689017782399</c:v>
                </c:pt>
                <c:pt idx="14">
                  <c:v>2259.0303974047201</c:v>
                </c:pt>
                <c:pt idx="15">
                  <c:v>2257.3080010856752</c:v>
                </c:pt>
                <c:pt idx="16">
                  <c:v>14118.469324217111</c:v>
                </c:pt>
                <c:pt idx="17">
                  <c:v>3701.2574739567276</c:v>
                </c:pt>
                <c:pt idx="18">
                  <c:v>3547.2477346976516</c:v>
                </c:pt>
                <c:pt idx="19">
                  <c:v>1498.6523852038029</c:v>
                </c:pt>
                <c:pt idx="20">
                  <c:v>9211.7740961160271</c:v>
                </c:pt>
                <c:pt idx="21">
                  <c:v>0</c:v>
                </c:pt>
                <c:pt idx="22">
                  <c:v>1594.8265405746124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2-419E-AC4E-23F2DF64C33A}"/>
            </c:ext>
          </c:extLst>
        </c:ser>
        <c:ser>
          <c:idx val="2"/>
          <c:order val="2"/>
          <c:tx>
            <c:strRef>
              <c:f>'do wykresów (3)'!$E$2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 (3)'!$B$3:$B$71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(3)'!$E$3:$E$71</c:f>
              <c:numCache>
                <c:formatCode>#,##0.00</c:formatCode>
                <c:ptCount val="23"/>
                <c:pt idx="0">
                  <c:v>3675.3126286256274</c:v>
                </c:pt>
                <c:pt idx="1">
                  <c:v>4819.874411677567</c:v>
                </c:pt>
                <c:pt idx="2">
                  <c:v>2200.0624362464282</c:v>
                </c:pt>
                <c:pt idx="3">
                  <c:v>34344.986110917795</c:v>
                </c:pt>
                <c:pt idx="4">
                  <c:v>1267.3116423715433</c:v>
                </c:pt>
                <c:pt idx="5">
                  <c:v>1966.7417624917232</c:v>
                </c:pt>
                <c:pt idx="6">
                  <c:v>10035.617492488762</c:v>
                </c:pt>
                <c:pt idx="7">
                  <c:v>953.36569148142928</c:v>
                </c:pt>
                <c:pt idx="8">
                  <c:v>6837.2014642691674</c:v>
                </c:pt>
                <c:pt idx="9">
                  <c:v>4197.3313475690629</c:v>
                </c:pt>
                <c:pt idx="10">
                  <c:v>1811.5161071596876</c:v>
                </c:pt>
                <c:pt idx="11">
                  <c:v>5933.7102043494606</c:v>
                </c:pt>
                <c:pt idx="12">
                  <c:v>3199.1666550675764</c:v>
                </c:pt>
                <c:pt idx="13">
                  <c:v>3339.0964242324217</c:v>
                </c:pt>
                <c:pt idx="14">
                  <c:v>2789.6823108569474</c:v>
                </c:pt>
                <c:pt idx="15">
                  <c:v>3079.2701719780562</c:v>
                </c:pt>
                <c:pt idx="16">
                  <c:v>19013.934815763365</c:v>
                </c:pt>
                <c:pt idx="17">
                  <c:v>4464.5743896061549</c:v>
                </c:pt>
                <c:pt idx="18">
                  <c:v>3402.0098903786538</c:v>
                </c:pt>
                <c:pt idx="19">
                  <c:v>1641.6954821211621</c:v>
                </c:pt>
                <c:pt idx="20">
                  <c:v>12267.539315945303</c:v>
                </c:pt>
                <c:pt idx="21">
                  <c:v>0</c:v>
                </c:pt>
                <c:pt idx="22">
                  <c:v>1641.1884361708685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2-419E-AC4E-23F2DF64C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5485919"/>
        <c:axId val="1065485087"/>
      </c:barChart>
      <c:lineChart>
        <c:grouping val="standard"/>
        <c:varyColors val="0"/>
        <c:ser>
          <c:idx val="1"/>
          <c:order val="1"/>
          <c:tx>
            <c:strRef>
              <c:f>'do wykresów (3)'!$D$2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CB2-419E-AC4E-23F2DF64C3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CB2-419E-AC4E-23F2DF64C3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CB2-419E-AC4E-23F2DF64C3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CB2-419E-AC4E-23F2DF64C3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CB2-419E-AC4E-23F2DF64C3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CB2-419E-AC4E-23F2DF64C33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CB2-419E-AC4E-23F2DF64C3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CB2-419E-AC4E-23F2DF64C33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CB2-419E-AC4E-23F2DF64C33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CB2-419E-AC4E-23F2DF64C3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CB2-419E-AC4E-23F2DF64C33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CB2-419E-AC4E-23F2DF64C33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CB2-419E-AC4E-23F2DF64C33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CB2-419E-AC4E-23F2DF64C33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CB2-419E-AC4E-23F2DF64C33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CB2-419E-AC4E-23F2DF64C33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CB2-419E-AC4E-23F2DF64C33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CB2-419E-AC4E-23F2DF64C33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CB2-419E-AC4E-23F2DF64C33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CB2-419E-AC4E-23F2DF64C33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CB2-419E-AC4E-23F2DF64C33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CB2-419E-AC4E-23F2DF64C33A}"/>
                </c:ext>
              </c:extLst>
            </c:dLbl>
            <c:dLbl>
              <c:idx val="22"/>
              <c:layout>
                <c:manualLayout>
                  <c:x val="4.9611724968609709E-2"/>
                  <c:y val="-2.3398853680926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CB2-419E-AC4E-23F2DF64C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(3)'!$B$3:$B$71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(3)'!$D$3:$D$71</c:f>
              <c:numCache>
                <c:formatCode>#,##0.00</c:formatCode>
                <c:ptCount val="23"/>
                <c:pt idx="0">
                  <c:v>4464.2903994156131</c:v>
                </c:pt>
                <c:pt idx="1">
                  <c:v>4464.2903994156131</c:v>
                </c:pt>
                <c:pt idx="2">
                  <c:v>4464.2903994156131</c:v>
                </c:pt>
                <c:pt idx="3">
                  <c:v>4464.2903994156131</c:v>
                </c:pt>
                <c:pt idx="4">
                  <c:v>4464.2903994156131</c:v>
                </c:pt>
                <c:pt idx="5">
                  <c:v>4464.2903994156131</c:v>
                </c:pt>
                <c:pt idx="6">
                  <c:v>4464.2903994156131</c:v>
                </c:pt>
                <c:pt idx="7">
                  <c:v>4464.2903994156131</c:v>
                </c:pt>
                <c:pt idx="8">
                  <c:v>4464.2903994156131</c:v>
                </c:pt>
                <c:pt idx="9">
                  <c:v>4464.2903994156131</c:v>
                </c:pt>
                <c:pt idx="10">
                  <c:v>4464.2903994156131</c:v>
                </c:pt>
                <c:pt idx="11">
                  <c:v>4464.2903994156131</c:v>
                </c:pt>
                <c:pt idx="12">
                  <c:v>4464.2903994156131</c:v>
                </c:pt>
                <c:pt idx="13">
                  <c:v>4464.2903994156131</c:v>
                </c:pt>
                <c:pt idx="14">
                  <c:v>4464.2903994156131</c:v>
                </c:pt>
                <c:pt idx="15">
                  <c:v>4464.2903994156131</c:v>
                </c:pt>
                <c:pt idx="16">
                  <c:v>4464.2903994156131</c:v>
                </c:pt>
                <c:pt idx="17">
                  <c:v>4464.2903994156131</c:v>
                </c:pt>
                <c:pt idx="18">
                  <c:v>4464.2903994156131</c:v>
                </c:pt>
                <c:pt idx="19">
                  <c:v>4464.2903994156131</c:v>
                </c:pt>
                <c:pt idx="20">
                  <c:v>4464.2903994156131</c:v>
                </c:pt>
                <c:pt idx="21">
                  <c:v>4464.2903994156131</c:v>
                </c:pt>
                <c:pt idx="22">
                  <c:v>4464.2903994156131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B2-419E-AC4E-23F2DF64C33A}"/>
            </c:ext>
          </c:extLst>
        </c:ser>
        <c:ser>
          <c:idx val="3"/>
          <c:order val="3"/>
          <c:tx>
            <c:strRef>
              <c:f>'do wykresów (3)'!$F$2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B2-419E-AC4E-23F2DF64C3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B2-419E-AC4E-23F2DF64C3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B2-419E-AC4E-23F2DF64C3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B2-419E-AC4E-23F2DF64C3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B2-419E-AC4E-23F2DF64C3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B2-419E-AC4E-23F2DF64C33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B2-419E-AC4E-23F2DF64C3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B2-419E-AC4E-23F2DF64C33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CB2-419E-AC4E-23F2DF64C33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B2-419E-AC4E-23F2DF64C3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CB2-419E-AC4E-23F2DF64C33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CB2-419E-AC4E-23F2DF64C33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CB2-419E-AC4E-23F2DF64C33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CB2-419E-AC4E-23F2DF64C33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CB2-419E-AC4E-23F2DF64C33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CB2-419E-AC4E-23F2DF64C33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CB2-419E-AC4E-23F2DF64C33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CB2-419E-AC4E-23F2DF64C33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CB2-419E-AC4E-23F2DF64C33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CB2-419E-AC4E-23F2DF64C33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CB2-419E-AC4E-23F2DF64C33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B2-419E-AC4E-23F2DF64C33A}"/>
                </c:ext>
              </c:extLst>
            </c:dLbl>
            <c:dLbl>
              <c:idx val="22"/>
              <c:layout>
                <c:manualLayout>
                  <c:x val="4.403337627051284E-2"/>
                  <c:y val="-4.173746877471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B2-419E-AC4E-23F2DF64C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(3)'!$B$3:$B$71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(3)'!$F$3:$F$71</c:f>
              <c:numCache>
                <c:formatCode>#,##0.00</c:formatCode>
                <c:ptCount val="23"/>
                <c:pt idx="0">
                  <c:v>5777.443008337772</c:v>
                </c:pt>
                <c:pt idx="1">
                  <c:v>5777.443008337772</c:v>
                </c:pt>
                <c:pt idx="2">
                  <c:v>5777.443008337772</c:v>
                </c:pt>
                <c:pt idx="3">
                  <c:v>5777.443008337772</c:v>
                </c:pt>
                <c:pt idx="4">
                  <c:v>5777.443008337772</c:v>
                </c:pt>
                <c:pt idx="5">
                  <c:v>5777.443008337772</c:v>
                </c:pt>
                <c:pt idx="6">
                  <c:v>5777.443008337772</c:v>
                </c:pt>
                <c:pt idx="7">
                  <c:v>5777.443008337772</c:v>
                </c:pt>
                <c:pt idx="8">
                  <c:v>5777.443008337772</c:v>
                </c:pt>
                <c:pt idx="9">
                  <c:v>5777.443008337772</c:v>
                </c:pt>
                <c:pt idx="10">
                  <c:v>5777.443008337772</c:v>
                </c:pt>
                <c:pt idx="11">
                  <c:v>5777.443008337772</c:v>
                </c:pt>
                <c:pt idx="12">
                  <c:v>5777.443008337772</c:v>
                </c:pt>
                <c:pt idx="13">
                  <c:v>5777.443008337772</c:v>
                </c:pt>
                <c:pt idx="14">
                  <c:v>5777.443008337772</c:v>
                </c:pt>
                <c:pt idx="15">
                  <c:v>5777.443008337772</c:v>
                </c:pt>
                <c:pt idx="16">
                  <c:v>5777.443008337772</c:v>
                </c:pt>
                <c:pt idx="17">
                  <c:v>5777.443008337772</c:v>
                </c:pt>
                <c:pt idx="18">
                  <c:v>5777.443008337772</c:v>
                </c:pt>
                <c:pt idx="19">
                  <c:v>5777.443008337772</c:v>
                </c:pt>
                <c:pt idx="20">
                  <c:v>5777.443008337772</c:v>
                </c:pt>
                <c:pt idx="21">
                  <c:v>5777.443008337772</c:v>
                </c:pt>
                <c:pt idx="22">
                  <c:v>5777.443008337772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B2-419E-AC4E-23F2DF64C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485919"/>
        <c:axId val="1065485087"/>
      </c:lineChart>
      <c:catAx>
        <c:axId val="1065485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5485087"/>
        <c:crosses val="autoZero"/>
        <c:auto val="1"/>
        <c:lblAlgn val="ctr"/>
        <c:lblOffset val="100"/>
        <c:noMultiLvlLbl val="0"/>
      </c:catAx>
      <c:valAx>
        <c:axId val="106548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548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tx2"/>
                </a:solidFill>
              </a:rPr>
              <a:t>ŚWIADCZENIA W ZAKRESIE DIABETOLOGII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2668607070682933E-2"/>
          <c:y val="9.1988502199383648E-2"/>
          <c:w val="0.85923660958973735"/>
          <c:h val="0.67333405731531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 (5)'!$C$2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 (5)'!$B$3:$B$117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(5)'!$C$3:$C$117</c:f>
              <c:numCache>
                <c:formatCode>#,##0.00</c:formatCode>
                <c:ptCount val="23"/>
                <c:pt idx="0">
                  <c:v>702.18211300960593</c:v>
                </c:pt>
                <c:pt idx="1">
                  <c:v>1086.7456200177764</c:v>
                </c:pt>
                <c:pt idx="2">
                  <c:v>0</c:v>
                </c:pt>
                <c:pt idx="3">
                  <c:v>8564.479180295597</c:v>
                </c:pt>
                <c:pt idx="4">
                  <c:v>522.67489605558023</c:v>
                </c:pt>
                <c:pt idx="5">
                  <c:v>617.17534543748116</c:v>
                </c:pt>
                <c:pt idx="6">
                  <c:v>1431.897763629097</c:v>
                </c:pt>
                <c:pt idx="7">
                  <c:v>0</c:v>
                </c:pt>
                <c:pt idx="8">
                  <c:v>814.21813216202395</c:v>
                </c:pt>
                <c:pt idx="9">
                  <c:v>313.38919455253688</c:v>
                </c:pt>
                <c:pt idx="10">
                  <c:v>0</c:v>
                </c:pt>
                <c:pt idx="11">
                  <c:v>1208.3789840389888</c:v>
                </c:pt>
                <c:pt idx="12">
                  <c:v>430.75854074163919</c:v>
                </c:pt>
                <c:pt idx="13">
                  <c:v>409.19646141579165</c:v>
                </c:pt>
                <c:pt idx="14">
                  <c:v>944.07631986049273</c:v>
                </c:pt>
                <c:pt idx="15">
                  <c:v>1032.5086048680387</c:v>
                </c:pt>
                <c:pt idx="16">
                  <c:v>6925.4840862137189</c:v>
                </c:pt>
                <c:pt idx="17">
                  <c:v>550.33773237120533</c:v>
                </c:pt>
                <c:pt idx="18">
                  <c:v>348.40519135516479</c:v>
                </c:pt>
                <c:pt idx="19">
                  <c:v>792.97015587189037</c:v>
                </c:pt>
                <c:pt idx="20">
                  <c:v>2026.0325349513735</c:v>
                </c:pt>
                <c:pt idx="21">
                  <c:v>0</c:v>
                </c:pt>
                <c:pt idx="22">
                  <c:v>747.77048018245705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9-44B4-814C-4D80BE8A886C}"/>
            </c:ext>
          </c:extLst>
        </c:ser>
        <c:ser>
          <c:idx val="2"/>
          <c:order val="2"/>
          <c:tx>
            <c:strRef>
              <c:f>'do wykresów (5)'!$E$2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 (5)'!$B$3:$B$117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(5)'!$E$3:$E$117</c:f>
              <c:numCache>
                <c:formatCode>#,##0.00</c:formatCode>
                <c:ptCount val="23"/>
                <c:pt idx="0">
                  <c:v>1215.8067101069171</c:v>
                </c:pt>
                <c:pt idx="1">
                  <c:v>1649.2464899495537</c:v>
                </c:pt>
                <c:pt idx="2">
                  <c:v>0</c:v>
                </c:pt>
                <c:pt idx="3">
                  <c:v>10157.129563165001</c:v>
                </c:pt>
                <c:pt idx="4">
                  <c:v>984.23087094586947</c:v>
                </c:pt>
                <c:pt idx="5">
                  <c:v>1032.5543384243397</c:v>
                </c:pt>
                <c:pt idx="6">
                  <c:v>1431.9077057065535</c:v>
                </c:pt>
                <c:pt idx="7">
                  <c:v>0</c:v>
                </c:pt>
                <c:pt idx="8">
                  <c:v>1598.4623583005412</c:v>
                </c:pt>
                <c:pt idx="9">
                  <c:v>313.4239918236355</c:v>
                </c:pt>
                <c:pt idx="10">
                  <c:v>0</c:v>
                </c:pt>
                <c:pt idx="11">
                  <c:v>1222.1696396792288</c:v>
                </c:pt>
                <c:pt idx="12">
                  <c:v>571.18726300572871</c:v>
                </c:pt>
                <c:pt idx="13">
                  <c:v>704.60000039768306</c:v>
                </c:pt>
                <c:pt idx="14">
                  <c:v>1728.9720090751284</c:v>
                </c:pt>
                <c:pt idx="15">
                  <c:v>1046.5478124446972</c:v>
                </c:pt>
                <c:pt idx="16">
                  <c:v>7004.7155273377302</c:v>
                </c:pt>
                <c:pt idx="17">
                  <c:v>960.07659376472657</c:v>
                </c:pt>
                <c:pt idx="18">
                  <c:v>613.71449932692133</c:v>
                </c:pt>
                <c:pt idx="19">
                  <c:v>1312.9606910141515</c:v>
                </c:pt>
                <c:pt idx="20">
                  <c:v>2507.8293859971805</c:v>
                </c:pt>
                <c:pt idx="21">
                  <c:v>0</c:v>
                </c:pt>
                <c:pt idx="22">
                  <c:v>819.485676449008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E9-44B4-814C-4D80BE8A8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01746367"/>
        <c:axId val="1201737215"/>
      </c:barChart>
      <c:lineChart>
        <c:grouping val="standard"/>
        <c:varyColors val="0"/>
        <c:ser>
          <c:idx val="1"/>
          <c:order val="1"/>
          <c:tx>
            <c:strRef>
              <c:f>'do wykresów (5)'!$D$2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7864120726916584E-2"/>
                  <c:y val="-7.6736808980937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E9-44B4-814C-4D80BE8A8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(5)'!$B$3:$B$117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(5)'!$D$3:$D$117</c:f>
              <c:numCache>
                <c:formatCode>#,##0.00</c:formatCode>
                <c:ptCount val="23"/>
                <c:pt idx="0">
                  <c:v>1281.2470146534984</c:v>
                </c:pt>
                <c:pt idx="1">
                  <c:v>1281.2470146534984</c:v>
                </c:pt>
                <c:pt idx="2">
                  <c:v>1281.2470146534984</c:v>
                </c:pt>
                <c:pt idx="3">
                  <c:v>1281.2470146534984</c:v>
                </c:pt>
                <c:pt idx="4">
                  <c:v>1281.2470146534984</c:v>
                </c:pt>
                <c:pt idx="5">
                  <c:v>1281.2470146534984</c:v>
                </c:pt>
                <c:pt idx="6">
                  <c:v>1281.2470146534984</c:v>
                </c:pt>
                <c:pt idx="7">
                  <c:v>1281.2470146534984</c:v>
                </c:pt>
                <c:pt idx="8">
                  <c:v>1281.2470146534984</c:v>
                </c:pt>
                <c:pt idx="9">
                  <c:v>1281.2470146534984</c:v>
                </c:pt>
                <c:pt idx="10">
                  <c:v>1281.2470146534984</c:v>
                </c:pt>
                <c:pt idx="11">
                  <c:v>1281.2470146534984</c:v>
                </c:pt>
                <c:pt idx="12">
                  <c:v>1281.2470146534984</c:v>
                </c:pt>
                <c:pt idx="13">
                  <c:v>1281.2470146534984</c:v>
                </c:pt>
                <c:pt idx="14">
                  <c:v>1281.2470146534984</c:v>
                </c:pt>
                <c:pt idx="15">
                  <c:v>1281.2470146534984</c:v>
                </c:pt>
                <c:pt idx="16">
                  <c:v>1281.2470146534984</c:v>
                </c:pt>
                <c:pt idx="17">
                  <c:v>1281.2470146534984</c:v>
                </c:pt>
                <c:pt idx="18">
                  <c:v>1281.2470146534984</c:v>
                </c:pt>
                <c:pt idx="19">
                  <c:v>1281.2470146534984</c:v>
                </c:pt>
                <c:pt idx="20">
                  <c:v>1281.2470146534984</c:v>
                </c:pt>
                <c:pt idx="21">
                  <c:v>1281.2470146534984</c:v>
                </c:pt>
                <c:pt idx="22">
                  <c:v>1281.2470146534984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E9-44B4-814C-4D80BE8A886C}"/>
            </c:ext>
          </c:extLst>
        </c:ser>
        <c:ser>
          <c:idx val="3"/>
          <c:order val="3"/>
          <c:tx>
            <c:strRef>
              <c:f>'do wykresów (5)'!$F$2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3.5497613181484124E-2"/>
                  <c:y val="-4.60426172706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E9-44B4-814C-4D80BE8A8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(5)'!$B$3:$B$117</c:f>
              <c:strCache>
                <c:ptCount val="23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GRUDZIĄDZKI</c:v>
                </c:pt>
                <c:pt idx="8">
                  <c:v>INOWROCŁAWSKI</c:v>
                </c:pt>
                <c:pt idx="9">
                  <c:v>LIPNOWSKI</c:v>
                </c:pt>
                <c:pt idx="10">
                  <c:v>MOGILEŃSKI</c:v>
                </c:pt>
                <c:pt idx="11">
                  <c:v>NAKIELSKI</c:v>
                </c:pt>
                <c:pt idx="12">
                  <c:v>RADZIEJOWSKI</c:v>
                </c:pt>
                <c:pt idx="13">
                  <c:v>RYPIŃSKI</c:v>
                </c:pt>
                <c:pt idx="14">
                  <c:v>SĘPOLEŃSKI</c:v>
                </c:pt>
                <c:pt idx="15">
                  <c:v>ŚWIECKI</c:v>
                </c:pt>
                <c:pt idx="16">
                  <c:v>TORUŃ</c:v>
                </c:pt>
                <c:pt idx="17">
                  <c:v>TORUŃSKI</c:v>
                </c:pt>
                <c:pt idx="18">
                  <c:v>TUCHOLSKI</c:v>
                </c:pt>
                <c:pt idx="19">
                  <c:v>WĄBRZESKI</c:v>
                </c:pt>
                <c:pt idx="20">
                  <c:v>WŁOCŁAWEK</c:v>
                </c:pt>
                <c:pt idx="21">
                  <c:v>WŁOCŁAWSKI</c:v>
                </c:pt>
                <c:pt idx="22">
                  <c:v>ŻNIŃSKI</c:v>
                </c:pt>
              </c:strCache>
            </c:strRef>
          </c:cat>
          <c:val>
            <c:numRef>
              <c:f>'do wykresów (5)'!$F$3:$F$117</c:f>
              <c:numCache>
                <c:formatCode>#,##0.00</c:formatCode>
                <c:ptCount val="23"/>
                <c:pt idx="0">
                  <c:v>1603.2617881267217</c:v>
                </c:pt>
                <c:pt idx="1">
                  <c:v>1603.2617881267217</c:v>
                </c:pt>
                <c:pt idx="2">
                  <c:v>1603.2617881267217</c:v>
                </c:pt>
                <c:pt idx="3">
                  <c:v>1603.2617881267217</c:v>
                </c:pt>
                <c:pt idx="4">
                  <c:v>1603.2617881267217</c:v>
                </c:pt>
                <c:pt idx="5">
                  <c:v>1603.2617881267217</c:v>
                </c:pt>
                <c:pt idx="6">
                  <c:v>1603.2617881267217</c:v>
                </c:pt>
                <c:pt idx="7">
                  <c:v>1603.2617881267217</c:v>
                </c:pt>
                <c:pt idx="8">
                  <c:v>1603.2617881267217</c:v>
                </c:pt>
                <c:pt idx="9">
                  <c:v>1603.2617881267217</c:v>
                </c:pt>
                <c:pt idx="10">
                  <c:v>1603.2617881267217</c:v>
                </c:pt>
                <c:pt idx="11">
                  <c:v>1603.2617881267217</c:v>
                </c:pt>
                <c:pt idx="12">
                  <c:v>1603.2617881267217</c:v>
                </c:pt>
                <c:pt idx="13">
                  <c:v>1603.2617881267217</c:v>
                </c:pt>
                <c:pt idx="14">
                  <c:v>1603.2617881267217</c:v>
                </c:pt>
                <c:pt idx="15">
                  <c:v>1603.2617881267217</c:v>
                </c:pt>
                <c:pt idx="16">
                  <c:v>1603.2617881267217</c:v>
                </c:pt>
                <c:pt idx="17">
                  <c:v>1603.2617881267217</c:v>
                </c:pt>
                <c:pt idx="18">
                  <c:v>1603.2617881267217</c:v>
                </c:pt>
                <c:pt idx="19">
                  <c:v>1603.2617881267217</c:v>
                </c:pt>
                <c:pt idx="20">
                  <c:v>1603.2617881267217</c:v>
                </c:pt>
                <c:pt idx="21">
                  <c:v>1603.2617881267217</c:v>
                </c:pt>
                <c:pt idx="22">
                  <c:v>1603.2617881267217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E9-44B4-814C-4D80BE8A8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746367"/>
        <c:axId val="1201737215"/>
      </c:lineChart>
      <c:catAx>
        <c:axId val="1201746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1737215"/>
        <c:crosses val="autoZero"/>
        <c:auto val="1"/>
        <c:lblAlgn val="ctr"/>
        <c:lblOffset val="100"/>
        <c:noMultiLvlLbl val="0"/>
      </c:catAx>
      <c:valAx>
        <c:axId val="120173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1746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tx2"/>
                </a:solidFill>
              </a:rPr>
              <a:t>ŚWIADCZENIA W ZAKRESIE KARDIOLOGII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755748366113773E-2"/>
          <c:y val="0.11181655824314256"/>
          <c:w val="0.88092950865391628"/>
          <c:h val="0.66331166521252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 (13)'!$C$2</c:f>
              <c:strCache>
                <c:ptCount val="1"/>
                <c:pt idx="0">
                  <c:v>Zabezpieczenie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wykresów (13)'!$B$3:$B$300</c:f>
              <c:strCache>
                <c:ptCount val="22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INOWROCŁAWSKI</c:v>
                </c:pt>
                <c:pt idx="8">
                  <c:v>LIPNOWSKI</c:v>
                </c:pt>
                <c:pt idx="9">
                  <c:v>MOGILEŃSKI</c:v>
                </c:pt>
                <c:pt idx="10">
                  <c:v>NAKIELSKI</c:v>
                </c:pt>
                <c:pt idx="11">
                  <c:v>RADZIEJOWSKI</c:v>
                </c:pt>
                <c:pt idx="12">
                  <c:v>RYPIŃSKI</c:v>
                </c:pt>
                <c:pt idx="13">
                  <c:v>SĘPOLEŃSKI</c:v>
                </c:pt>
                <c:pt idx="14">
                  <c:v>ŚWIECKI</c:v>
                </c:pt>
                <c:pt idx="15">
                  <c:v>TORUŃ</c:v>
                </c:pt>
                <c:pt idx="16">
                  <c:v>TORUŃSKI</c:v>
                </c:pt>
                <c:pt idx="17">
                  <c:v>TUCHOLSKI</c:v>
                </c:pt>
                <c:pt idx="18">
                  <c:v>WĄBRZESKI</c:v>
                </c:pt>
                <c:pt idx="19">
                  <c:v>WŁOCŁAWEK</c:v>
                </c:pt>
                <c:pt idx="20">
                  <c:v>WŁOCŁAWSKI</c:v>
                </c:pt>
                <c:pt idx="21">
                  <c:v>ŻNIŃSKI</c:v>
                </c:pt>
              </c:strCache>
            </c:strRef>
          </c:cat>
          <c:val>
            <c:numRef>
              <c:f>'do wykresów (13)'!$C$3:$C$300</c:f>
              <c:numCache>
                <c:formatCode>#,##0.00</c:formatCode>
                <c:ptCount val="22"/>
                <c:pt idx="0">
                  <c:v>1381.5349121020934</c:v>
                </c:pt>
                <c:pt idx="1">
                  <c:v>1318.5083702350109</c:v>
                </c:pt>
                <c:pt idx="2">
                  <c:v>696.80652568138021</c:v>
                </c:pt>
                <c:pt idx="3">
                  <c:v>50812.2204402153</c:v>
                </c:pt>
                <c:pt idx="4">
                  <c:v>824.24388959919509</c:v>
                </c:pt>
                <c:pt idx="5">
                  <c:v>1287.1779015455957</c:v>
                </c:pt>
                <c:pt idx="6">
                  <c:v>9516.4504596222414</c:v>
                </c:pt>
                <c:pt idx="7">
                  <c:v>6860.9988964294025</c:v>
                </c:pt>
                <c:pt idx="8">
                  <c:v>1272.5113488814168</c:v>
                </c:pt>
                <c:pt idx="9">
                  <c:v>558.60874544901412</c:v>
                </c:pt>
                <c:pt idx="10">
                  <c:v>2093.5497789876181</c:v>
                </c:pt>
                <c:pt idx="11">
                  <c:v>1831.3918510756337</c:v>
                </c:pt>
                <c:pt idx="12">
                  <c:v>287.25746550596227</c:v>
                </c:pt>
                <c:pt idx="13">
                  <c:v>1354.941284078956</c:v>
                </c:pt>
                <c:pt idx="14">
                  <c:v>2952.5283697180225</c:v>
                </c:pt>
                <c:pt idx="15">
                  <c:v>19750.390011791304</c:v>
                </c:pt>
                <c:pt idx="16">
                  <c:v>679.78234654900552</c:v>
                </c:pt>
                <c:pt idx="17">
                  <c:v>2561.5707885856996</c:v>
                </c:pt>
                <c:pt idx="18">
                  <c:v>644.9783476466107</c:v>
                </c:pt>
                <c:pt idx="19">
                  <c:v>10135.715389639958</c:v>
                </c:pt>
                <c:pt idx="20">
                  <c:v>0</c:v>
                </c:pt>
                <c:pt idx="21">
                  <c:v>1373.4174782715897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5-4F82-9367-EC216C69539C}"/>
            </c:ext>
          </c:extLst>
        </c:ser>
        <c:ser>
          <c:idx val="2"/>
          <c:order val="2"/>
          <c:tx>
            <c:strRef>
              <c:f>'do wykresów (13)'!$E$2</c:f>
              <c:strCache>
                <c:ptCount val="1"/>
                <c:pt idx="0">
                  <c:v>Zabezpieczenie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 wykresów (13)'!$B$3:$B$300</c:f>
              <c:strCache>
                <c:ptCount val="22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INOWROCŁAWSKI</c:v>
                </c:pt>
                <c:pt idx="8">
                  <c:v>LIPNOWSKI</c:v>
                </c:pt>
                <c:pt idx="9">
                  <c:v>MOGILEŃSKI</c:v>
                </c:pt>
                <c:pt idx="10">
                  <c:v>NAKIELSKI</c:v>
                </c:pt>
                <c:pt idx="11">
                  <c:v>RADZIEJOWSKI</c:v>
                </c:pt>
                <c:pt idx="12">
                  <c:v>RYPIŃSKI</c:v>
                </c:pt>
                <c:pt idx="13">
                  <c:v>SĘPOLEŃSKI</c:v>
                </c:pt>
                <c:pt idx="14">
                  <c:v>ŚWIECKI</c:v>
                </c:pt>
                <c:pt idx="15">
                  <c:v>TORUŃ</c:v>
                </c:pt>
                <c:pt idx="16">
                  <c:v>TORUŃSKI</c:v>
                </c:pt>
                <c:pt idx="17">
                  <c:v>TUCHOLSKI</c:v>
                </c:pt>
                <c:pt idx="18">
                  <c:v>WĄBRZESKI</c:v>
                </c:pt>
                <c:pt idx="19">
                  <c:v>WŁOCŁAWEK</c:v>
                </c:pt>
                <c:pt idx="20">
                  <c:v>WŁOCŁAWSKI</c:v>
                </c:pt>
                <c:pt idx="21">
                  <c:v>ŻNIŃSKI</c:v>
                </c:pt>
              </c:strCache>
            </c:strRef>
          </c:cat>
          <c:val>
            <c:numRef>
              <c:f>'do wykresów (13)'!$E$3:$E$300</c:f>
              <c:numCache>
                <c:formatCode>#,##0.00</c:formatCode>
                <c:ptCount val="22"/>
                <c:pt idx="0">
                  <c:v>2237.370081902834</c:v>
                </c:pt>
                <c:pt idx="1">
                  <c:v>1340.4505351820294</c:v>
                </c:pt>
                <c:pt idx="2">
                  <c:v>930.95624889394389</c:v>
                </c:pt>
                <c:pt idx="3">
                  <c:v>68299.80533412339</c:v>
                </c:pt>
                <c:pt idx="4">
                  <c:v>1105.7379705833812</c:v>
                </c:pt>
                <c:pt idx="5">
                  <c:v>998.44804170900329</c:v>
                </c:pt>
                <c:pt idx="6">
                  <c:v>13934.234151831428</c:v>
                </c:pt>
                <c:pt idx="7">
                  <c:v>9989.650297367536</c:v>
                </c:pt>
                <c:pt idx="8">
                  <c:v>2366.8407855831924</c:v>
                </c:pt>
                <c:pt idx="9">
                  <c:v>572.66366150805413</c:v>
                </c:pt>
                <c:pt idx="10">
                  <c:v>2163.2767496565011</c:v>
                </c:pt>
                <c:pt idx="11">
                  <c:v>2651.238882271884</c:v>
                </c:pt>
                <c:pt idx="12">
                  <c:v>492.376415006174</c:v>
                </c:pt>
                <c:pt idx="13">
                  <c:v>2635.2122534116238</c:v>
                </c:pt>
                <c:pt idx="14">
                  <c:v>3115.2386198010395</c:v>
                </c:pt>
                <c:pt idx="15">
                  <c:v>23746.378598286381</c:v>
                </c:pt>
                <c:pt idx="16">
                  <c:v>855.52073619095154</c:v>
                </c:pt>
                <c:pt idx="17">
                  <c:v>4690.0805904798644</c:v>
                </c:pt>
                <c:pt idx="18">
                  <c:v>1239.6279276932592</c:v>
                </c:pt>
                <c:pt idx="19">
                  <c:v>15787.840043904213</c:v>
                </c:pt>
                <c:pt idx="20">
                  <c:v>0</c:v>
                </c:pt>
                <c:pt idx="21">
                  <c:v>2149.3230439459708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5-4F82-9367-EC216C695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26459103"/>
        <c:axId val="1226462015"/>
      </c:barChart>
      <c:lineChart>
        <c:grouping val="standard"/>
        <c:varyColors val="0"/>
        <c:ser>
          <c:idx val="1"/>
          <c:order val="1"/>
          <c:tx>
            <c:strRef>
              <c:f>'do wykresów (13)'!$D$2</c:f>
              <c:strCache>
                <c:ptCount val="1"/>
                <c:pt idx="0">
                  <c:v>Średnia dla województwa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2.9397792773595586E-2"/>
                  <c:y val="-2.10616986707746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75-4F82-9367-EC216C695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(13)'!$B$3:$B$300</c:f>
              <c:strCache>
                <c:ptCount val="22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INOWROCŁAWSKI</c:v>
                </c:pt>
                <c:pt idx="8">
                  <c:v>LIPNOWSKI</c:v>
                </c:pt>
                <c:pt idx="9">
                  <c:v>MOGILEŃSKI</c:v>
                </c:pt>
                <c:pt idx="10">
                  <c:v>NAKIELSKI</c:v>
                </c:pt>
                <c:pt idx="11">
                  <c:v>RADZIEJOWSKI</c:v>
                </c:pt>
                <c:pt idx="12">
                  <c:v>RYPIŃSKI</c:v>
                </c:pt>
                <c:pt idx="13">
                  <c:v>SĘPOLEŃSKI</c:v>
                </c:pt>
                <c:pt idx="14">
                  <c:v>ŚWIECKI</c:v>
                </c:pt>
                <c:pt idx="15">
                  <c:v>TORUŃ</c:v>
                </c:pt>
                <c:pt idx="16">
                  <c:v>TORUŃSKI</c:v>
                </c:pt>
                <c:pt idx="17">
                  <c:v>TUCHOLSKI</c:v>
                </c:pt>
                <c:pt idx="18">
                  <c:v>WĄBRZESKI</c:v>
                </c:pt>
                <c:pt idx="19">
                  <c:v>WŁOCŁAWEK</c:v>
                </c:pt>
                <c:pt idx="20">
                  <c:v>WŁOCŁAWSKI</c:v>
                </c:pt>
                <c:pt idx="21">
                  <c:v>ŻNIŃSKI</c:v>
                </c:pt>
              </c:strCache>
            </c:strRef>
          </c:cat>
          <c:val>
            <c:numRef>
              <c:f>'do wykresów (13)'!$D$3:$D$300</c:f>
              <c:numCache>
                <c:formatCode>#,##0.00</c:formatCode>
                <c:ptCount val="22"/>
                <c:pt idx="0">
                  <c:v>5372.4811182550466</c:v>
                </c:pt>
                <c:pt idx="1">
                  <c:v>5372.4811182550466</c:v>
                </c:pt>
                <c:pt idx="2">
                  <c:v>5372.4811182550466</c:v>
                </c:pt>
                <c:pt idx="3">
                  <c:v>5372.4811182550466</c:v>
                </c:pt>
                <c:pt idx="4">
                  <c:v>5372.4811182550466</c:v>
                </c:pt>
                <c:pt idx="5">
                  <c:v>5372.4811182550466</c:v>
                </c:pt>
                <c:pt idx="6">
                  <c:v>5372.4811182550466</c:v>
                </c:pt>
                <c:pt idx="7">
                  <c:v>5372.4811182550466</c:v>
                </c:pt>
                <c:pt idx="8">
                  <c:v>5372.4811182550466</c:v>
                </c:pt>
                <c:pt idx="9">
                  <c:v>5372.4811182550466</c:v>
                </c:pt>
                <c:pt idx="10">
                  <c:v>5372.4811182550466</c:v>
                </c:pt>
                <c:pt idx="11">
                  <c:v>5372.4811182550466</c:v>
                </c:pt>
                <c:pt idx="12">
                  <c:v>5372.4811182550466</c:v>
                </c:pt>
                <c:pt idx="13">
                  <c:v>5372.4811182550466</c:v>
                </c:pt>
                <c:pt idx="14">
                  <c:v>5372.4811182550466</c:v>
                </c:pt>
                <c:pt idx="15">
                  <c:v>5372.4811182550466</c:v>
                </c:pt>
                <c:pt idx="16">
                  <c:v>5372.4811182550466</c:v>
                </c:pt>
                <c:pt idx="17">
                  <c:v>5372.4811182550466</c:v>
                </c:pt>
                <c:pt idx="18">
                  <c:v>5372.4811182550466</c:v>
                </c:pt>
                <c:pt idx="19">
                  <c:v>5372.4811182550466</c:v>
                </c:pt>
                <c:pt idx="20">
                  <c:v>5372.4811182550466</c:v>
                </c:pt>
                <c:pt idx="21">
                  <c:v>5372.4811182550466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75-4F82-9367-EC216C69539C}"/>
            </c:ext>
          </c:extLst>
        </c:ser>
        <c:ser>
          <c:idx val="3"/>
          <c:order val="3"/>
          <c:tx>
            <c:strRef>
              <c:f>'do wykresów (13)'!$F$2</c:f>
              <c:strCache>
                <c:ptCount val="1"/>
                <c:pt idx="0">
                  <c:v>Średnia dla województwa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3.0486599913358225E-2"/>
                  <c:y val="-3.5804887740316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75-4F82-9367-EC216C695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 wykresów (13)'!$B$3:$B$300</c:f>
              <c:strCache>
                <c:ptCount val="22"/>
                <c:pt idx="0">
                  <c:v>ALEKSANDROWSKI</c:v>
                </c:pt>
                <c:pt idx="1">
                  <c:v>BRODNICKI</c:v>
                </c:pt>
                <c:pt idx="2">
                  <c:v>BYDGOSKI</c:v>
                </c:pt>
                <c:pt idx="3">
                  <c:v>BYDGOSZCZ</c:v>
                </c:pt>
                <c:pt idx="4">
                  <c:v>CHEŁMIŃSKI</c:v>
                </c:pt>
                <c:pt idx="5">
                  <c:v>GOLUBSKO-DOBRZYŃSKI</c:v>
                </c:pt>
                <c:pt idx="6">
                  <c:v>GRUDZIĄDZ</c:v>
                </c:pt>
                <c:pt idx="7">
                  <c:v>INOWROCŁAWSKI</c:v>
                </c:pt>
                <c:pt idx="8">
                  <c:v>LIPNOWSKI</c:v>
                </c:pt>
                <c:pt idx="9">
                  <c:v>MOGILEŃSKI</c:v>
                </c:pt>
                <c:pt idx="10">
                  <c:v>NAKIELSKI</c:v>
                </c:pt>
                <c:pt idx="11">
                  <c:v>RADZIEJOWSKI</c:v>
                </c:pt>
                <c:pt idx="12">
                  <c:v>RYPIŃSKI</c:v>
                </c:pt>
                <c:pt idx="13">
                  <c:v>SĘPOLEŃSKI</c:v>
                </c:pt>
                <c:pt idx="14">
                  <c:v>ŚWIECKI</c:v>
                </c:pt>
                <c:pt idx="15">
                  <c:v>TORUŃ</c:v>
                </c:pt>
                <c:pt idx="16">
                  <c:v>TORUŃSKI</c:v>
                </c:pt>
                <c:pt idx="17">
                  <c:v>TUCHOLSKI</c:v>
                </c:pt>
                <c:pt idx="18">
                  <c:v>WĄBRZESKI</c:v>
                </c:pt>
                <c:pt idx="19">
                  <c:v>WŁOCŁAWEK</c:v>
                </c:pt>
                <c:pt idx="20">
                  <c:v>WŁOCŁAWSKI</c:v>
                </c:pt>
                <c:pt idx="21">
                  <c:v>ŻNIŃSKI</c:v>
                </c:pt>
              </c:strCache>
            </c:strRef>
          </c:cat>
          <c:val>
            <c:numRef>
              <c:f>'do wykresów (13)'!$F$3:$F$300</c:f>
              <c:numCache>
                <c:formatCode>#,##0.00</c:formatCode>
                <c:ptCount val="22"/>
                <c:pt idx="0">
                  <c:v>7331.9214076969392</c:v>
                </c:pt>
                <c:pt idx="1">
                  <c:v>7331.9214076969392</c:v>
                </c:pt>
                <c:pt idx="2">
                  <c:v>7331.9214076969392</c:v>
                </c:pt>
                <c:pt idx="3">
                  <c:v>7331.9214076969392</c:v>
                </c:pt>
                <c:pt idx="4">
                  <c:v>7331.9214076969392</c:v>
                </c:pt>
                <c:pt idx="5">
                  <c:v>7331.9214076969392</c:v>
                </c:pt>
                <c:pt idx="6">
                  <c:v>7331.9214076969392</c:v>
                </c:pt>
                <c:pt idx="7">
                  <c:v>7331.9214076969392</c:v>
                </c:pt>
                <c:pt idx="8">
                  <c:v>7331.9214076969392</c:v>
                </c:pt>
                <c:pt idx="9">
                  <c:v>7331.9214076969392</c:v>
                </c:pt>
                <c:pt idx="10">
                  <c:v>7331.9214076969392</c:v>
                </c:pt>
                <c:pt idx="11">
                  <c:v>7331.9214076969392</c:v>
                </c:pt>
                <c:pt idx="12">
                  <c:v>7331.9214076969392</c:v>
                </c:pt>
                <c:pt idx="13">
                  <c:v>7331.9214076969392</c:v>
                </c:pt>
                <c:pt idx="14">
                  <c:v>7331.9214076969392</c:v>
                </c:pt>
                <c:pt idx="15">
                  <c:v>7331.9214076969392</c:v>
                </c:pt>
                <c:pt idx="16">
                  <c:v>7331.9214076969392</c:v>
                </c:pt>
                <c:pt idx="17">
                  <c:v>7331.9214076969392</c:v>
                </c:pt>
                <c:pt idx="18">
                  <c:v>7331.9214076969392</c:v>
                </c:pt>
                <c:pt idx="19">
                  <c:v>7331.9214076969392</c:v>
                </c:pt>
                <c:pt idx="20">
                  <c:v>7331.9214076969392</c:v>
                </c:pt>
                <c:pt idx="21">
                  <c:v>7331.9214076969392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75-4F82-9367-EC216C695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59103"/>
        <c:axId val="1226462015"/>
      </c:lineChart>
      <c:catAx>
        <c:axId val="1226459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6462015"/>
        <c:crosses val="autoZero"/>
        <c:auto val="1"/>
        <c:lblAlgn val="ctr"/>
        <c:lblOffset val="100"/>
        <c:noMultiLvlLbl val="0"/>
      </c:catAx>
      <c:valAx>
        <c:axId val="122646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645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0.2622</cdr:x>
      <cdr:y>0.37242</cdr:y>
    </cdr:from>
    <cdr:to>
      <cdr:x>0.387</cdr:x>
      <cdr:y>0.51525</cdr:y>
    </cdr:to>
    <cdr:sp macro="" textlink="">
      <cdr:nvSpPr>
        <cdr:cNvPr id="2" name="Strzałka w prawo 1"/>
        <cdr:cNvSpPr/>
      </cdr:nvSpPr>
      <cdr:spPr>
        <a:xfrm xmlns:a="http://schemas.openxmlformats.org/drawingml/2006/main" rot="2393775">
          <a:off x="2055483" y="1600437"/>
          <a:ext cx="978408" cy="61377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l-PL" sz="1400" b="1" dirty="0">
              <a:solidFill>
                <a:schemeClr val="tx2"/>
              </a:solidFill>
            </a:rPr>
            <a:t>31%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0.35806</cdr:x>
      <cdr:y>0.18181</cdr:y>
    </cdr:from>
    <cdr:to>
      <cdr:x>0.90336</cdr:x>
      <cdr:y>0.37812</cdr:y>
    </cdr:to>
    <cdr:sp macro="" textlink="">
      <cdr:nvSpPr>
        <cdr:cNvPr id="2" name="Strzałka w prawo 1"/>
        <cdr:cNvSpPr/>
      </cdr:nvSpPr>
      <cdr:spPr>
        <a:xfrm xmlns:a="http://schemas.openxmlformats.org/drawingml/2006/main" rot="20594096">
          <a:off x="2783022" y="735999"/>
          <a:ext cx="4238282" cy="79468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>
              <a:solidFill>
                <a:sysClr val="windowText" lastClr="000000"/>
              </a:solidFill>
            </a:rPr>
            <a:t>81 %</a:t>
          </a:r>
        </a:p>
      </cdr:txBody>
    </cdr:sp>
  </cdr:relSizeAnchor>
  <cdr:relSizeAnchor xmlns:cdr="http://schemas.openxmlformats.org/drawingml/2006/chartDrawing">
    <cdr:from>
      <cdr:x>0.2778</cdr:x>
      <cdr:y>0.31054</cdr:y>
    </cdr:from>
    <cdr:to>
      <cdr:x>0.3587</cdr:x>
      <cdr:y>0.55223</cdr:y>
    </cdr:to>
    <cdr:sp macro="" textlink="">
      <cdr:nvSpPr>
        <cdr:cNvPr id="3" name="Strzałka w prawo 2"/>
        <cdr:cNvSpPr/>
      </cdr:nvSpPr>
      <cdr:spPr>
        <a:xfrm xmlns:a="http://schemas.openxmlformats.org/drawingml/2006/main" rot="2720086">
          <a:off x="1984374" y="1431925"/>
          <a:ext cx="978408" cy="62876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b="1">
              <a:solidFill>
                <a:sysClr val="windowText" lastClr="000000"/>
              </a:solidFill>
            </a:rPr>
            <a:t>38 %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B60B3B-7ABA-4676-9AE6-66CBEFCA0AC5}" type="datetimeFigureOut">
              <a:rPr lang="pl-PL" smtClean="0"/>
              <a:t>21.08.2023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BCB37F-D588-4A85-BEE4-AE163BBD6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2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57FE6-D459-4441-93E6-944270087B7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45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57FE6-D459-4441-93E6-944270087B7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2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89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49565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6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41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1" name="Symbol zastępczy tekstu 22"/>
          <p:cNvSpPr>
            <a:spLocks noGrp="1"/>
          </p:cNvSpPr>
          <p:nvPr>
            <p:ph type="body" sz="quarter" idx="15" hasCustomPrompt="1"/>
          </p:nvPr>
        </p:nvSpPr>
        <p:spPr>
          <a:xfrm>
            <a:off x="502510" y="701960"/>
            <a:ext cx="4432343" cy="7826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900" b="1">
                <a:solidFill>
                  <a:srgbClr val="261474"/>
                </a:solidFill>
                <a:latin typeface="+mn-lt"/>
              </a:defRPr>
            </a:lvl1pPr>
            <a:lvl2pPr marL="457200" indent="0">
              <a:buFontTx/>
              <a:buNone/>
              <a:defRPr sz="3900" b="1">
                <a:solidFill>
                  <a:srgbClr val="261474"/>
                </a:solidFill>
              </a:defRPr>
            </a:lvl2pPr>
            <a:lvl3pPr marL="914400" indent="0">
              <a:buFontTx/>
              <a:buNone/>
              <a:defRPr sz="3900" b="1">
                <a:solidFill>
                  <a:srgbClr val="261474"/>
                </a:solidFill>
              </a:defRPr>
            </a:lvl3pPr>
            <a:lvl4pPr marL="1371600" indent="0">
              <a:buFontTx/>
              <a:buNone/>
              <a:defRPr sz="3900" b="1">
                <a:solidFill>
                  <a:srgbClr val="261474"/>
                </a:solidFill>
              </a:defRPr>
            </a:lvl4pPr>
            <a:lvl5pPr marL="1828800" indent="0">
              <a:buFontTx/>
              <a:buNone/>
              <a:defRPr sz="3900" b="1">
                <a:solidFill>
                  <a:srgbClr val="261474"/>
                </a:solidFill>
              </a:defRPr>
            </a:lvl5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8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73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0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637838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457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402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268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59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67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7938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  <p:sldLayoutId id="2147483769" r:id="rId12"/>
    <p:sldLayoutId id="2147483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356737" y="2571914"/>
            <a:ext cx="6235099" cy="15844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Dostępność do świadczeń zdrowotnych w województwie kujawsko-pomorskim</a:t>
            </a:r>
          </a:p>
          <a:p>
            <a:pPr>
              <a:lnSpc>
                <a:spcPct val="100000"/>
              </a:lnSpc>
            </a:pPr>
            <a:br>
              <a:rPr lang="pl-PL" sz="2400" dirty="0"/>
            </a:br>
            <a:r>
              <a:rPr lang="pl-PL" sz="2400" dirty="0"/>
              <a:t>Toruń, 24.08.2023</a:t>
            </a:r>
          </a:p>
        </p:txBody>
      </p:sp>
    </p:spTree>
    <p:extLst>
      <p:ext uri="{BB962C8B-B14F-4D97-AF65-F5344CB8AC3E}">
        <p14:creationId xmlns:p14="http://schemas.microsoft.com/office/powerpoint/2010/main" val="220660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6"/>
            <a:ext cx="10515600" cy="952397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Podział finansowania umów w rodzaju ambulatoryjna opieka diagnostyczna kosztochłonna (ASDK)</a:t>
            </a:r>
            <a:br>
              <a:rPr lang="pl-PL" sz="3600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546494"/>
              </p:ext>
            </p:extLst>
          </p:nvPr>
        </p:nvGraphicFramePr>
        <p:xfrm>
          <a:off x="290379" y="1525588"/>
          <a:ext cx="5023578" cy="394416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86594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982704">
                  <a:extLst>
                    <a:ext uri="{9D8B030D-6E8A-4147-A177-3AD203B41FA5}">
                      <a16:colId xmlns:a16="http://schemas.microsoft.com/office/drawing/2014/main" val="118281735"/>
                    </a:ext>
                  </a:extLst>
                </a:gridCol>
                <a:gridCol w="1854280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7073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BADANIA ECHOKARDIOGRAFICZNE PŁODU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694 895,38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BADANIA ENDOSKOPOWE PRZEWODU POKARMOWEGO - GASTROSKOPIA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9 425 370,02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BADANIA ENDOSKOPOWE PRZEWODU POKARMOWEGO - KOLONOSKOPIA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15 395 903,92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BADANIA MEDYCYNY NUKLEARNEJ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2 712 102,20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819085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BADANIA REZONANSU MAGNETYCZNEGO (RM)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65 966 843,03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99636"/>
                  </a:ext>
                </a:extLst>
              </a:tr>
              <a:tr h="37028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BADANIA TOMOGRAFII KOMPUTEROWEJ (TK)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35 052 807,35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969330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Łącznie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129 247 921,90 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0107444"/>
              </p:ext>
            </p:extLst>
          </p:nvPr>
        </p:nvGraphicFramePr>
        <p:xfrm>
          <a:off x="5313957" y="1317523"/>
          <a:ext cx="6779720" cy="430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043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/>
          <a:p>
            <a:fld id="{A82DE85A-1CF9-47ED-B975-954F739C7F1B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93" y="1064892"/>
            <a:ext cx="7465769" cy="5439742"/>
          </a:xfrm>
          <a:prstGeom prst="rect">
            <a:avLst/>
          </a:prstGeom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8637" y="361220"/>
            <a:ext cx="10515600" cy="952397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Liczba miejsc wykonywania rezonansu magnetycznego </a:t>
            </a:r>
            <a:br>
              <a:rPr lang="pl-PL" sz="3600" dirty="0"/>
            </a:br>
            <a:r>
              <a:rPr lang="pl-PL" sz="3600" dirty="0"/>
              <a:t>w podziale na powiaty</a:t>
            </a:r>
            <a:br>
              <a:rPr lang="pl-PL" sz="3600" dirty="0"/>
            </a:br>
            <a:endParaRPr lang="pl-PL" dirty="0"/>
          </a:p>
        </p:txBody>
      </p:sp>
      <p:sp>
        <p:nvSpPr>
          <p:cNvPr id="2" name="Owal 1"/>
          <p:cNvSpPr/>
          <p:nvPr/>
        </p:nvSpPr>
        <p:spPr>
          <a:xfrm>
            <a:off x="7580671" y="2969343"/>
            <a:ext cx="353961" cy="383458"/>
          </a:xfrm>
          <a:prstGeom prst="ellipse">
            <a:avLst/>
          </a:prstGeom>
          <a:solidFill>
            <a:srgbClr val="FFB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671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/>
          <a:p>
            <a:fld id="{A82DE85A-1CF9-47ED-B975-954F739C7F1B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38805" y="365126"/>
            <a:ext cx="10515600" cy="952397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Liczba miejsc wykonywania tomografii komputerowej</a:t>
            </a:r>
            <a:br>
              <a:rPr lang="pl-PL" sz="3600" dirty="0"/>
            </a:br>
            <a:r>
              <a:rPr lang="pl-PL" sz="3600" dirty="0"/>
              <a:t>w podziale na powiaty</a:t>
            </a:r>
            <a:br>
              <a:rPr lang="pl-PL" sz="3600" dirty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45" y="1086953"/>
            <a:ext cx="7434995" cy="53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Liczba osób oczekujących w AOS (poradnie) i ASDK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9" name="Wykres 8"/>
          <p:cNvGraphicFramePr>
            <a:graphicFrameLocks/>
          </p:cNvGraphicFramePr>
          <p:nvPr/>
        </p:nvGraphicFramePr>
        <p:xfrm>
          <a:off x="1915063" y="2262188"/>
          <a:ext cx="7839465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915063" y="1119188"/>
          <a:ext cx="7839465" cy="1143000"/>
        </p:xfrm>
        <a:graphic>
          <a:graphicData uri="http://schemas.openxmlformats.org/drawingml/2006/table">
            <a:tbl>
              <a:tblPr/>
              <a:tblGrid>
                <a:gridCol w="1567893">
                  <a:extLst>
                    <a:ext uri="{9D8B030D-6E8A-4147-A177-3AD203B41FA5}">
                      <a16:colId xmlns:a16="http://schemas.microsoft.com/office/drawing/2014/main" val="443572523"/>
                    </a:ext>
                  </a:extLst>
                </a:gridCol>
                <a:gridCol w="1567893">
                  <a:extLst>
                    <a:ext uri="{9D8B030D-6E8A-4147-A177-3AD203B41FA5}">
                      <a16:colId xmlns:a16="http://schemas.microsoft.com/office/drawing/2014/main" val="2659693867"/>
                    </a:ext>
                  </a:extLst>
                </a:gridCol>
                <a:gridCol w="1567893">
                  <a:extLst>
                    <a:ext uri="{9D8B030D-6E8A-4147-A177-3AD203B41FA5}">
                      <a16:colId xmlns:a16="http://schemas.microsoft.com/office/drawing/2014/main" val="261456293"/>
                    </a:ext>
                  </a:extLst>
                </a:gridCol>
                <a:gridCol w="1567893">
                  <a:extLst>
                    <a:ext uri="{9D8B030D-6E8A-4147-A177-3AD203B41FA5}">
                      <a16:colId xmlns:a16="http://schemas.microsoft.com/office/drawing/2014/main" val="2753495499"/>
                    </a:ext>
                  </a:extLst>
                </a:gridCol>
                <a:gridCol w="1567893">
                  <a:extLst>
                    <a:ext uri="{9D8B030D-6E8A-4147-A177-3AD203B41FA5}">
                      <a16:colId xmlns:a16="http://schemas.microsoft.com/office/drawing/2014/main" val="1310688145"/>
                    </a:ext>
                  </a:extLst>
                </a:gridCol>
              </a:tblGrid>
              <a:tr h="381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OCZEKUJĄCYCH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4984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GRUDZIEŃ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GRUDZIEŃ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GRUDZIEŃ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GRUDZIEŃ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MARZEC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792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860583"/>
                  </a:ext>
                </a:extLst>
              </a:tr>
            </a:tbl>
          </a:graphicData>
        </a:graphic>
      </p:graphicFrame>
      <p:sp>
        <p:nvSpPr>
          <p:cNvPr id="3" name="Strzałka w prawo 2"/>
          <p:cNvSpPr/>
          <p:nvPr/>
        </p:nvSpPr>
        <p:spPr>
          <a:xfrm rot="20497529">
            <a:off x="4847596" y="3216337"/>
            <a:ext cx="3800126" cy="6111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117 %</a:t>
            </a:r>
          </a:p>
        </p:txBody>
      </p:sp>
    </p:spTree>
    <p:extLst>
      <p:ext uri="{BB962C8B-B14F-4D97-AF65-F5344CB8AC3E}">
        <p14:creationId xmlns:p14="http://schemas.microsoft.com/office/powerpoint/2010/main" val="129603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600" dirty="0"/>
            </a:br>
            <a:r>
              <a:rPr lang="pl-PL" sz="3600" dirty="0"/>
              <a:t>LICZBA OSÓB SKREŚLONYCH Z POWODU WYKONANIA ŚWIADCZENIA W OKRESIE SPRAWOZDAWCZYM </a:t>
            </a:r>
            <a:br>
              <a:rPr lang="pl-PL" sz="3600" dirty="0"/>
            </a:br>
            <a:r>
              <a:rPr lang="pl-PL" sz="3600" dirty="0"/>
              <a:t>w AOS (poradnie) i ASDK</a:t>
            </a:r>
            <a:br>
              <a:rPr lang="pl-PL" sz="3600" dirty="0"/>
            </a:br>
            <a:br>
              <a:rPr lang="pl-PL" dirty="0"/>
            </a:br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1799807" y="2673821"/>
          <a:ext cx="7746999" cy="389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99806" y="1540347"/>
          <a:ext cx="7747000" cy="1096834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76293547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58892393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134109143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85924197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829841166"/>
                    </a:ext>
                  </a:extLst>
                </a:gridCol>
              </a:tblGrid>
              <a:tr h="400596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LICZBA OSÓB SKREŚLONYCH Z POWODU WYKONANIA ŚWIADCZENIA W OKRESIE SPRAWOZDAWCZYM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88815"/>
                  </a:ext>
                </a:extLst>
              </a:tr>
              <a:tr h="349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GRUDZIEŃ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GRUDZIEŃ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GRUDZIEŃ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GRUDZIEŃ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MARZEC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91474"/>
                  </a:ext>
                </a:extLst>
              </a:tr>
              <a:tr h="346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38 030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44 586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04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97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</p:nvPr>
        </p:nvGraphicFramePr>
        <p:xfrm>
          <a:off x="294968" y="403123"/>
          <a:ext cx="11729884" cy="599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5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1"/>
          </p:nvPr>
        </p:nvGraphicFramePr>
        <p:xfrm>
          <a:off x="502383" y="154365"/>
          <a:ext cx="11383297" cy="618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37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</p:nvPr>
        </p:nvGraphicFramePr>
        <p:xfrm>
          <a:off x="374073" y="369513"/>
          <a:ext cx="11216908" cy="606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19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1"/>
          </p:nvPr>
        </p:nvGraphicFramePr>
        <p:xfrm>
          <a:off x="256309" y="345958"/>
          <a:ext cx="11664141" cy="602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04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1"/>
          </p:nvPr>
        </p:nvGraphicFramePr>
        <p:xfrm>
          <a:off x="339435" y="412460"/>
          <a:ext cx="11722331" cy="601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089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tabeli 3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31221082"/>
              </p:ext>
            </p:extLst>
          </p:nvPr>
        </p:nvGraphicFramePr>
        <p:xfrm>
          <a:off x="473823" y="640081"/>
          <a:ext cx="11222184" cy="52563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94274">
                  <a:extLst>
                    <a:ext uri="{9D8B030D-6E8A-4147-A177-3AD203B41FA5}">
                      <a16:colId xmlns:a16="http://schemas.microsoft.com/office/drawing/2014/main" val="2377712927"/>
                    </a:ext>
                  </a:extLst>
                </a:gridCol>
                <a:gridCol w="1917717">
                  <a:extLst>
                    <a:ext uri="{9D8B030D-6E8A-4147-A177-3AD203B41FA5}">
                      <a16:colId xmlns:a16="http://schemas.microsoft.com/office/drawing/2014/main" val="1532264575"/>
                    </a:ext>
                  </a:extLst>
                </a:gridCol>
                <a:gridCol w="1835249">
                  <a:extLst>
                    <a:ext uri="{9D8B030D-6E8A-4147-A177-3AD203B41FA5}">
                      <a16:colId xmlns:a16="http://schemas.microsoft.com/office/drawing/2014/main" val="259943085"/>
                    </a:ext>
                  </a:extLst>
                </a:gridCol>
                <a:gridCol w="2501327">
                  <a:extLst>
                    <a:ext uri="{9D8B030D-6E8A-4147-A177-3AD203B41FA5}">
                      <a16:colId xmlns:a16="http://schemas.microsoft.com/office/drawing/2014/main" val="4069643722"/>
                    </a:ext>
                  </a:extLst>
                </a:gridCol>
                <a:gridCol w="1778912">
                  <a:extLst>
                    <a:ext uri="{9D8B030D-6E8A-4147-A177-3AD203B41FA5}">
                      <a16:colId xmlns:a16="http://schemas.microsoft.com/office/drawing/2014/main" val="2174955982"/>
                    </a:ext>
                  </a:extLst>
                </a:gridCol>
                <a:gridCol w="194705">
                  <a:extLst>
                    <a:ext uri="{9D8B030D-6E8A-4147-A177-3AD203B41FA5}">
                      <a16:colId xmlns:a16="http://schemas.microsoft.com/office/drawing/2014/main" val="3844958097"/>
                    </a:ext>
                  </a:extLst>
                </a:gridCol>
              </a:tblGrid>
              <a:tr h="614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RODZAJ</a:t>
                      </a:r>
                      <a:r>
                        <a:rPr lang="pl-PL" sz="1050" b="1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ŚWIADCZEŃ</a:t>
                      </a:r>
                      <a:endParaRPr lang="pl-PL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u="none" strike="noStrike" dirty="0">
                          <a:solidFill>
                            <a:schemeClr val="bg2"/>
                          </a:solidFill>
                          <a:effectLst/>
                        </a:rPr>
                        <a:t>KONTRAKT 2020</a:t>
                      </a:r>
                      <a:endParaRPr lang="pl-PL" sz="105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pl-PL" sz="105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u="none" strike="noStrike" dirty="0">
                          <a:solidFill>
                            <a:schemeClr val="bg2"/>
                          </a:solidFill>
                          <a:effectLst/>
                        </a:rPr>
                        <a:t>KONTRAKT 2021</a:t>
                      </a:r>
                      <a:endParaRPr lang="pl-PL" sz="105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5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u="none" strike="noStrike" dirty="0">
                          <a:solidFill>
                            <a:schemeClr val="bg2"/>
                          </a:solidFill>
                          <a:effectLst/>
                        </a:rPr>
                        <a:t>KONTRAKT 2022</a:t>
                      </a:r>
                      <a:endParaRPr lang="pl-PL" sz="105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5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 2023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50" u="none" strike="noStrike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093786"/>
                  </a:ext>
                </a:extLst>
              </a:tr>
              <a:tr h="384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kontraktów, w tym:</a:t>
                      </a:r>
                      <a:endParaRPr lang="pl-PL" sz="105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4 345 865 894,63 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4 548 139 633,84 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5 727 033 086,15 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6 464 321 336,66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236176"/>
                  </a:ext>
                </a:extLst>
              </a:tr>
              <a:tr h="33139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PODSTAWOWA OPIEKA ZDROWOTNA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729 910 843,13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754 959 156,84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812 736 794,74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523 766 378,37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912861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AMBULATORYJNA OPIEKA SPECJALISTYCZNA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262 837 729,55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366 456 566,70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572 218 903,97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646 124 860,85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38721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LECZENIE SZPITALNE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2 615 146 356,49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2 646 178 066,00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3 325 172 637,75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4 098 528 326,46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506290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OPIEKA PSYCHIATRYCZNA I LECZENIE UZALEŻNIEŃ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152 547 485,33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159 438 667,39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207 592 004,68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242 786 641,74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48918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REHABILITACJA LECZNICZA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132 483 577,61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150 716 965,04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235 604 729,50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294 995 804,69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716663"/>
                  </a:ext>
                </a:extLst>
              </a:tr>
              <a:tr h="40228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ŚWIADCZENIA PIELĘGNACYJNE I OPIEKUŃCZE W RAMACH OPIEKI DŁUGOTERMINOWEJ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95 770 652,21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109 726 785,83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137 876 377,38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158 179 300,41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8755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OPIEKA PALIATYWNA I HOSPICYJNA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52 672 562,30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53 975 226,65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69 854 672,98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87 550 762,73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1504360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LECZENIE STOMATOLOGICZNE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88 751 659,60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83 687 567,88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100 347 778,29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128 497 304,63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326268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POMOC DORAŹNA I TRANSPORT SANITARNY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12 525 008,00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16 327 879,65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22 105 631,61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24 880 573,23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128266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KOSZTY PROFILAKTYCZNYCH PROGRAMÓW ZDROWOTNYCH FINANSOWANYCH ZE ŚRODKÓW FUNDUSZU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10 929 311,07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10 771 513,43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11 346 690,12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23 231 650,55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291927"/>
                  </a:ext>
                </a:extLst>
              </a:tr>
              <a:tr h="3163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ŚWIADCZENIA OPIEKI ZDROWOTNEJ KONTRAKTOWANE ODRĘBNIE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127 001 827,42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125 175 234,67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153 450 821,43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179 641 060,55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799767"/>
                  </a:ext>
                </a:extLst>
              </a:tr>
              <a:tr h="4669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ZAOPATRZENIE W WYROBY MEDYCZNE ORAZ ICH NAPRAWA, O KTÓRYCH MOWA W USTAWIE O REFUNDACJI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65 288 881,92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70 726 003,76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78 726 043,70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56 138 672,45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3129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2796" y="82493"/>
            <a:ext cx="10232967" cy="557588"/>
          </a:xfrm>
        </p:spPr>
        <p:txBody>
          <a:bodyPr>
            <a:normAutofit/>
          </a:bodyPr>
          <a:lstStyle/>
          <a:p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Wartości kontraktów w latach 2020- 2023 w wybranych rodzajach świadczeń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73823" y="6118167"/>
            <a:ext cx="1100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* Bieżące wartości kontraktów – wykonanie do 30 lipca 2023 roku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5269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464126" y="216131"/>
          <a:ext cx="11406448" cy="622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68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513735" y="294969"/>
          <a:ext cx="11412793" cy="600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072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444910" y="488437"/>
          <a:ext cx="11501284" cy="581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61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600" dirty="0"/>
            </a:br>
            <a:br>
              <a:rPr lang="pl-PL" sz="3600" dirty="0"/>
            </a:br>
            <a:endParaRPr lang="pl-PL" sz="3600" dirty="0"/>
          </a:p>
        </p:txBody>
      </p:sp>
      <p:graphicFrame>
        <p:nvGraphicFramePr>
          <p:cNvPr id="5" name="Wykres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1180"/>
              </p:ext>
            </p:extLst>
          </p:nvPr>
        </p:nvGraphicFramePr>
        <p:xfrm>
          <a:off x="361950" y="378536"/>
          <a:ext cx="10377487" cy="595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878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600" dirty="0"/>
            </a:br>
            <a:br>
              <a:rPr lang="pl-PL" sz="3600" dirty="0"/>
            </a:br>
            <a:endParaRPr lang="pl-PL" sz="3600" dirty="0"/>
          </a:p>
        </p:txBody>
      </p:sp>
      <p:graphicFrame>
        <p:nvGraphicFramePr>
          <p:cNvPr id="5" name="Wykres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8034"/>
              </p:ext>
            </p:extLst>
          </p:nvPr>
        </p:nvGraphicFramePr>
        <p:xfrm>
          <a:off x="1138237" y="441325"/>
          <a:ext cx="9286875" cy="610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01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030" y="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sz="3600" dirty="0"/>
            </a:br>
            <a:br>
              <a:rPr lang="pl-PL" sz="3600" dirty="0"/>
            </a:br>
            <a:endParaRPr lang="pl-PL" sz="3600" dirty="0"/>
          </a:p>
        </p:txBody>
      </p:sp>
      <p:graphicFrame>
        <p:nvGraphicFramePr>
          <p:cNvPr id="5" name="Wykres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35224"/>
              </p:ext>
            </p:extLst>
          </p:nvPr>
        </p:nvGraphicFramePr>
        <p:xfrm>
          <a:off x="514350" y="378536"/>
          <a:ext cx="10934700" cy="610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68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591267"/>
            <a:ext cx="10515600" cy="647598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Podział umów w rodzaju leczenie szpitalne ze względu na sposób finansowania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4109318"/>
              </p:ext>
            </p:extLst>
          </p:nvPr>
        </p:nvGraphicFramePr>
        <p:xfrm>
          <a:off x="5427407" y="1137847"/>
          <a:ext cx="7250076" cy="471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26</a:t>
            </a:fld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5995345"/>
              </p:ext>
            </p:extLst>
          </p:nvPr>
        </p:nvGraphicFramePr>
        <p:xfrm>
          <a:off x="508614" y="1755389"/>
          <a:ext cx="4623826" cy="33571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62638">
                  <a:extLst>
                    <a:ext uri="{9D8B030D-6E8A-4147-A177-3AD203B41FA5}">
                      <a16:colId xmlns:a16="http://schemas.microsoft.com/office/drawing/2014/main" val="133513373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1757587691"/>
                    </a:ext>
                  </a:extLst>
                </a:gridCol>
                <a:gridCol w="1720646">
                  <a:extLst>
                    <a:ext uri="{9D8B030D-6E8A-4147-A177-3AD203B41FA5}">
                      <a16:colId xmlns:a16="http://schemas.microsoft.com/office/drawing/2014/main" val="1977667471"/>
                    </a:ext>
                  </a:extLst>
                </a:gridCol>
              </a:tblGrid>
              <a:tr h="99764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</a:t>
                      </a:r>
                      <a:r>
                        <a:rPr lang="pl-PL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UMOWY I SPOSÓB FINANSOWANIA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LICZBA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142843"/>
                  </a:ext>
                </a:extLst>
              </a:tr>
              <a:tr h="729900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UMOWY PSZ – ZAKRESY FINANSOWANE RYCZAŁTEM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2 021 549 134,00    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99357"/>
                  </a:ext>
                </a:extLst>
              </a:tr>
              <a:tr h="774436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UMOWY PSZ – ZAKRESY FINANSOWANE ODRĘBNIE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1 464 835 297,35    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0272085"/>
                  </a:ext>
                </a:extLst>
              </a:tr>
              <a:tr h="54547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UMOWY WIELOLETNIE SZP/SZPW (POZA PSZ)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90 916 094,10    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5233798"/>
                  </a:ext>
                </a:extLst>
              </a:tr>
              <a:tr h="30971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ŁĄCZNIE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3 571 824 374,00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Calibri (Tekst podstawowy)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28671"/>
                  </a:ext>
                </a:extLst>
              </a:tr>
            </a:tbl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458916"/>
              </p:ext>
            </p:extLst>
          </p:nvPr>
        </p:nvGraphicFramePr>
        <p:xfrm>
          <a:off x="5771535" y="1650999"/>
          <a:ext cx="6420465" cy="453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46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609510" y="1259099"/>
          <a:ext cx="10452958" cy="52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092758" y="129864"/>
            <a:ext cx="826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podział</a:t>
            </a:r>
            <a:r>
              <a:rPr kumimoji="0" lang="pl-PL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wartości ryczałtów PSZ zgodnie z poziomem zabezpieczenia 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27</a:t>
            </a:fld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609511" y="796414"/>
          <a:ext cx="10638592" cy="569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8849032" y="1799302"/>
            <a:ext cx="2949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Ryczałt Szpitali Powiatowych (I stopnia zabezpieczenia) stanowi 20% wartości całego ryczałtu PSZ</a:t>
            </a:r>
            <a:r>
              <a:rPr lang="pl-PL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524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937" y="223810"/>
            <a:ext cx="11448011" cy="1114540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KOS-BAR</a:t>
            </a:r>
            <a:r>
              <a:rPr lang="pl-PL" sz="3200" b="0" dirty="0"/>
              <a:t> – </a:t>
            </a:r>
            <a:r>
              <a:rPr lang="pl-PL" sz="3200" dirty="0"/>
              <a:t>kompleksowa opieka specjalistyczna nad świadczeniobiorcami leczonymi z powodu otyłości olbrzymiej - ZAŁOŻENIA: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8516" y="1471353"/>
            <a:ext cx="10755284" cy="470561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objęcie świadczeniobiorców kompleksową opieką specjalistyczną w jednym ośrodku. </a:t>
            </a:r>
          </a:p>
          <a:p>
            <a:r>
              <a:rPr lang="pl-PL" dirty="0"/>
              <a:t>Rekomendowany model opieki obejmuje diagnozę, nowoczesne leczenie </a:t>
            </a:r>
            <a:r>
              <a:rPr lang="pl-PL" dirty="0" err="1"/>
              <a:t>bariatryczne</a:t>
            </a:r>
            <a:r>
              <a:rPr lang="pl-PL" dirty="0"/>
              <a:t>, opiekę psychologa, dietetyka oraz rehabilitację leczniczą. </a:t>
            </a:r>
          </a:p>
          <a:p>
            <a:r>
              <a:rPr lang="pl-PL" dirty="0"/>
              <a:t>Celem pracy wielospecjalistycznego zespołu jest przygotowanie pacjentów do leczenia chirurgicznego oraz nadzorowania prawidłowego i niepowikłanego procesu utraty masy ciała zarówno we wczesnym, jak i odległym okresie pooperacyjnym.</a:t>
            </a:r>
          </a:p>
          <a:p>
            <a:r>
              <a:rPr lang="pl-PL" dirty="0"/>
              <a:t>Wszystkie działania organizuje podmiot koordynujący. Odpowiada on za realizację świadczeń zgodnie ze standardami i warunkami określonymi w przepisach prawa, a także zgodnie z zasadami dobrej praktyki medycznej. </a:t>
            </a:r>
          </a:p>
          <a:p>
            <a:r>
              <a:rPr lang="pl-PL" dirty="0"/>
              <a:t>Program pilotażowy jest realizowany od 1 stycznia 2022 roku. Przewidywany termin zakończenia pilotażu 30 czerwca 2024 rok.</a:t>
            </a:r>
          </a:p>
          <a:p>
            <a:r>
              <a:rPr lang="pl-PL" dirty="0"/>
              <a:t>Opieka nad pacjentem obejmuje okres do 18 miesięcy od dnia rozpoczęcia</a:t>
            </a:r>
            <a:br>
              <a:rPr lang="pl-PL" dirty="0"/>
            </a:br>
            <a:r>
              <a:rPr lang="pl-PL" dirty="0"/>
              <a:t>realizacji świadczenia opieki zdrowotnej.</a:t>
            </a:r>
          </a:p>
        </p:txBody>
      </p:sp>
    </p:spTree>
    <p:extLst>
      <p:ext uri="{BB962C8B-B14F-4D97-AF65-F5344CB8AC3E}">
        <p14:creationId xmlns:p14="http://schemas.microsoft.com/office/powerpoint/2010/main" val="2237439933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65" y="877949"/>
            <a:ext cx="4616307" cy="432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Owal 3"/>
          <p:cNvSpPr/>
          <p:nvPr/>
        </p:nvSpPr>
        <p:spPr>
          <a:xfrm>
            <a:off x="4244810" y="2687302"/>
            <a:ext cx="277314" cy="25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5" name="Owal 4"/>
          <p:cNvSpPr/>
          <p:nvPr/>
        </p:nvSpPr>
        <p:spPr>
          <a:xfrm>
            <a:off x="5456071" y="1632302"/>
            <a:ext cx="229835" cy="231858"/>
          </a:xfrm>
          <a:prstGeom prst="ellipse">
            <a:avLst/>
          </a:prstGeom>
          <a:solidFill>
            <a:schemeClr val="bg1"/>
          </a:solidFill>
          <a:ln>
            <a:solidFill>
              <a:srgbClr val="261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6" name="Owal 5"/>
          <p:cNvSpPr/>
          <p:nvPr/>
        </p:nvSpPr>
        <p:spPr>
          <a:xfrm>
            <a:off x="5237019" y="2921617"/>
            <a:ext cx="219052" cy="232755"/>
          </a:xfrm>
          <a:prstGeom prst="ellipse">
            <a:avLst/>
          </a:prstGeom>
          <a:solidFill>
            <a:schemeClr val="bg1"/>
          </a:solidFill>
          <a:ln>
            <a:solidFill>
              <a:srgbClr val="261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6824" y="123568"/>
            <a:ext cx="1113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REALIZATORZY </a:t>
            </a:r>
            <a:r>
              <a:rPr lang="pl-PL" b="1" dirty="0">
                <a:solidFill>
                  <a:srgbClr val="261474"/>
                </a:solidFill>
              </a:rPr>
              <a:t>PROGRAMU</a:t>
            </a:r>
            <a:r>
              <a:rPr lang="pl-PL" b="1" dirty="0"/>
              <a:t> PILOTAŻOWEGO KOS-BAR W WOJEWÓDZTWIE KUJAWSKO-POMORSKIM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922033" y="5198038"/>
            <a:ext cx="109911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1. SZPITAL UNIWERSYTECKI NR 2 IM. DR JANA BIZIELA W BYDGOSZCZY</a:t>
            </a:r>
          </a:p>
          <a:p>
            <a:r>
              <a:rPr lang="pl-PL" sz="1600" dirty="0"/>
              <a:t>2. WOJEWÓDZKI SZPITAL ZESPOLONY IM. L. RYDYGIERA W TORUNIU</a:t>
            </a:r>
          </a:p>
          <a:p>
            <a:r>
              <a:rPr lang="pl-PL" sz="1600" dirty="0"/>
              <a:t>3. REGIONALNY SZPITAL SPECJALISTYCZNY IM. DR  WŁADYSŁAWA BIEGAŃSKIEGO W GRUDZIĄDZU</a:t>
            </a:r>
          </a:p>
        </p:txBody>
      </p:sp>
    </p:spTree>
    <p:extLst>
      <p:ext uri="{BB962C8B-B14F-4D97-AF65-F5344CB8AC3E}">
        <p14:creationId xmlns:p14="http://schemas.microsoft.com/office/powerpoint/2010/main" val="387949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6"/>
            <a:ext cx="10515600" cy="748780"/>
          </a:xfrm>
        </p:spPr>
        <p:txBody>
          <a:bodyPr>
            <a:normAutofit/>
          </a:bodyPr>
          <a:lstStyle/>
          <a:p>
            <a:r>
              <a:rPr lang="pl-P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udział wartości kontraktów w planie finansowym na 2023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7881020"/>
              </p:ext>
            </p:extLst>
          </p:nvPr>
        </p:nvGraphicFramePr>
        <p:xfrm>
          <a:off x="940250" y="936926"/>
          <a:ext cx="10681479" cy="562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3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937" y="223810"/>
            <a:ext cx="11448011" cy="1114540"/>
          </a:xfrm>
        </p:spPr>
        <p:txBody>
          <a:bodyPr>
            <a:normAutofit/>
          </a:bodyPr>
          <a:lstStyle/>
          <a:p>
            <a:r>
              <a:rPr lang="pl-PL" sz="3200" dirty="0"/>
              <a:t>KOS-ZAWAŁ – Kompleksowa opieka po zawale mięśnia sercowego - ZAŁOŻENIA: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8516" y="1862051"/>
            <a:ext cx="10755284" cy="4314912"/>
          </a:xfrm>
        </p:spPr>
        <p:txBody>
          <a:bodyPr>
            <a:normAutofit/>
          </a:bodyPr>
          <a:lstStyle/>
          <a:p>
            <a:r>
              <a:rPr lang="pl-PL" dirty="0"/>
              <a:t>objęcie świadczeniobiorców po zawale serca kompleksową opieką specjalistyczną w zakresie: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pl-PL" sz="2500" dirty="0"/>
              <a:t>Leczenia szpitalnego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pl-PL" sz="2500" dirty="0"/>
              <a:t>Rehabilitacji leczniczej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pl-PL" sz="2500" dirty="0"/>
              <a:t>Ambulatoryjnej opieki specjalistycznej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27328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55515" y="937716"/>
            <a:ext cx="10663111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26147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26147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solidFill>
                <a:srgbClr val="26147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 flipH="1">
            <a:off x="6715125" y="2375991"/>
            <a:ext cx="5029200" cy="234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14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Szpital Uniwersytecki nr 1 im. dr. Antoniego Jurasza w Bydgoszczy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14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Szpital Uniwersytecki nr 2 im. dr Jana </a:t>
            </a:r>
            <a:r>
              <a:rPr lang="pl-PL" sz="1600" dirty="0" err="1">
                <a:solidFill>
                  <a:srgbClr val="2614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Biziela</a:t>
            </a:r>
            <a:r>
              <a:rPr lang="pl-PL" sz="1600" dirty="0">
                <a:solidFill>
                  <a:srgbClr val="2614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 Bydgoszczy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14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SPZOZ 10 Wojskowy Szpital Kliniczny z Polikliniką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14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SPZOZ Specjalistyczny Szpital Miejski im. M. Kopernika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14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Wojewódzki Szpital Specjalistyczny we Włocławku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1" y="776608"/>
            <a:ext cx="6509104" cy="529803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72082" y="154525"/>
            <a:ext cx="11305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KOS-ZAWAŁ – Kompleksowa opieka po zawale mięśnia sercowego - REALIZATORZY</a:t>
            </a:r>
            <a:r>
              <a:rPr lang="pl-P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8734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6"/>
            <a:ext cx="10515600" cy="952397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Podział finansowania umów w rodzaju rehabilitacja lecznicza</a:t>
            </a:r>
            <a:br>
              <a:rPr lang="pl-PL" sz="3600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233924"/>
              </p:ext>
            </p:extLst>
          </p:nvPr>
        </p:nvGraphicFramePr>
        <p:xfrm>
          <a:off x="341328" y="1326896"/>
          <a:ext cx="4749511" cy="398252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53912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935892">
                  <a:extLst>
                    <a:ext uri="{9D8B030D-6E8A-4147-A177-3AD203B41FA5}">
                      <a16:colId xmlns:a16="http://schemas.microsoft.com/office/drawing/2014/main" val="2139287128"/>
                    </a:ext>
                  </a:extLst>
                </a:gridCol>
                <a:gridCol w="1959707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74572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AMBULATORYJNA OPIEKA REHABILITACYJNA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23 461 330,24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FIZJOTERAPIA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163 214 953,60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REHABILITACJA KARDIOLOGICZNA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12 334 933,70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REHABILITACJA NEUROLOGICZNA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33 687 900,15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819085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REHABILITACJA OGÓLNOUSTROJOWA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58 932 098,42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99636"/>
                  </a:ext>
                </a:extLst>
              </a:tr>
              <a:tr h="37028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REHABILITACJA PULMONOLOGICZNA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3 364 588,58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969330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Łącznie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294 995 804,69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4274878"/>
              </p:ext>
            </p:extLst>
          </p:nvPr>
        </p:nvGraphicFramePr>
        <p:xfrm>
          <a:off x="5230761" y="1326896"/>
          <a:ext cx="6705601" cy="459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3146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363793" y="373626"/>
          <a:ext cx="11476568" cy="596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22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257695" y="149628"/>
          <a:ext cx="11646130" cy="627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06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88720" y="1537855"/>
            <a:ext cx="981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62127"/>
              </p:ext>
            </p:extLst>
          </p:nvPr>
        </p:nvGraphicFramePr>
        <p:xfrm>
          <a:off x="957943" y="406400"/>
          <a:ext cx="10551886" cy="584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277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30637"/>
              </p:ext>
            </p:extLst>
          </p:nvPr>
        </p:nvGraphicFramePr>
        <p:xfrm>
          <a:off x="261257" y="391886"/>
          <a:ext cx="11742057" cy="5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14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6"/>
            <a:ext cx="10515600" cy="1198204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Podział finansowania umów w rodzaju opieka paliatywna i hospicyjna 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2414720"/>
              </p:ext>
            </p:extLst>
          </p:nvPr>
        </p:nvGraphicFramePr>
        <p:xfrm>
          <a:off x="592050" y="1563330"/>
          <a:ext cx="4225757" cy="335629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88205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1488205">
                  <a:extLst>
                    <a:ext uri="{9D8B030D-6E8A-4147-A177-3AD203B41FA5}">
                      <a16:colId xmlns:a16="http://schemas.microsoft.com/office/drawing/2014/main" val="3922053769"/>
                    </a:ext>
                  </a:extLst>
                </a:gridCol>
                <a:gridCol w="1249347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756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44765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PORADA W PORADNI MEDYCYNY PALIATYWNEJ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285 800,90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44765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HOSPICJUM DOMOWYM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45 937 416,72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44765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HOSPICJUM DOMOWYM DLA DZIECI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4 513 370,53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521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ODDZIALE MEDYCYNY PALIATYWNEJ/HOSPICJUM STACJONARNYM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36 814 174,58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079688"/>
                  </a:ext>
                </a:extLst>
              </a:tr>
              <a:tr h="44765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ŁĄCZNIE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87 550 762,73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9911241"/>
              </p:ext>
            </p:extLst>
          </p:nvPr>
        </p:nvGraphicFramePr>
        <p:xfrm>
          <a:off x="4971052" y="98320"/>
          <a:ext cx="6744929" cy="640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2240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/>
        </p:nvGraphicFramePr>
        <p:xfrm>
          <a:off x="207818" y="148565"/>
          <a:ext cx="11538065" cy="670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477601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005" y="249341"/>
            <a:ext cx="11638505" cy="743717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Podział finansowania umów w rodzaju świadczenia pielęgnacyjno-opiekuńcze</a:t>
            </a:r>
            <a:br>
              <a:rPr lang="pl-PL" sz="3600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3690472"/>
              </p:ext>
            </p:extLst>
          </p:nvPr>
        </p:nvGraphicFramePr>
        <p:xfrm>
          <a:off x="465006" y="987631"/>
          <a:ext cx="5195810" cy="52473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17456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1054826">
                  <a:extLst>
                    <a:ext uri="{9D8B030D-6E8A-4147-A177-3AD203B41FA5}">
                      <a16:colId xmlns:a16="http://schemas.microsoft.com/office/drawing/2014/main" val="4086368219"/>
                    </a:ext>
                  </a:extLst>
                </a:gridCol>
                <a:gridCol w="1323528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68993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PIELĘGNIARSKIEJ OPIECE DŁUGOTERMINOWEJ DOMOWEJ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23 832 074,18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ZAKŁADZIE PIELĘGNACYJNO- OPIEKUŃCZYM/OPIEKUŃCZO-LECZNICZYM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101 856 815,80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ZAKŁADZIE PIELĘGNACYJNO-OPIEKUŃCZYM DLA DZIECI I MŁODZIEŻY/OPIEKUŃCZO-LECZNICZYM DLA DZIECI I MŁODZIEŻY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1 571 373,92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ZAKŁADZIE PIELĘGNACYJNO-OPIEKUŃCZYM DLA DZIECI WENTYLOWANYCH MECHANICZNIE/OPIEKUŃCZO - LECZNICZYM DLA DZIECI WENTYLOWANYCH MECHANICZNIE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1 004 720,84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819085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W ZAKŁADZIE PIELĘGNACYJNO-OPIEKUŃCZYM DLA PACJENTÓW WENTYLOWANYCH MECHANICZNIE / OPIEKUŃCZO - LECZNICZYM DLA PACJENTÓW WENTYLOWANYCH MECHANICZNIE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3 859 577,65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99636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ZESPOŁU DŁUGOTERMINOWEJ OPIEKI DOMOWEJ - DLA DZIECI WENTYLOWANYCH MECHANICZNIE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3 077 011,44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8917941"/>
                  </a:ext>
                </a:extLst>
              </a:tr>
              <a:tr h="370283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ZESPOŁU DŁUGOTERMINOWEJ OPIEKI DOMOWEJ - DLA PACJENTÓW WENTYLOWANYCH MECHANICZNIE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22 788 257,42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969330"/>
                  </a:ext>
                </a:extLst>
              </a:tr>
              <a:tr h="4415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Łącznie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157 989 831,29 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39</a:t>
            </a:fld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37105"/>
              </p:ext>
            </p:extLst>
          </p:nvPr>
        </p:nvGraphicFramePr>
        <p:xfrm>
          <a:off x="5660816" y="897775"/>
          <a:ext cx="6442693" cy="533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60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tabeli 3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70730900"/>
              </p:ext>
            </p:extLst>
          </p:nvPr>
        </p:nvGraphicFramePr>
        <p:xfrm>
          <a:off x="1142389" y="1105321"/>
          <a:ext cx="9755596" cy="5171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2721">
                  <a:extLst>
                    <a:ext uri="{9D8B030D-6E8A-4147-A177-3AD203B41FA5}">
                      <a16:colId xmlns:a16="http://schemas.microsoft.com/office/drawing/2014/main" val="801591945"/>
                    </a:ext>
                  </a:extLst>
                </a:gridCol>
                <a:gridCol w="1082875">
                  <a:extLst>
                    <a:ext uri="{9D8B030D-6E8A-4147-A177-3AD203B41FA5}">
                      <a16:colId xmlns:a16="http://schemas.microsoft.com/office/drawing/2014/main" val="631246585"/>
                    </a:ext>
                  </a:extLst>
                </a:gridCol>
              </a:tblGrid>
              <a:tr h="622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ŚWIADCZEŃ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99" marR="5399" marT="539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LICZBA UMÓW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99" marR="5399" marT="539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54219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PODSTAWOWA OPIEKA ZDROWOTNA, w tym opieka koordynowana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423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676465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AMBULATORYJNA OPIEKA SPECJALISTYCZNA - ŚWIADCZENIA W PORADNIACH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272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90229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AMBULATORYJNA OPIEKA SPECJALISTYCZNA - AMBULATORYJNE ŚWIADCZENIA DIAGNOSTYCZNE KOSZTOCHŁONNE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620016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SZPITALNE - ŚWIADCZENIA PODSTAWOWEGO SZPITALNEGO SYSTEMU ZABEZPIECZENIA ŚWIADCZEŃ OPIEKI ZDROWOTNEJ (PSZ)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456944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SZPITALNE - ODDZIAŁY SZPITALNE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332258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SZPITALNE - PROGRAMY LEKOWE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172248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SZPITALNE - ŚWIADCZENIA WYSOKOSPECJALISTYCZNE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  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21526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OPIEKA PSYCHIATRYCZNA I LECZENIE UZALEŻNIEŃ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019055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REHABILITACJA LECZNICZA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177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47422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ŚWIADCZENIA PIELĘGNACYJNE I OPIEKUŃCZE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84580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OPIEKA PALIATYWNA I HOSPICYJNA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022174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STOMATOLOGICZNE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294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233264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POMOC DORAŹNA I TRANSPORT SANITARNY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  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55537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PROFILAKTYCZNE PROGRAMY ZDROWOTNE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48121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ŚWIADCZENIA ZDROWOTNE KONTRAKTOWANE ODRĘBNIE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265031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PILOTAŻOWY CZP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  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293728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PILOTAŻOWY KOS-BAR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  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825682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PILOTAŻOWY - PROFILAKTYKA 40 PLUS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72805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LECZNICTWO UZDROWISKOWE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711147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ZAOPATRZENIE W WYROBY MEDYCZNE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149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632701"/>
                  </a:ext>
                </a:extLst>
              </a:tr>
              <a:tr h="21663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Łącznie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99" marR="5399" marT="539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1</a:t>
                      </a:r>
                      <a:r>
                        <a:rPr lang="pl-PL" sz="1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751</a:t>
                      </a:r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399" marR="5399" marT="539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1634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22893" y="365126"/>
            <a:ext cx="10375092" cy="441210"/>
          </a:xfrm>
        </p:spPr>
        <p:txBody>
          <a:bodyPr>
            <a:noAutofit/>
          </a:bodyPr>
          <a:lstStyle/>
          <a:p>
            <a:r>
              <a:rPr lang="pl-PL" sz="2400" dirty="0"/>
              <a:t>Liczba</a:t>
            </a:r>
            <a:r>
              <a:rPr lang="pl-PL" sz="3600" dirty="0">
                <a:solidFill>
                  <a:schemeClr val="tx2"/>
                </a:solidFill>
              </a:rPr>
              <a:t> </a:t>
            </a:r>
            <a:r>
              <a:rPr lang="pl-PL" sz="2400" dirty="0"/>
              <a:t>umów aktualnie zawartych w 2023 roku w rodzajach: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23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282633" y="357446"/>
          <a:ext cx="11486580" cy="609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31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1"/>
          </p:nvPr>
        </p:nvGraphicFramePr>
        <p:xfrm>
          <a:off x="186813" y="334297"/>
          <a:ext cx="11661058" cy="603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833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4" y="309973"/>
            <a:ext cx="11232265" cy="894805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Podział finansowania umów w rodzaju opieka psychiatryczna i leczenie uzależnień</a:t>
            </a:r>
            <a:br>
              <a:rPr lang="pl-PL" sz="3600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6532854"/>
              </p:ext>
            </p:extLst>
          </p:nvPr>
        </p:nvGraphicFramePr>
        <p:xfrm>
          <a:off x="438804" y="1974258"/>
          <a:ext cx="4418332" cy="305985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20075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1420075">
                  <a:extLst>
                    <a:ext uri="{9D8B030D-6E8A-4147-A177-3AD203B41FA5}">
                      <a16:colId xmlns:a16="http://schemas.microsoft.com/office/drawing/2014/main" val="780584232"/>
                    </a:ext>
                  </a:extLst>
                </a:gridCol>
                <a:gridCol w="1578182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9083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ambulatoryjne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86 031 284,02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80 157 990,81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stacjonarne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156 755 357,72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ŁĄCZNIE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322 944 632,55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3943666"/>
              </p:ext>
            </p:extLst>
          </p:nvPr>
        </p:nvGraphicFramePr>
        <p:xfrm>
          <a:off x="5528054" y="1470785"/>
          <a:ext cx="6597444" cy="412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744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891481" y="1268361"/>
            <a:ext cx="11300519" cy="5224570"/>
            <a:chOff x="361" y="1508"/>
            <a:chExt cx="17870" cy="9086"/>
          </a:xfrm>
        </p:grpSpPr>
        <p:sp>
          <p:nvSpPr>
            <p:cNvPr id="21" name="Pole tekstowe 5"/>
            <p:cNvSpPr txBox="1"/>
            <p:nvPr/>
          </p:nvSpPr>
          <p:spPr>
            <a:xfrm rot="16200000">
              <a:off x="-735" y="8481"/>
              <a:ext cx="3209" cy="1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 poziom referencyjny </a:t>
              </a:r>
            </a:p>
          </p:txBody>
        </p:sp>
        <p:sp>
          <p:nvSpPr>
            <p:cNvPr id="22" name="Pole tekstowe 7"/>
            <p:cNvSpPr txBox="1"/>
            <p:nvPr/>
          </p:nvSpPr>
          <p:spPr>
            <a:xfrm rot="16200000">
              <a:off x="-732" y="5441"/>
              <a:ext cx="3209" cy="1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II poziom referencyjny </a:t>
              </a:r>
            </a:p>
          </p:txBody>
        </p:sp>
        <p:sp>
          <p:nvSpPr>
            <p:cNvPr id="23" name="Pole tekstowe 8"/>
            <p:cNvSpPr txBox="1"/>
            <p:nvPr/>
          </p:nvSpPr>
          <p:spPr>
            <a:xfrm rot="16200000">
              <a:off x="-732" y="2604"/>
              <a:ext cx="3209" cy="1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III poziom referencyjny </a:t>
              </a:r>
            </a:p>
          </p:txBody>
        </p:sp>
        <p:sp>
          <p:nvSpPr>
            <p:cNvPr id="24" name="Trójkąt równoramienny 23"/>
            <p:cNvSpPr/>
            <p:nvPr/>
          </p:nvSpPr>
          <p:spPr>
            <a:xfrm>
              <a:off x="2503" y="1508"/>
              <a:ext cx="10234" cy="8808"/>
            </a:xfrm>
            <a:prstGeom prst="triangle">
              <a:avLst/>
            </a:prstGeom>
            <a:solidFill>
              <a:srgbClr val="0365C0">
                <a:lumMod val="60000"/>
                <a:lumOff val="40000"/>
              </a:srgbClr>
            </a:solidFill>
            <a:ln w="25400" cap="flat" cmpd="sng" algn="ctr">
              <a:solidFill>
                <a:srgbClr val="0365C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Pole tekstowe 10"/>
            <p:cNvSpPr txBox="1"/>
            <p:nvPr/>
          </p:nvSpPr>
          <p:spPr>
            <a:xfrm>
              <a:off x="5752" y="2258"/>
              <a:ext cx="3788" cy="203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365C0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Ośrodki Wysokospecjalistycznej Całodobowej Opieki Psychiatrycznej </a:t>
              </a:r>
              <a:r>
                <a:rPr kumimoji="0" lang="pl-PL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 leczenie szpitalne</a:t>
              </a:r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361" y="4502"/>
              <a:ext cx="17870" cy="21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ash"/>
            </a:ln>
            <a:effectLst/>
          </p:spPr>
        </p:cxnSp>
        <p:sp>
          <p:nvSpPr>
            <p:cNvPr id="27" name="Pole tekstowe 15"/>
            <p:cNvSpPr txBox="1"/>
            <p:nvPr/>
          </p:nvSpPr>
          <p:spPr>
            <a:xfrm>
              <a:off x="4864" y="5226"/>
              <a:ext cx="5652" cy="203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365C0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Poradnia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Oddział Dzienny Psychiatryczny dla Dzieci i Młodzieży </a:t>
              </a: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– </a:t>
              </a:r>
              <a:r>
                <a:rPr kumimoji="0" lang="pl-PL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konsultacje psychiatryczne, pogłębiona diagnostyka, leczenie ambulatoryjne i dzienne</a:t>
              </a:r>
            </a:p>
          </p:txBody>
        </p:sp>
        <p:cxnSp>
          <p:nvCxnSpPr>
            <p:cNvPr id="28" name="Łącznik prosty 27"/>
            <p:cNvCxnSpPr/>
            <p:nvPr/>
          </p:nvCxnSpPr>
          <p:spPr>
            <a:xfrm>
              <a:off x="361" y="7460"/>
              <a:ext cx="17870" cy="21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ash"/>
            </a:ln>
            <a:effectLst/>
          </p:spPr>
        </p:cxnSp>
        <p:sp>
          <p:nvSpPr>
            <p:cNvPr id="29" name="Pole tekstowe 17"/>
            <p:cNvSpPr txBox="1"/>
            <p:nvPr/>
          </p:nvSpPr>
          <p:spPr>
            <a:xfrm>
              <a:off x="3897" y="8172"/>
              <a:ext cx="7586" cy="203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365C0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Ośrodek/Zespół Środowiskowej Opieki Psychologicznej i Psychoterapeutycznej  dla Dzieci i Młodzieży </a:t>
              </a:r>
              <a:r>
                <a:rPr kumimoji="0" lang="pl-PL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 interwencja, opieka środowiskowa (w tym koordynacja współpracy ze szkołą i placówkami socjalnymi), konsultacje psychologiczne, psychoterapia.</a:t>
              </a:r>
            </a:p>
          </p:txBody>
        </p:sp>
      </p:grpSp>
      <p:sp>
        <p:nvSpPr>
          <p:cNvPr id="37" name="Prostokąt 36"/>
          <p:cNvSpPr/>
          <p:nvPr/>
        </p:nvSpPr>
        <p:spPr>
          <a:xfrm>
            <a:off x="1270775" y="193740"/>
            <a:ext cx="9069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>
                <a:solidFill>
                  <a:srgbClr val="3127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Struktura świadczeń opieki psychiatrycznej dla dzieci i młodzieży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4227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4" y="309973"/>
            <a:ext cx="11232265" cy="894805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OŚRODKI ŚRODOWISKOWEJ OPIEKI PSYCHOLOGICZNEJ I PSYCHOTERAPEUTYCZNEJ DLA DZIECI I MŁODZIEŻY - POZIOMY REFERENCYJNE</a:t>
            </a:r>
            <a:br>
              <a:rPr lang="pl-PL" sz="3600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1088851"/>
              </p:ext>
            </p:extLst>
          </p:nvPr>
        </p:nvGraphicFramePr>
        <p:xfrm>
          <a:off x="438804" y="1974258"/>
          <a:ext cx="4418332" cy="287126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20075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1420075">
                  <a:extLst>
                    <a:ext uri="{9D8B030D-6E8A-4147-A177-3AD203B41FA5}">
                      <a16:colId xmlns:a16="http://schemas.microsoft.com/office/drawing/2014/main" val="780584232"/>
                    </a:ext>
                  </a:extLst>
                </a:gridCol>
                <a:gridCol w="1578182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71978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OŚRODKI DLA DZIECI I MŁODZIEŻY - POZIOMY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WARTOŚĆ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 POZIOM REFERENCYJNY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16 122 843,52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II POZIOM REFERENCYJNY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8 776 462,11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III POZIOM REFERENCYJNY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20 615 833,64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53787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ŁĄCZNIE</a:t>
                      </a:r>
                      <a:endParaRPr lang="pl-PL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45 515 139,27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44</a:t>
            </a:fld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581120"/>
              </p:ext>
            </p:extLst>
          </p:nvPr>
        </p:nvGraphicFramePr>
        <p:xfrm>
          <a:off x="5515897" y="1307690"/>
          <a:ext cx="6282813" cy="468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345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"/>
          <p:cNvSpPr>
            <a:spLocks noGrp="1"/>
          </p:cNvSpPr>
          <p:nvPr>
            <p:ph type="title"/>
          </p:nvPr>
        </p:nvSpPr>
        <p:spPr>
          <a:xfrm>
            <a:off x="522893" y="216132"/>
            <a:ext cx="10515600" cy="1064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solidFill>
                  <a:srgbClr val="2614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OŚRODKI ŚRODOWISKOWEJ OPIEKI PSYCHOLOGICZNEJ I PSYCHOTERAPEUTYCZNEJ DLA DZIECI I MŁODZIEŻY - I POZIOM REFERENCYJNY</a:t>
            </a:r>
            <a:br>
              <a:rPr lang="pl-PL" dirty="0"/>
            </a:br>
            <a:endParaRPr lang="pl-PL" dirty="0"/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23" y="777741"/>
            <a:ext cx="6304679" cy="5900122"/>
          </a:xfrm>
          <a:prstGeom prst="rect">
            <a:avLst/>
          </a:prstGeom>
        </p:spPr>
      </p:pic>
      <p:sp>
        <p:nvSpPr>
          <p:cNvPr id="31" name="Elipsa 28"/>
          <p:cNvSpPr/>
          <p:nvPr/>
        </p:nvSpPr>
        <p:spPr>
          <a:xfrm>
            <a:off x="5940152" y="5229200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Elipsa 28"/>
          <p:cNvSpPr/>
          <p:nvPr/>
        </p:nvSpPr>
        <p:spPr>
          <a:xfrm>
            <a:off x="7787363" y="4298825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33" name="Elipsa 28"/>
          <p:cNvSpPr/>
          <p:nvPr/>
        </p:nvSpPr>
        <p:spPr>
          <a:xfrm>
            <a:off x="7787363" y="494164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ipsa 28"/>
          <p:cNvSpPr/>
          <p:nvPr/>
        </p:nvSpPr>
        <p:spPr>
          <a:xfrm>
            <a:off x="6649505" y="3195353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Elipsa 28"/>
          <p:cNvSpPr/>
          <p:nvPr/>
        </p:nvSpPr>
        <p:spPr>
          <a:xfrm>
            <a:off x="5072857" y="4773580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Elipsa 28"/>
          <p:cNvSpPr/>
          <p:nvPr/>
        </p:nvSpPr>
        <p:spPr>
          <a:xfrm>
            <a:off x="3274366" y="1613455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Elipsa 28"/>
          <p:cNvSpPr/>
          <p:nvPr/>
        </p:nvSpPr>
        <p:spPr>
          <a:xfrm>
            <a:off x="4474341" y="1697696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Elipsa 28"/>
          <p:cNvSpPr/>
          <p:nvPr/>
        </p:nvSpPr>
        <p:spPr>
          <a:xfrm>
            <a:off x="5674144" y="2666830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Elipsa 28"/>
          <p:cNvSpPr/>
          <p:nvPr/>
        </p:nvSpPr>
        <p:spPr>
          <a:xfrm>
            <a:off x="4279089" y="4512990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Elipsa 28"/>
          <p:cNvSpPr/>
          <p:nvPr/>
        </p:nvSpPr>
        <p:spPr>
          <a:xfrm>
            <a:off x="2321344" y="2306790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Elipsa 28"/>
          <p:cNvSpPr/>
          <p:nvPr/>
        </p:nvSpPr>
        <p:spPr>
          <a:xfrm>
            <a:off x="3398394" y="2985169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Elipsa 28"/>
          <p:cNvSpPr/>
          <p:nvPr/>
        </p:nvSpPr>
        <p:spPr>
          <a:xfrm>
            <a:off x="4879996" y="3727802"/>
            <a:ext cx="360040" cy="36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Elipsa 28"/>
          <p:cNvSpPr/>
          <p:nvPr/>
        </p:nvSpPr>
        <p:spPr>
          <a:xfrm>
            <a:off x="6829525" y="2398553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Elipsa 28"/>
          <p:cNvSpPr/>
          <p:nvPr/>
        </p:nvSpPr>
        <p:spPr>
          <a:xfrm>
            <a:off x="5488722" y="1613455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Elipsa 28"/>
          <p:cNvSpPr/>
          <p:nvPr/>
        </p:nvSpPr>
        <p:spPr>
          <a:xfrm>
            <a:off x="5308702" y="3618971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Elipsa 28"/>
          <p:cNvSpPr/>
          <p:nvPr/>
        </p:nvSpPr>
        <p:spPr>
          <a:xfrm>
            <a:off x="4635023" y="3195353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Prostokąt 46"/>
          <p:cNvSpPr/>
          <p:nvPr/>
        </p:nvSpPr>
        <p:spPr>
          <a:xfrm flipH="1">
            <a:off x="8304415" y="4278892"/>
            <a:ext cx="3724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Umowy zawarte w latach 2020 - 2021</a:t>
            </a:r>
          </a:p>
        </p:txBody>
      </p:sp>
      <p:sp>
        <p:nvSpPr>
          <p:cNvPr id="48" name="Prostokąt 47"/>
          <p:cNvSpPr/>
          <p:nvPr/>
        </p:nvSpPr>
        <p:spPr>
          <a:xfrm>
            <a:off x="8304414" y="4912738"/>
            <a:ext cx="3724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Umowy zawarte w 2023 roku</a:t>
            </a:r>
          </a:p>
        </p:txBody>
      </p:sp>
      <p:sp>
        <p:nvSpPr>
          <p:cNvPr id="49" name="Elipsa 28"/>
          <p:cNvSpPr/>
          <p:nvPr/>
        </p:nvSpPr>
        <p:spPr>
          <a:xfrm>
            <a:off x="6559867" y="406299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Elipsa 28"/>
          <p:cNvSpPr/>
          <p:nvPr/>
        </p:nvSpPr>
        <p:spPr>
          <a:xfrm>
            <a:off x="4698783" y="2509283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Elipsa 28"/>
          <p:cNvSpPr/>
          <p:nvPr/>
        </p:nvSpPr>
        <p:spPr>
          <a:xfrm>
            <a:off x="2501625" y="3215244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Elipsa 28"/>
          <p:cNvSpPr/>
          <p:nvPr/>
        </p:nvSpPr>
        <p:spPr>
          <a:xfrm>
            <a:off x="2839398" y="4488788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Elipsa 28"/>
          <p:cNvSpPr/>
          <p:nvPr/>
        </p:nvSpPr>
        <p:spPr>
          <a:xfrm>
            <a:off x="3531398" y="5050218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/>
          <a:p>
            <a:fld id="{A82DE85A-1CF9-47ED-B975-954F739C7F1B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22458"/>
            <a:ext cx="6412951" cy="5900122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983727" y="379119"/>
            <a:ext cx="838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3127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Ośrodki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II i III poziomu referencyjnego dla dzieci i młodzieży</a:t>
            </a:r>
          </a:p>
        </p:txBody>
      </p:sp>
      <p:sp>
        <p:nvSpPr>
          <p:cNvPr id="55" name="Elipsa 28"/>
          <p:cNvSpPr/>
          <p:nvPr/>
        </p:nvSpPr>
        <p:spPr>
          <a:xfrm>
            <a:off x="8655111" y="1862933"/>
            <a:ext cx="360040" cy="360040"/>
          </a:xfrm>
          <a:prstGeom prst="ellipse">
            <a:avLst/>
          </a:prstGeom>
          <a:solidFill>
            <a:srgbClr val="5AA1D8"/>
          </a:solidFill>
          <a:ln w="12700" cap="flat" cmpd="sng" algn="ctr">
            <a:solidFill>
              <a:srgbClr val="5AA1D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9236610" y="1576377"/>
            <a:ext cx="2545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Poradnie zdrowia psychicznego dla dzieci i młodzieży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Elipsa 28"/>
          <p:cNvSpPr/>
          <p:nvPr/>
        </p:nvSpPr>
        <p:spPr>
          <a:xfrm>
            <a:off x="5118634" y="1585669"/>
            <a:ext cx="360040" cy="360040"/>
          </a:xfrm>
          <a:prstGeom prst="ellipse">
            <a:avLst/>
          </a:prstGeom>
          <a:solidFill>
            <a:srgbClr val="5AA1D8"/>
          </a:solidFill>
          <a:ln w="12700" cap="flat" cmpd="sng" algn="ctr">
            <a:solidFill>
              <a:srgbClr val="5AA1D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Elipsa 28"/>
          <p:cNvSpPr/>
          <p:nvPr/>
        </p:nvSpPr>
        <p:spPr>
          <a:xfrm>
            <a:off x="3134622" y="3035966"/>
            <a:ext cx="360040" cy="360040"/>
          </a:xfrm>
          <a:prstGeom prst="ellipse">
            <a:avLst/>
          </a:prstGeom>
          <a:solidFill>
            <a:srgbClr val="5AA1D8"/>
          </a:solidFill>
          <a:ln w="12700" cap="flat" cmpd="sng" algn="ctr">
            <a:solidFill>
              <a:srgbClr val="5AA1D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Elipsa 28"/>
          <p:cNvSpPr/>
          <p:nvPr/>
        </p:nvSpPr>
        <p:spPr>
          <a:xfrm>
            <a:off x="4461263" y="3308559"/>
            <a:ext cx="360040" cy="360040"/>
          </a:xfrm>
          <a:prstGeom prst="ellipse">
            <a:avLst/>
          </a:prstGeom>
          <a:solidFill>
            <a:srgbClr val="5AA1D8"/>
          </a:solidFill>
          <a:ln w="12700" cap="flat" cmpd="sng" algn="ctr">
            <a:solidFill>
              <a:srgbClr val="5AA1D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Elipsa 28"/>
          <p:cNvSpPr/>
          <p:nvPr/>
        </p:nvSpPr>
        <p:spPr>
          <a:xfrm>
            <a:off x="4178512" y="1646041"/>
            <a:ext cx="360040" cy="360040"/>
          </a:xfrm>
          <a:prstGeom prst="ellipse">
            <a:avLst/>
          </a:prstGeom>
          <a:solidFill>
            <a:srgbClr val="5AA1D8"/>
          </a:solidFill>
          <a:ln w="12700" cap="flat" cmpd="sng" algn="ctr">
            <a:solidFill>
              <a:srgbClr val="5AA1D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Elipsa 43"/>
          <p:cNvSpPr/>
          <p:nvPr/>
        </p:nvSpPr>
        <p:spPr>
          <a:xfrm>
            <a:off x="4887247" y="3288852"/>
            <a:ext cx="360040" cy="360040"/>
          </a:xfrm>
          <a:prstGeom prst="ellipse">
            <a:avLst/>
          </a:prstGeom>
          <a:solidFill>
            <a:srgbClr val="312783"/>
          </a:solidFill>
          <a:ln w="12700" cap="flat" cmpd="sng" algn="ctr">
            <a:solidFill>
              <a:srgbClr val="5AA1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Elipsa 43"/>
          <p:cNvSpPr/>
          <p:nvPr/>
        </p:nvSpPr>
        <p:spPr>
          <a:xfrm>
            <a:off x="3588637" y="3035966"/>
            <a:ext cx="383194" cy="360040"/>
          </a:xfrm>
          <a:prstGeom prst="ellipse">
            <a:avLst/>
          </a:prstGeom>
          <a:solidFill>
            <a:srgbClr val="312783"/>
          </a:solidFill>
          <a:ln w="12700" cap="flat" cmpd="sng" algn="ctr">
            <a:solidFill>
              <a:srgbClr val="5AA1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Elipsa 43"/>
          <p:cNvSpPr/>
          <p:nvPr/>
        </p:nvSpPr>
        <p:spPr>
          <a:xfrm>
            <a:off x="8675648" y="2742759"/>
            <a:ext cx="360040" cy="360040"/>
          </a:xfrm>
          <a:prstGeom prst="ellipse">
            <a:avLst/>
          </a:prstGeom>
          <a:solidFill>
            <a:srgbClr val="312783"/>
          </a:solidFill>
          <a:ln w="12700" cap="flat" cmpd="sng" algn="ctr">
            <a:solidFill>
              <a:srgbClr val="5AA1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pl-PL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9236610" y="2637875"/>
            <a:ext cx="25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oddziały dzienne psychiatryczne dla dzieci i młodzieży</a:t>
            </a:r>
          </a:p>
        </p:txBody>
      </p:sp>
      <p:sp>
        <p:nvSpPr>
          <p:cNvPr id="66" name="Elipsa 28"/>
          <p:cNvSpPr/>
          <p:nvPr/>
        </p:nvSpPr>
        <p:spPr>
          <a:xfrm>
            <a:off x="3423377" y="3500791"/>
            <a:ext cx="360040" cy="36004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0BCB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Elipsa 28"/>
          <p:cNvSpPr/>
          <p:nvPr/>
        </p:nvSpPr>
        <p:spPr>
          <a:xfrm>
            <a:off x="4707227" y="3772519"/>
            <a:ext cx="360040" cy="36004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0BCB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Elipsa 28"/>
          <p:cNvSpPr/>
          <p:nvPr/>
        </p:nvSpPr>
        <p:spPr>
          <a:xfrm>
            <a:off x="3975146" y="1958393"/>
            <a:ext cx="360040" cy="36004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0BCB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Elipsa 28"/>
          <p:cNvSpPr/>
          <p:nvPr/>
        </p:nvSpPr>
        <p:spPr>
          <a:xfrm>
            <a:off x="5077195" y="2064818"/>
            <a:ext cx="360040" cy="36004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0BCB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Elipsa 43"/>
          <p:cNvSpPr/>
          <p:nvPr/>
        </p:nvSpPr>
        <p:spPr>
          <a:xfrm>
            <a:off x="5478674" y="2050494"/>
            <a:ext cx="360040" cy="360040"/>
          </a:xfrm>
          <a:prstGeom prst="ellipse">
            <a:avLst/>
          </a:prstGeom>
          <a:solidFill>
            <a:srgbClr val="312783"/>
          </a:solidFill>
          <a:ln w="12700" cap="flat" cmpd="sng" algn="ctr">
            <a:solidFill>
              <a:srgbClr val="5AA1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l-PL" sz="20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Elipsa 28"/>
          <p:cNvSpPr/>
          <p:nvPr/>
        </p:nvSpPr>
        <p:spPr>
          <a:xfrm>
            <a:off x="8669207" y="3648892"/>
            <a:ext cx="360040" cy="36004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0BCB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pl-PL" sz="2400" kern="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9236610" y="3648892"/>
            <a:ext cx="216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oddziały stacjonarne dla dzieci i młodzieży</a:t>
            </a:r>
          </a:p>
        </p:txBody>
      </p:sp>
      <p:sp>
        <p:nvSpPr>
          <p:cNvPr id="7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/>
          <a:p>
            <a:fld id="{A82DE85A-1CF9-47ED-B975-954F739C7F1B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4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005" y="249341"/>
            <a:ext cx="11638505" cy="743717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Podział finansowania umów w rodzaju profilaktyczne programy zdrowotne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978883"/>
              </p:ext>
            </p:extLst>
          </p:nvPr>
        </p:nvGraphicFramePr>
        <p:xfrm>
          <a:off x="285334" y="1224851"/>
          <a:ext cx="5279724" cy="502897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59543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1435510">
                  <a:extLst>
                    <a:ext uri="{9D8B030D-6E8A-4147-A177-3AD203B41FA5}">
                      <a16:colId xmlns:a16="http://schemas.microsoft.com/office/drawing/2014/main" val="1091878953"/>
                    </a:ext>
                  </a:extLst>
                </a:gridCol>
                <a:gridCol w="1484671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5056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BADAŃ PRENATALNYCH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7 531 386,10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396945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BADAŃ PRZESIEWOWYCH RAKA JELITA GRUBEGO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3 343 848,04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472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PROFILAKTYKI CHORÓB ODTYTONIOWYCH (W TYM POCHP) - ETAP PODSTAWOWY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  86 583,39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472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PROFILAKTYKI CHORÓB ODTYTONIOWYCH (W TYM POCHP) - ETAP SPECJALISTYCZNY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    1 319,00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819085"/>
                  </a:ext>
                </a:extLst>
              </a:tr>
              <a:tr h="472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PROFILAKTYKI RAKA PIERSI - ETAP PODSTAWOWY - W PRACOWNI MOBILNEJ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4 759 475,75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99636"/>
                  </a:ext>
                </a:extLst>
              </a:tr>
              <a:tr h="472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PROFILAKTYKI RAKA PIERSI - ETAP PODSTAWOWY - W PRACOWNI STACJONARNEJ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2 884 387,96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8917941"/>
                  </a:ext>
                </a:extLst>
              </a:tr>
              <a:tr h="472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PROFILAKTYKI RAKA PIERSI - ETAP POGŁĘBIONEJ DIAGNOSTYKI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428 524,62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6823438"/>
                  </a:ext>
                </a:extLst>
              </a:tr>
              <a:tr h="472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PROFILAKTYKI RAKA SZYJKI MACICY - ETAP DIAGNOSTYCZNY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837 456,52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5239043"/>
                  </a:ext>
                </a:extLst>
              </a:tr>
              <a:tr h="472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PROFILAKTYKI RAKA SZYJKI MACICY - ETAP POGŁĘBIONEJ DIAGNOSTYKI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     54 256,33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059965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PROFILAKTYKA 40 PLUS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    3 212 641,68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066635"/>
                  </a:ext>
                </a:extLst>
              </a:tr>
              <a:tr h="3236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Łącznie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23 139 879,39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47</a:t>
            </a:fld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522794"/>
              </p:ext>
            </p:extLst>
          </p:nvPr>
        </p:nvGraphicFramePr>
        <p:xfrm>
          <a:off x="5771534" y="1205187"/>
          <a:ext cx="6194323" cy="512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769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005" y="249341"/>
            <a:ext cx="11638505" cy="743717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Podział finansowania umów w rodzaju leczenie stomatologiczne</a:t>
            </a:r>
            <a:br>
              <a:rPr lang="pl-PL" sz="3600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115158"/>
              </p:ext>
            </p:extLst>
          </p:nvPr>
        </p:nvGraphicFramePr>
        <p:xfrm>
          <a:off x="285334" y="1205187"/>
          <a:ext cx="5470697" cy="52207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33449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1426992">
                  <a:extLst>
                    <a:ext uri="{9D8B030D-6E8A-4147-A177-3AD203B41FA5}">
                      <a16:colId xmlns:a16="http://schemas.microsoft.com/office/drawing/2014/main" val="1091878953"/>
                    </a:ext>
                  </a:extLst>
                </a:gridCol>
                <a:gridCol w="1810256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548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40856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CHIRURGII STOMATOLOGICZNEJ I PERIODONTOLOGII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7 336 988,06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31283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OGÓLNOSTOMATOLOGICZNE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76 022 922,87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40856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OGÓLNOSTOMATOLOGICZNE DLA DZIECI I MŁODZIEŻY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21 894 877,33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OGÓLNOSTOMATOLOGICZNE UDZIELANE W ZNIECZULENIU OGÓLNYM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3 891 689,25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819085"/>
                  </a:ext>
                </a:extLst>
              </a:tr>
              <a:tr h="32107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ORTODONCJI DLA DZIECI I MŁODZIEŻY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8 848 379,08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99636"/>
                  </a:ext>
                </a:extLst>
              </a:tr>
              <a:tr h="26932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PERIODONTOLOGII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312 205,32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8917941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PROTETYKI STOMATOLOGICZNEJ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6 007 416,82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6823438"/>
                  </a:ext>
                </a:extLst>
              </a:tr>
              <a:tr h="54063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PROTETYKI STOMATOLOGICZNEJ DLA ŚWIADCZENIOBIORCÓW PO CHIRURGICZNYM LECZENIU NOWOTWORÓW W OBRĘBIE TWARZOCZASZKI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35 810,76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5239043"/>
                  </a:ext>
                </a:extLst>
              </a:tr>
              <a:tr h="54063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STOMATOLOGICZNE DLA ŚWIADCZENIOBIORCÓW Z GRUPY WYSOKIEGO RYZYKA CHORÓB ZAKAŹNYCH, W TYM CHORYCH NA AIDS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640 676,55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05996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STOMATOLOGICZNEJ POMOCY DORAŹNEJ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3 037 564,71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066635"/>
                  </a:ext>
                </a:extLst>
              </a:tr>
              <a:tr h="2943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UDZIELANE W DENTOBUSIE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468 773,88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969330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Łącznie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128 497 304,60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4268591"/>
              </p:ext>
            </p:extLst>
          </p:nvPr>
        </p:nvGraphicFramePr>
        <p:xfrm>
          <a:off x="5877098" y="332678"/>
          <a:ext cx="6314902" cy="609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8648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266007" y="282633"/>
          <a:ext cx="11430000" cy="589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53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tabeli 3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10468594"/>
              </p:ext>
            </p:extLst>
          </p:nvPr>
        </p:nvGraphicFramePr>
        <p:xfrm>
          <a:off x="1278193" y="1858300"/>
          <a:ext cx="7850163" cy="35375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918232">
                  <a:extLst>
                    <a:ext uri="{9D8B030D-6E8A-4147-A177-3AD203B41FA5}">
                      <a16:colId xmlns:a16="http://schemas.microsoft.com/office/drawing/2014/main" val="3180475065"/>
                    </a:ext>
                  </a:extLst>
                </a:gridCol>
                <a:gridCol w="1931931">
                  <a:extLst>
                    <a:ext uri="{9D8B030D-6E8A-4147-A177-3AD203B41FA5}">
                      <a16:colId xmlns:a16="http://schemas.microsoft.com/office/drawing/2014/main" val="530994375"/>
                    </a:ext>
                  </a:extLst>
                </a:gridCol>
              </a:tblGrid>
              <a:tr h="53503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Typ umowy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umów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48887"/>
                  </a:ext>
                </a:extLst>
              </a:tr>
              <a:tr h="51404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LEKARZ POZ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8358976"/>
                  </a:ext>
                </a:extLst>
              </a:tr>
              <a:tr h="50416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PIELĘGNIARKA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SZKOLNA POZ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8982228"/>
                  </a:ext>
                </a:extLst>
              </a:tr>
              <a:tr h="50416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PIELĘGNIARKA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868331"/>
                  </a:ext>
                </a:extLst>
              </a:tr>
              <a:tr h="50416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POŁOŻNA POZ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2419296"/>
                  </a:ext>
                </a:extLst>
              </a:tr>
              <a:tr h="4833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BUDŻET POWIERZONY OPIEKI KOORDYNOWANEJ W POZ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150975"/>
                  </a:ext>
                </a:extLst>
              </a:tr>
              <a:tr h="4926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KOORDYNACJA OPIEKI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17833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3881" y="390697"/>
            <a:ext cx="11181427" cy="806335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Liczba</a:t>
            </a:r>
            <a:r>
              <a:rPr lang="pl-PL" sz="3600" dirty="0">
                <a:solidFill>
                  <a:schemeClr val="tx2"/>
                </a:solidFill>
              </a:rPr>
              <a:t> </a:t>
            </a:r>
            <a:r>
              <a:rPr lang="pl-PL" sz="2400" dirty="0"/>
              <a:t>umów podstawowej opieki zdrowotnej (POZ) zawartych w 2023 roku</a:t>
            </a:r>
          </a:p>
        </p:txBody>
      </p:sp>
    </p:spTree>
    <p:extLst>
      <p:ext uri="{BB962C8B-B14F-4D97-AF65-F5344CB8AC3E}">
        <p14:creationId xmlns:p14="http://schemas.microsoft.com/office/powerpoint/2010/main" val="683587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1"/>
          </p:nvPr>
        </p:nvGraphicFramePr>
        <p:xfrm>
          <a:off x="245806" y="137653"/>
          <a:ext cx="11552904" cy="624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949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1"/>
          </p:nvPr>
        </p:nvGraphicFramePr>
        <p:xfrm>
          <a:off x="232755" y="224444"/>
          <a:ext cx="11463251" cy="611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323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006" y="249341"/>
            <a:ext cx="11431720" cy="474559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Podział finansowania umów w rodzaju świadczenia zdrowotne kontraktowane odrębnie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52</a:t>
            </a:fld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1182177"/>
              </p:ext>
            </p:extLst>
          </p:nvPr>
        </p:nvGraphicFramePr>
        <p:xfrm>
          <a:off x="1445907" y="932219"/>
          <a:ext cx="9319076" cy="542382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92279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1360559">
                  <a:extLst>
                    <a:ext uri="{9D8B030D-6E8A-4147-A177-3AD203B41FA5}">
                      <a16:colId xmlns:a16="http://schemas.microsoft.com/office/drawing/2014/main" val="1091878953"/>
                    </a:ext>
                  </a:extLst>
                </a:gridCol>
                <a:gridCol w="2566238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454752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RODZAJ UDZIELANYCH ŚWIADCZEŃ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BADANIA GENETYCZNE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4 586 834,92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BADANIA IZOTOPOWE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2 924 521,24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DIALIZOTERAPIA OTRZEWNOWA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5 851 478,86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441991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HEMODIALIZOTERAPIA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44 711 807,01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672114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HEMODIALIZOTERAPIA - Z ZAPEWNIENIEM 24-GODZINNEGO DYŻURU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61 310 027,02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4304867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KOMPLEKSOWE LECZENIE RAN PRZEWLEKŁYCH (KLRP - 1)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636 231,65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795057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CUKRZYCY Z ZASTOSOWANIEM POMPY INSULINOWEJ U DOROSŁYCH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452 598,15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0651547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CUKRZYCY Z ZASTOSOWANIEM POMPY INSULINOWEJ U DZIECI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937 906,90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LECZENIE SPASTYCZNOŚCI OPORNEJ NA LECZENIE FARMAKOLOGICZNE Z ZASTOSOWANIEM POMPY BAKLOFENOWEJ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667 224,10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819085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OPIEKA NAD RODZINAMI WYSOKIEGO, DZIEDZICZNIE UWARUNKOWANEGO RYZYKA ZACHOROWANIA NA RAKA JELITA GRUBEGO LUB RAKA BŁONY ŚLUZOWEJ TRZONU MACICY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1 789 222,60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99636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POZYTONOWA TOMOGRAFIA EMISYJNA (PET)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21 391 536,01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8917941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TERAPIA HIPERBARYCZNA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3 181 974,93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6823438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TERAPIA IZOTOPOWA (SOK)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2 712 803,41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5239043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TLENOTERAPIA DOMOWA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619 801,28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059965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ŻYWIENIE DOJELITOWE W WARUNKACH DOMOWYCH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22 342 890,56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066635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ŻYWIENIE POZAJELITOWE W WARUNKACH DOMOWYCH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5 524 201,91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2769399"/>
                  </a:ext>
                </a:extLst>
              </a:tr>
              <a:tr h="266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Łącznie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179 641 060,55    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2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53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34030" y="-229395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dirty="0"/>
              <a:t>Podział finansowania umów w rodzaju świadczenia zdrowotne kontraktowane odrębnie</a:t>
            </a:r>
            <a:endParaRPr lang="pl-PL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523717"/>
              </p:ext>
            </p:extLst>
          </p:nvPr>
        </p:nvGraphicFramePr>
        <p:xfrm>
          <a:off x="200680" y="798512"/>
          <a:ext cx="10782300" cy="570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2151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337973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tabeli 3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449659931"/>
              </p:ext>
            </p:extLst>
          </p:nvPr>
        </p:nvGraphicFramePr>
        <p:xfrm>
          <a:off x="522892" y="1032387"/>
          <a:ext cx="10990682" cy="46014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637367">
                  <a:extLst>
                    <a:ext uri="{9D8B030D-6E8A-4147-A177-3AD203B41FA5}">
                      <a16:colId xmlns:a16="http://schemas.microsoft.com/office/drawing/2014/main" val="3180475065"/>
                    </a:ext>
                  </a:extLst>
                </a:gridCol>
                <a:gridCol w="1256389">
                  <a:extLst>
                    <a:ext uri="{9D8B030D-6E8A-4147-A177-3AD203B41FA5}">
                      <a16:colId xmlns:a16="http://schemas.microsoft.com/office/drawing/2014/main" val="530994375"/>
                    </a:ext>
                  </a:extLst>
                </a:gridCol>
                <a:gridCol w="1442117">
                  <a:extLst>
                    <a:ext uri="{9D8B030D-6E8A-4147-A177-3AD203B41FA5}">
                      <a16:colId xmlns:a16="http://schemas.microsoft.com/office/drawing/2014/main" val="3013466407"/>
                    </a:ext>
                  </a:extLst>
                </a:gridCol>
                <a:gridCol w="1256391">
                  <a:extLst>
                    <a:ext uri="{9D8B030D-6E8A-4147-A177-3AD203B41FA5}">
                      <a16:colId xmlns:a16="http://schemas.microsoft.com/office/drawing/2014/main" val="964129110"/>
                    </a:ext>
                  </a:extLst>
                </a:gridCol>
                <a:gridCol w="1398418">
                  <a:extLst>
                    <a:ext uri="{9D8B030D-6E8A-4147-A177-3AD203B41FA5}">
                      <a16:colId xmlns:a16="http://schemas.microsoft.com/office/drawing/2014/main" val="4036020859"/>
                    </a:ext>
                  </a:extLst>
                </a:gridCol>
              </a:tblGrid>
              <a:tr h="408326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Nazwa świadczenia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Ilość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Stawka</a:t>
                      </a:r>
                      <a:r>
                        <a:rPr lang="pl-PL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bazowa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Waga pkt.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Wartość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48887"/>
                  </a:ext>
                </a:extLst>
              </a:tr>
              <a:tr h="2197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LEKARZA POZ - UBEZPIECZENI 0-6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37 965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8358976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LEKARZA POZ - UBEZPIECZENI 7-19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34 886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8982228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LEKARZA POZ - UBEZPIECZENI 20 - 39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38 920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868331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LEKARZA POZ - UBEZPIECZENI 40 - 65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79 827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2419296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LEKARZA POZ-UBEZPIECZENI 66-75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43 947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536350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LEKARZA POZ-UBEZPIECZENI POWYŻEJ 75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24 388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318468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ŚWIADCZENIE LEKARZA POZ- OPIEKA NAD CHORYMI PRZEWLEKLE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38 173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567153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KOORDYNACJA OPIEKI - WSPÓŁCZYNNIK 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2 511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942426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PIELĘGNIARKI POZ-UBEZPIECZENI 7-65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32 979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7794885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PIELĘGNIARKI POZ-UBEZPIECZENI POWYŻEJ 65 RŻ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14 104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9665345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PIELĘGNIARKI POZ - UBEZPIECZENI 0-6 R.Ż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6 664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731435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POŁOŻNEJ POZ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14 918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2824184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PIELĘGNIARKI SZKOLNEJ - TYP I.1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22 704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033661"/>
                  </a:ext>
                </a:extLst>
              </a:tr>
              <a:tr h="26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ŚWIADCZENIA PIELĘGNIARKI SZKOLNEJ - TYP I.3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94199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OSOBA OBJĘTA GRUPOWĄ PROFILAKTYKĄ FLUORKOWĄ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8820876"/>
                  </a:ext>
                </a:extLst>
              </a:tr>
              <a:tr h="2417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392 848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85086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22892" y="365126"/>
            <a:ext cx="11181427" cy="491086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ŚWIADCZENIODAWCA* SZABLON RACHUNKU POZ ZA M-C CZERWIEC 2023 ROKU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10780" y="5820061"/>
            <a:ext cx="714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 dotyczy podmiotu, który ma zadeklarowanych powyżej 10 tys. pacjentów</a:t>
            </a:r>
          </a:p>
        </p:txBody>
      </p:sp>
    </p:spTree>
    <p:extLst>
      <p:ext uri="{BB962C8B-B14F-4D97-AF65-F5344CB8AC3E}">
        <p14:creationId xmlns:p14="http://schemas.microsoft.com/office/powerpoint/2010/main" val="415766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22397" y="746552"/>
            <a:ext cx="11473115" cy="57580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sz="800" b="1" dirty="0"/>
          </a:p>
          <a:p>
            <a:pPr>
              <a:lnSpc>
                <a:spcPct val="100000"/>
              </a:lnSpc>
            </a:pPr>
            <a:r>
              <a:rPr lang="pl-PL" sz="2000" dirty="0"/>
              <a:t>Założeniem Opieki Koordynowanej jest poprawa dostępności oraz efektywności opieki nad pacjentem </a:t>
            </a:r>
            <a:br>
              <a:rPr lang="pl-PL" sz="2000" dirty="0"/>
            </a:br>
            <a:r>
              <a:rPr lang="pl-PL" sz="2000" dirty="0"/>
              <a:t>z zdiagnozowaną chorobą przewlekłą.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Opieka koordynowana w perspektywie ma wzmocnić rolę POZ w ochronie zdrowia, to lekarze POZ mają koordynować całym procesem leczenia, w ramach poszerzonej diagnostyki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Opieka koordynowana ułatwić ma dostęp do specjalisty na poziomie podstawowej opieki zdrowotnej co odciąży poradnie AOS we wskazanych zakresach: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l-PL" dirty="0"/>
              <a:t>diabetologiczna 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l-PL" dirty="0"/>
              <a:t>endokrynologiczna,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l-PL" dirty="0"/>
              <a:t>kardiologiczna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l-PL" dirty="0"/>
              <a:t>pulmonologiczna/alergologiczna</a:t>
            </a:r>
            <a:endParaRPr lang="pl-PL" sz="2000" dirty="0"/>
          </a:p>
          <a:p>
            <a:pPr>
              <a:lnSpc>
                <a:spcPct val="100000"/>
              </a:lnSpc>
            </a:pPr>
            <a:r>
              <a:rPr lang="pl-PL" sz="2000" dirty="0"/>
              <a:t>Opieka koordynowana usprawni przepływ informacji o stanie zdrowia pacjenta oraz wynikach jego badań zarówno dla lekarzy POZ jak i specjalistów 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Jest dodatkowo finansowana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Obecnie Kujawsko-Pomorski OW NFZ </a:t>
            </a:r>
            <a:r>
              <a:rPr lang="pl-PL" sz="2000" u="sng" dirty="0"/>
              <a:t>zawarł 80 umów </a:t>
            </a:r>
            <a:r>
              <a:rPr lang="pl-PL" sz="2000" dirty="0"/>
              <a:t>w zakresie Opieki Koordynowanej 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05300" y="83772"/>
            <a:ext cx="10634647" cy="101744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Budżet powierzony opieki koordynowanej w POZ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488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22397" y="746552"/>
            <a:ext cx="11473115" cy="5758082"/>
          </a:xfrm>
        </p:spPr>
        <p:txBody>
          <a:bodyPr>
            <a:noAutofit/>
          </a:bodyPr>
          <a:lstStyle/>
          <a:p>
            <a:r>
              <a:rPr lang="pl-PL" sz="2000" dirty="0"/>
              <a:t>Opieka koordynowana to wiele możliwości diagnostycznych i leczenia najczęstszych chorób przewlekłych już u swojego lekarza rodzinnego. Lekarz POZ może zlecić pacjentom badania (w sytuacjach medycznie uzasadnionych), które do tej pory były zarezerwowane dla lekarza specjalisty.</a:t>
            </a:r>
          </a:p>
          <a:p>
            <a:r>
              <a:rPr lang="pl-PL" sz="2000" dirty="0"/>
              <a:t>Wprowadzenie opieki koordynowanej w POZ poszerza listę badań diagnostycznych, które może zlecić lekarz rodzinny. Chodzi m.in. o:</a:t>
            </a:r>
          </a:p>
          <a:p>
            <a:r>
              <a:rPr lang="pl-PL" sz="2000" dirty="0"/>
              <a:t>pakiet badań tarczycowych: </a:t>
            </a:r>
            <a:r>
              <a:rPr lang="pl-PL" sz="2000" dirty="0" err="1"/>
              <a:t>antyTPO</a:t>
            </a:r>
            <a:r>
              <a:rPr lang="pl-PL" sz="2000" dirty="0"/>
              <a:t>, </a:t>
            </a:r>
            <a:r>
              <a:rPr lang="pl-PL" sz="2000" dirty="0" err="1"/>
              <a:t>antyTSHR</a:t>
            </a:r>
            <a:r>
              <a:rPr lang="pl-PL" sz="2000" dirty="0"/>
              <a:t>, </a:t>
            </a:r>
            <a:r>
              <a:rPr lang="pl-PL" sz="2000" dirty="0" err="1"/>
              <a:t>antyTG</a:t>
            </a:r>
            <a:endParaRPr lang="pl-PL" sz="2000" dirty="0"/>
          </a:p>
          <a:p>
            <a:r>
              <a:rPr lang="pl-PL" sz="2000" dirty="0"/>
              <a:t>EKG wysiłkowe</a:t>
            </a:r>
          </a:p>
          <a:p>
            <a:r>
              <a:rPr lang="pl-PL" sz="2000" dirty="0" err="1"/>
              <a:t>Holter</a:t>
            </a:r>
            <a:r>
              <a:rPr lang="pl-PL" sz="2000" dirty="0"/>
              <a:t> EKG (24, 48, 72 godz.)</a:t>
            </a:r>
          </a:p>
          <a:p>
            <a:r>
              <a:rPr lang="pl-PL" sz="2000" dirty="0"/>
              <a:t>USG Doppler naczyń kończyn dolnych</a:t>
            </a:r>
          </a:p>
          <a:p>
            <a:r>
              <a:rPr lang="pl-PL" sz="2000" dirty="0"/>
              <a:t>ECHO serca.</a:t>
            </a:r>
          </a:p>
          <a:p>
            <a:r>
              <a:rPr lang="pl-PL" sz="2000" dirty="0"/>
              <a:t>Poszerzenie katalogu badań w POZ skraca czas potrzebny na wykonanie diagnostyki, pozwala na szybsze postawienie diagnozy i wprowadzenie właściwego leczenia.</a:t>
            </a:r>
          </a:p>
          <a:p>
            <a:r>
              <a:rPr lang="pl-PL" sz="2000" dirty="0"/>
              <a:t>Leczenie jest oparte na Indywidualnym Planie Opieki Medycznej (IPOM) i uwzględnia nie tylko wykonywanie badań, ale także konsultacje między lekarzem POZ, a lekarzem specjalistą i dodatkowe konsultacje np. z dietetykiem.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881149" y="83772"/>
            <a:ext cx="10258798" cy="66278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Budżet powierzony opieki koordynowanej w POZ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91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6"/>
            <a:ext cx="10515600" cy="1198204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Podział finansowania umów w rodzaju ambulatoryjna opieka specjalistyczna (AOS)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5352684"/>
              </p:ext>
            </p:extLst>
          </p:nvPr>
        </p:nvGraphicFramePr>
        <p:xfrm>
          <a:off x="773947" y="2232110"/>
          <a:ext cx="4022497" cy="26483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97211">
                  <a:extLst>
                    <a:ext uri="{9D8B030D-6E8A-4147-A177-3AD203B41FA5}">
                      <a16:colId xmlns:a16="http://schemas.microsoft.com/office/drawing/2014/main" val="2627542329"/>
                    </a:ext>
                  </a:extLst>
                </a:gridCol>
                <a:gridCol w="970806">
                  <a:extLst>
                    <a:ext uri="{9D8B030D-6E8A-4147-A177-3AD203B41FA5}">
                      <a16:colId xmlns:a16="http://schemas.microsoft.com/office/drawing/2014/main" val="426351267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57096926"/>
                    </a:ext>
                  </a:extLst>
                </a:gridCol>
              </a:tblGrid>
              <a:tr h="74354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RODZAJ UDZIELANYCH ŚWIADCZEŃ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ZAWARTYCH UMÓW</a:t>
                      </a: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WARTOŚĆ ZAWARTYCH UMÓW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61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89061"/>
                  </a:ext>
                </a:extLst>
              </a:tr>
              <a:tr h="4402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 - ŚWIADCZENIA DIAGNOSTYKI ONKOLOGICZNEJ</a:t>
                      </a: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32 636 501,66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8689"/>
                  </a:ext>
                </a:extLst>
              </a:tr>
              <a:tr h="4402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 - ŚWIADCZENIA DLA DZIECI</a:t>
                      </a: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  26 772 500,72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701521"/>
                  </a:ext>
                </a:extLst>
              </a:tr>
              <a:tr h="4402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 - ZAKRESY PODSTAWOWE W PORADNIACH</a:t>
                      </a: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 456 505 378,71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816915"/>
                  </a:ext>
                </a:extLst>
              </a:tr>
              <a:tr h="44026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ŁĄCZNIE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515 914 381,10</a:t>
                      </a:r>
                    </a:p>
                  </a:txBody>
                  <a:tcPr marL="9525" marR="9525" marT="9525" marB="0" anchor="ctr"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8566"/>
                  </a:ext>
                </a:extLst>
              </a:tr>
            </a:tbl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6471695"/>
              </p:ext>
            </p:extLst>
          </p:nvPr>
        </p:nvGraphicFramePr>
        <p:xfrm>
          <a:off x="5124295" y="1042219"/>
          <a:ext cx="6861227" cy="508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946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2879</Words>
  <Application>Microsoft Office PowerPoint</Application>
  <PresentationFormat>Panoramiczny</PresentationFormat>
  <Paragraphs>701</Paragraphs>
  <Slides>54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(Tekst podstawowy)</vt:lpstr>
      <vt:lpstr>Calibri Light</vt:lpstr>
      <vt:lpstr>Tahoma</vt:lpstr>
      <vt:lpstr>Times New Roman</vt:lpstr>
      <vt:lpstr>Wingdings</vt:lpstr>
      <vt:lpstr>Motyw pakietu Office</vt:lpstr>
      <vt:lpstr>Prezentacja programu PowerPoint</vt:lpstr>
      <vt:lpstr>Wartości kontraktów w latach 2020- 2023 w wybranych rodzajach świadczeń</vt:lpstr>
      <vt:lpstr>% udział wartości kontraktów w planie finansowym na 2023</vt:lpstr>
      <vt:lpstr>Liczba umów aktualnie zawartych w 2023 roku w rodzajach:</vt:lpstr>
      <vt:lpstr>Liczba umów podstawowej opieki zdrowotnej (POZ) zawartych w 2023 roku</vt:lpstr>
      <vt:lpstr>ŚWIADCZENIODAWCA* SZABLON RACHUNKU POZ ZA M-C CZERWIEC 2023 ROKU</vt:lpstr>
      <vt:lpstr>Budżet powierzony opieki koordynowanej w POZ</vt:lpstr>
      <vt:lpstr>Budżet powierzony opieki koordynowanej w POZ</vt:lpstr>
      <vt:lpstr>Podział finansowania umów w rodzaju ambulatoryjna opieka specjalistyczna (AOS) </vt:lpstr>
      <vt:lpstr>Podział finansowania umów w rodzaju ambulatoryjna opieka diagnostyczna kosztochłonna (ASDK) </vt:lpstr>
      <vt:lpstr>Liczba miejsc wykonywania rezonansu magnetycznego  w podziale na powiaty </vt:lpstr>
      <vt:lpstr>Liczba miejsc wykonywania tomografii komputerowej w podziale na powiaty </vt:lpstr>
      <vt:lpstr>Liczba osób oczekujących w AOS (poradnie) i ASDK </vt:lpstr>
      <vt:lpstr> LICZBA OSÓB SKREŚLONYCH Z POWODU WYKONANIA ŚWIADCZENIA W OKRESIE SPRAWOZDAWCZYM  w AOS (poradnie) i ASDK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  </vt:lpstr>
      <vt:lpstr>  </vt:lpstr>
      <vt:lpstr>Podział umów w rodzaju leczenie szpitalne ze względu na sposób finansowania</vt:lpstr>
      <vt:lpstr>Prezentacja programu PowerPoint</vt:lpstr>
      <vt:lpstr>KOS-BAR – kompleksowa opieka specjalistyczna nad świadczeniobiorcami leczonymi z powodu otyłości olbrzymiej - ZAŁOŻENIA:</vt:lpstr>
      <vt:lpstr>Prezentacja programu PowerPoint</vt:lpstr>
      <vt:lpstr>KOS-ZAWAŁ – Kompleksowa opieka po zawale mięśnia sercowego - ZAŁOŻENIA:</vt:lpstr>
      <vt:lpstr>Prezentacja programu PowerPoint</vt:lpstr>
      <vt:lpstr>Podział finansowania umów w rodzaju rehabilitacja lecznicza </vt:lpstr>
      <vt:lpstr>Prezentacja programu PowerPoint</vt:lpstr>
      <vt:lpstr>Prezentacja programu PowerPoint</vt:lpstr>
      <vt:lpstr>Prezentacja programu PowerPoint</vt:lpstr>
      <vt:lpstr>Prezentacja programu PowerPoint</vt:lpstr>
      <vt:lpstr>Podział finansowania umów w rodzaju opieka paliatywna i hospicyjna  </vt:lpstr>
      <vt:lpstr>Prezentacja programu PowerPoint</vt:lpstr>
      <vt:lpstr>Podział finansowania umów w rodzaju świadczenia pielęgnacyjno-opiekuńcze </vt:lpstr>
      <vt:lpstr>Prezentacja programu PowerPoint</vt:lpstr>
      <vt:lpstr>Prezentacja programu PowerPoint</vt:lpstr>
      <vt:lpstr>Podział finansowania umów w rodzaju opieka psychiatryczna i leczenie uzależnień </vt:lpstr>
      <vt:lpstr>Prezentacja programu PowerPoint</vt:lpstr>
      <vt:lpstr>OŚRODKI ŚRODOWISKOWEJ OPIEKI PSYCHOLOGICZNEJ I PSYCHOTERAPEUTYCZNEJ DLA DZIECI I MŁODZIEŻY - POZIOMY REFERENCYJNE </vt:lpstr>
      <vt:lpstr>OŚRODKI ŚRODOWISKOWEJ OPIEKI PSYCHOLOGICZNEJ I PSYCHOTERAPEUTYCZNEJ DLA DZIECI I MŁODZIEŻY - I POZIOM REFERENCYJNY </vt:lpstr>
      <vt:lpstr>Prezentacja programu PowerPoint</vt:lpstr>
      <vt:lpstr>Podział finansowania umów w rodzaju profilaktyczne programy zdrowotne</vt:lpstr>
      <vt:lpstr>Podział finansowania umów w rodzaju leczenie stomatologiczne </vt:lpstr>
      <vt:lpstr>Prezentacja programu PowerPoint</vt:lpstr>
      <vt:lpstr>Prezentacja programu PowerPoint</vt:lpstr>
      <vt:lpstr>Prezentacja programu PowerPoint</vt:lpstr>
      <vt:lpstr>Podział finansowania umów w rodzaju świadczenia zdrowotne kontraktowane odrębnie</vt:lpstr>
      <vt:lpstr>Podział finansowania umów w rodzaju świadczenia zdrowotne kontraktowane odrębnie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Tomasik Katarzyna</dc:creator>
  <cp:lastModifiedBy>Anna Sobierajska</cp:lastModifiedBy>
  <cp:revision>124</cp:revision>
  <cp:lastPrinted>2023-08-14T13:16:30Z</cp:lastPrinted>
  <dcterms:created xsi:type="dcterms:W3CDTF">2021-07-19T06:23:20Z</dcterms:created>
  <dcterms:modified xsi:type="dcterms:W3CDTF">2023-08-21T06:17:58Z</dcterms:modified>
</cp:coreProperties>
</file>