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3" r:id="rId13"/>
    <p:sldId id="274" r:id="rId14"/>
    <p:sldId id="275" r:id="rId15"/>
    <p:sldId id="276" r:id="rId16"/>
    <p:sldId id="277" r:id="rId17"/>
    <p:sldId id="297" r:id="rId18"/>
    <p:sldId id="278" r:id="rId19"/>
    <p:sldId id="281" r:id="rId20"/>
    <p:sldId id="279" r:id="rId21"/>
    <p:sldId id="280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600"/>
    <a:srgbClr val="D68B1C"/>
    <a:srgbClr val="C54D9A"/>
    <a:srgbClr val="FF9E1D"/>
    <a:srgbClr val="D09622"/>
    <a:srgbClr val="552579"/>
    <a:srgbClr val="2597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Wniosków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Wniosków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Liczba Wniosków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260752"/>
        <c:axId val="198258512"/>
      </c:barChart>
      <c:catAx>
        <c:axId val="19826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198258512"/>
        <c:crosses val="autoZero"/>
        <c:auto val="1"/>
        <c:lblAlgn val="ctr"/>
        <c:lblOffset val="100"/>
        <c:noMultiLvlLbl val="0"/>
      </c:catAx>
      <c:valAx>
        <c:axId val="19825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198260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>
              <a:latin typeface="Georgia" panose="02040502050405020303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Grunty rolne i leśne w ha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Grunty rolne i leśne w ha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Grunty rolne i leśne w ha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04608"/>
        <c:axId val="117105168"/>
      </c:barChart>
      <c:catAx>
        <c:axId val="11710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117105168"/>
        <c:crosses val="autoZero"/>
        <c:auto val="1"/>
        <c:lblAlgn val="ctr"/>
        <c:lblOffset val="100"/>
        <c:noMultiLvlLbl val="0"/>
      </c:catAx>
      <c:valAx>
        <c:axId val="11710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1171046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>
              <a:latin typeface="Georgia" panose="02040502050405020303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tytułów wykonawczych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353</c:v>
                </c:pt>
                <c:pt idx="1">
                  <c:v>105</c:v>
                </c:pt>
                <c:pt idx="2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683936"/>
        <c:axId val="202684496"/>
        <c:axId val="0"/>
      </c:bar3DChart>
      <c:catAx>
        <c:axId val="2026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02684496"/>
        <c:crosses val="autoZero"/>
        <c:auto val="1"/>
        <c:lblAlgn val="ctr"/>
        <c:lblOffset val="100"/>
        <c:noMultiLvlLbl val="0"/>
      </c:catAx>
      <c:valAx>
        <c:axId val="20268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02683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Odzyskane środki w zł</c:v>
                </c:pt>
              </c:strCache>
            </c:strRef>
          </c:tx>
          <c:spPr>
            <a:solidFill>
              <a:srgbClr val="FFFF00">
                <a:alpha val="76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48029.1</c:v>
                </c:pt>
                <c:pt idx="1">
                  <c:v>1116941</c:v>
                </c:pt>
                <c:pt idx="2">
                  <c:v>320532.05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zakończonych spraw</c:v>
                </c:pt>
              </c:strCache>
            </c:strRef>
          </c:tx>
          <c:spPr>
            <a:solidFill>
              <a:srgbClr val="FF0000">
                <a:alpha val="71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7777777777777776E-2"/>
                  <c:y val="-2.244848223460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320987654320986E-2"/>
                  <c:y val="-2.244826128715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493827160493825E-2"/>
                  <c:y val="-2.244848223460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17</c:v>
                </c:pt>
                <c:pt idx="1">
                  <c:v>78</c:v>
                </c:pt>
                <c:pt idx="2">
                  <c:v>143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687296"/>
        <c:axId val="200288256"/>
        <c:axId val="0"/>
      </c:bar3DChart>
      <c:catAx>
        <c:axId val="20268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  <a:latin typeface="Times New Roman" panose="02020603050405020304" pitchFamily="18" charset="0"/>
              </a:defRPr>
            </a:pPr>
            <a:endParaRPr lang="pl-PL"/>
          </a:p>
        </c:txPr>
        <c:crossAx val="200288256"/>
        <c:crosses val="autoZero"/>
        <c:auto val="1"/>
        <c:lblAlgn val="ctr"/>
        <c:lblOffset val="100"/>
        <c:noMultiLvlLbl val="0"/>
      </c:catAx>
      <c:valAx>
        <c:axId val="200288256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202687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aseline="0">
              <a:solidFill>
                <a:schemeClr val="bg1"/>
              </a:solidFill>
              <a:latin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Liczba obiektów (dróg)</c:v>
                </c:pt>
                <c:pt idx="1">
                  <c:v>Długość w km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104</c:v>
                </c:pt>
                <c:pt idx="1">
                  <c:v>77.94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2.0061728395061727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604938271604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Liczba obiektów (dróg)</c:v>
                </c:pt>
                <c:pt idx="1">
                  <c:v>Długość w km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107</c:v>
                </c:pt>
                <c:pt idx="1">
                  <c:v>80.14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3.5493827160493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234567901234566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Liczba obiektów (dróg)</c:v>
                </c:pt>
                <c:pt idx="1">
                  <c:v>Długość w km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109</c:v>
                </c:pt>
                <c:pt idx="1">
                  <c:v>77.64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0291616"/>
        <c:axId val="224887232"/>
        <c:axId val="0"/>
      </c:bar3DChart>
      <c:catAx>
        <c:axId val="2002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24887232"/>
        <c:crosses val="autoZero"/>
        <c:auto val="1"/>
        <c:lblAlgn val="ctr"/>
        <c:lblOffset val="100"/>
        <c:noMultiLvlLbl val="0"/>
      </c:catAx>
      <c:valAx>
        <c:axId val="22488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0029161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  <a:latin typeface="Georgia" panose="02040502050405020303" pitchFamily="18" charset="0"/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Wielkość Dofinansowania w mln zł.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dLbls>
            <c:dLbl>
              <c:idx val="0"/>
              <c:layout>
                <c:manualLayout>
                  <c:x val="-1.446327580669775E-2"/>
                  <c:y val="-5.94132867757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94132867757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289248334977899E-17"/>
                  <c:y val="-4.753062942061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316379033488748E-3"/>
                  <c:y val="-4.753062942061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9.5299999999999994</c:v>
                </c:pt>
                <c:pt idx="1">
                  <c:v>10.3</c:v>
                </c:pt>
                <c:pt idx="2">
                  <c:v>8.7899999999999991</c:v>
                </c:pt>
                <c:pt idx="3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889472"/>
        <c:axId val="224890032"/>
        <c:axId val="115077584"/>
      </c:line3DChart>
      <c:catAx>
        <c:axId val="2248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24890032"/>
        <c:crosses val="autoZero"/>
        <c:auto val="1"/>
        <c:lblAlgn val="ctr"/>
        <c:lblOffset val="100"/>
        <c:noMultiLvlLbl val="0"/>
      </c:catAx>
      <c:valAx>
        <c:axId val="22489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24889472"/>
        <c:crosses val="autoZero"/>
        <c:crossBetween val="between"/>
      </c:valAx>
      <c:serAx>
        <c:axId val="115077584"/>
        <c:scaling>
          <c:orientation val="minMax"/>
        </c:scaling>
        <c:delete val="1"/>
        <c:axPos val="b"/>
        <c:majorTickMark val="out"/>
        <c:minorTickMark val="none"/>
        <c:tickLblPos val="nextTo"/>
        <c:crossAx val="224890032"/>
        <c:crosses val="autoZero"/>
      </c:ser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  <a:latin typeface="Georgia" panose="02040502050405020303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06459609215518E-2"/>
          <c:y val="3.0866359269839369E-2"/>
          <c:w val="0.57516452804510543"/>
          <c:h val="0.885550986607712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Nawierzchnia bitumiczna dwuwarstwowa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41.706000000000003</c:v>
                </c:pt>
                <c:pt idx="1">
                  <c:v>50.29</c:v>
                </c:pt>
                <c:pt idx="2">
                  <c:v>30.997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Nawierzchnia stabilizowana chemicznie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2.1800000000000002</c:v>
                </c:pt>
                <c:pt idx="1">
                  <c:v>2.13</c:v>
                </c:pt>
                <c:pt idx="2">
                  <c:v>1.5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Nawierzchnia bitumiczna jednowarstwowa</c:v>
                </c:pt>
              </c:strCache>
            </c:strRef>
          </c:tx>
          <c:spPr>
            <a:solidFill>
              <a:schemeClr val="accent2">
                <a:lumMod val="50000"/>
                <a:alpha val="94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Arkusz1!$D$2:$D$4</c:f>
              <c:numCache>
                <c:formatCode>General</c:formatCode>
                <c:ptCount val="3"/>
                <c:pt idx="0">
                  <c:v>9.3680000000000003</c:v>
                </c:pt>
                <c:pt idx="1">
                  <c:v>7.49</c:v>
                </c:pt>
                <c:pt idx="2">
                  <c:v>24.943999999999999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Nawierzchnia z powierzchniowym utrwaleniem emulsją i grysami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Arkusz1!$E$2:$E$4</c:f>
              <c:numCache>
                <c:formatCode>General</c:formatCode>
                <c:ptCount val="3"/>
                <c:pt idx="0">
                  <c:v>14.241</c:v>
                </c:pt>
                <c:pt idx="1">
                  <c:v>13.2</c:v>
                </c:pt>
                <c:pt idx="2">
                  <c:v>7.915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Nawierzchnia z powierzchniowym utrwaleniem emulsją i grysami na istniejącej podbudowie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Arkusz1!$F$2:$F$4</c:f>
              <c:numCache>
                <c:formatCode>General</c:formatCode>
                <c:ptCount val="3"/>
                <c:pt idx="0">
                  <c:v>2.4</c:v>
                </c:pt>
                <c:pt idx="1">
                  <c:v>1.125</c:v>
                </c:pt>
                <c:pt idx="2">
                  <c:v>11.925000000000001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Nawierzchnia tłuczniowa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Arkusz1!$G$2:$G$4</c:f>
              <c:numCache>
                <c:formatCode>General</c:formatCode>
                <c:ptCount val="3"/>
                <c:pt idx="0">
                  <c:v>11.85</c:v>
                </c:pt>
                <c:pt idx="1">
                  <c:v>8.24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445712"/>
        <c:axId val="227446272"/>
        <c:axId val="0"/>
      </c:bar3DChart>
      <c:catAx>
        <c:axId val="227445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27446272"/>
        <c:crosses val="autoZero"/>
        <c:auto val="1"/>
        <c:lblAlgn val="ctr"/>
        <c:lblOffset val="100"/>
        <c:noMultiLvlLbl val="0"/>
      </c:catAx>
      <c:valAx>
        <c:axId val="227446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pPr>
            <a:endParaRPr lang="pl-PL"/>
          </a:p>
        </c:txPr>
        <c:crossAx val="227445712"/>
        <c:crosses val="autoZero"/>
        <c:crossBetween val="between"/>
      </c:valAx>
      <c:spPr>
        <a:noFill/>
        <a:ln w="20956">
          <a:noFill/>
        </a:ln>
      </c:spPr>
    </c:plotArea>
    <c:legend>
      <c:legendPos val="r"/>
      <c:layout>
        <c:manualLayout>
          <c:xMode val="edge"/>
          <c:yMode val="edge"/>
          <c:x val="0.66653346456692908"/>
          <c:y val="0.10279590239914915"/>
          <c:w val="0.31726279527559054"/>
          <c:h val="0.87590639405368442"/>
        </c:manualLayout>
      </c:layout>
      <c:overlay val="0"/>
      <c:txPr>
        <a:bodyPr/>
        <a:lstStyle/>
        <a:p>
          <a:pPr>
            <a:defRPr sz="908" baseline="0">
              <a:solidFill>
                <a:schemeClr val="bg1"/>
              </a:solidFill>
              <a:latin typeface="Georgia" panose="02040502050405020303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84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439521489680755E-2"/>
          <c:w val="0.72660712549820161"/>
          <c:h val="0.9655604785103192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Długość w km</c:v>
                </c:pt>
              </c:strCache>
            </c:strRef>
          </c:tx>
          <c:spPr>
            <a:solidFill>
              <a:srgbClr val="FF0000"/>
            </a:solidFill>
            <a:ln w="3175"/>
            <a:effectLst>
              <a:glow rad="127000">
                <a:schemeClr val="tx1">
                  <a:lumMod val="65000"/>
                  <a:lumOff val="35000"/>
                </a:schemeClr>
              </a:glow>
              <a:innerShdw blurRad="63500" dist="50800" dir="16200000">
                <a:srgbClr val="FFC000">
                  <a:alpha val="50000"/>
                </a:srgbClr>
              </a:innerShdw>
            </a:effectLst>
          </c:spPr>
          <c:explosion val="10"/>
          <c:dPt>
            <c:idx val="0"/>
            <c:bubble3D val="0"/>
            <c:explosion val="47"/>
          </c:dPt>
          <c:dPt>
            <c:idx val="1"/>
            <c:bubble3D val="0"/>
            <c:spPr>
              <a:solidFill>
                <a:srgbClr val="7030A0"/>
              </a:solidFill>
              <a:ln w="3175"/>
              <a:effectLst>
                <a:glow rad="127000">
                  <a:schemeClr val="tx1">
                    <a:lumMod val="65000"/>
                    <a:lumOff val="35000"/>
                  </a:schemeClr>
                </a:glow>
                <a:innerShdw blurRad="63500" dist="50800" dir="16200000">
                  <a:srgbClr val="FFC000">
                    <a:alpha val="50000"/>
                  </a:srgbClr>
                </a:inn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 w="3175"/>
              <a:effectLst>
                <a:glow rad="127000">
                  <a:schemeClr val="tx1">
                    <a:lumMod val="65000"/>
                    <a:lumOff val="35000"/>
                  </a:schemeClr>
                </a:glow>
                <a:innerShdw blurRad="63500" dist="50800" dir="16200000">
                  <a:srgbClr val="FFC000">
                    <a:alpha val="50000"/>
                  </a:srgbClr>
                </a:innerShdw>
              </a:effectLst>
            </c:spPr>
          </c:dPt>
          <c:dPt>
            <c:idx val="3"/>
            <c:bubble3D val="0"/>
            <c:spPr>
              <a:solidFill>
                <a:srgbClr val="FFFF00"/>
              </a:solidFill>
              <a:ln w="3175"/>
              <a:effectLst>
                <a:glow rad="127000">
                  <a:schemeClr val="tx1">
                    <a:lumMod val="65000"/>
                    <a:lumOff val="35000"/>
                  </a:schemeClr>
                </a:glow>
                <a:innerShdw blurRad="63500" dist="50800" dir="16200000">
                  <a:srgbClr val="FFC000">
                    <a:alpha val="50000"/>
                  </a:srgb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Nawierzchnia bitumiczna </c:v>
                </c:pt>
                <c:pt idx="1">
                  <c:v>Nawierzchnia stabilizowana chemicznie</c:v>
                </c:pt>
                <c:pt idx="2">
                  <c:v>Nawierzchnia powierzchniowo utrwalana emulsją i grysami</c:v>
                </c:pt>
                <c:pt idx="3">
                  <c:v>Nawierzchnia tłuczniowa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178.30099999999999</c:v>
                </c:pt>
                <c:pt idx="1">
                  <c:v>4.7530000000000001</c:v>
                </c:pt>
                <c:pt idx="2">
                  <c:v>34.636000000000003</c:v>
                </c:pt>
                <c:pt idx="3">
                  <c:v>19.29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 baseline="0">
              <a:solidFill>
                <a:schemeClr val="bg1"/>
              </a:solidFill>
              <a:latin typeface="Georgia" panose="02040502050405020303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D1E4-6368-4BD1-BA00-FFD6832361D5}" type="datetimeFigureOut">
              <a:rPr lang="pl-PL" smtClean="0"/>
              <a:t>2017-04-12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D3A7-BF39-4CD9-BD77-1ECCF1D61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4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D3A7-BF39-4CD9-BD77-1ECCF1D6131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32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054656"/>
            <a:ext cx="794066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409911"/>
            <a:ext cx="7940660" cy="108802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036C-0233-4D88-901D-5ABD4512FAA8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EC1-91BE-4B5F-9F5E-743EA1CBA0EE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3C0-9D6D-4B93-8586-F17931FE604E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9D61-33DE-4E7A-B1DD-73F2F2C49A29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6F2A-2307-48BF-A47D-DCFE721057B7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BD2-F266-424F-8823-9DB63608683A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20A3-B6CB-4413-B5E0-E5E81800E0BE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B48-1CE5-4115-8341-B60124BA4BBB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7909-0989-4427-9D0A-D97E00B2F2A0}" type="datetime1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9CA4-0F3E-4634-8288-2C31D2847825}" type="datetime1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4586-E128-4496-BFE3-7B59475870EC}" type="datetime1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2D8D-6983-4CA6-8C46-A328B3D44134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E1C6-3F37-4FA5-AC47-68C7EEC6ECCF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539" y="1291130"/>
            <a:ext cx="7482545" cy="30541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Realizacja ustawy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ochronie 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gruntów rolnych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leśnych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 latach 2014-2016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dirty="0"/>
          </a:p>
        </p:txBody>
      </p:sp>
      <p:pic>
        <p:nvPicPr>
          <p:cNvPr id="5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5640935" y="5401751"/>
            <a:ext cx="23368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굴림"/>
                <a:cs typeface="Times New Roman" pitchFamily="18" charset="0"/>
              </a:rPr>
              <a:t>Dr inż. Wiesław Czarnecki</a:t>
            </a:r>
            <a:br>
              <a:rPr kumimoji="1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굴림"/>
                <a:cs typeface="Times New Roman" pitchFamily="18" charset="0"/>
              </a:rPr>
            </a:br>
            <a:r>
              <a:rPr kumimoji="1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굴림"/>
                <a:cs typeface="Times New Roman" pitchFamily="18" charset="0"/>
              </a:rPr>
              <a:t>Dyrektor Departamentu </a:t>
            </a:r>
            <a:br>
              <a:rPr kumimoji="1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굴림"/>
                <a:cs typeface="Times New Roman" pitchFamily="18" charset="0"/>
              </a:rPr>
            </a:br>
            <a:r>
              <a:rPr kumimoji="1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굴림"/>
                <a:cs typeface="Times New Roman" pitchFamily="18" charset="0"/>
              </a:rPr>
              <a:t>Rolnictwa i Geodezji </a:t>
            </a:r>
            <a:r>
              <a:rPr kumimoji="1" lang="pl-PL" alt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굴림"/>
                <a:cs typeface="Times New Roman" pitchFamily="18" charset="0"/>
              </a:rPr>
              <a:t/>
            </a:r>
            <a:br>
              <a:rPr kumimoji="1" lang="pl-PL" alt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굴림"/>
                <a:cs typeface="Times New Roman" pitchFamily="18" charset="0"/>
              </a:rPr>
            </a:br>
            <a:endParaRPr kumimoji="1" lang="pl-PL" sz="4000" b="0" i="0" u="none" strike="noStrike" kern="0" cap="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492500" y="6562725"/>
            <a:ext cx="20161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050" b="1" dirty="0">
                <a:solidFill>
                  <a:schemeClr val="bg1"/>
                </a:solidFill>
                <a:latin typeface="Georgia" panose="02040502050405020303" pitchFamily="18" charset="0"/>
                <a:ea typeface="굴림" pitchFamily="50" charset="-127"/>
                <a:cs typeface="Times New Roman" pitchFamily="18" charset="0"/>
              </a:rPr>
              <a:t>Toruń</a:t>
            </a:r>
            <a:r>
              <a:rPr lang="pl-PL" altLang="pl-PL" sz="1050" b="1">
                <a:solidFill>
                  <a:schemeClr val="bg1"/>
                </a:solidFill>
                <a:latin typeface="Georgia" panose="02040502050405020303" pitchFamily="18" charset="0"/>
                <a:ea typeface="굴림" pitchFamily="50" charset="-127"/>
                <a:cs typeface="Times New Roman" pitchFamily="18" charset="0"/>
              </a:rPr>
              <a:t>, </a:t>
            </a:r>
            <a:r>
              <a:rPr lang="pl-PL" altLang="pl-PL" sz="1050" b="1" smtClean="0">
                <a:solidFill>
                  <a:schemeClr val="bg1"/>
                </a:solidFill>
                <a:latin typeface="Georgia" panose="02040502050405020303" pitchFamily="18" charset="0"/>
                <a:ea typeface="굴림" pitchFamily="50" charset="-127"/>
                <a:cs typeface="Times New Roman" pitchFamily="18" charset="0"/>
              </a:rPr>
              <a:t>24 </a:t>
            </a:r>
            <a:r>
              <a:rPr lang="pl-PL" altLang="pl-PL" sz="1050" b="1" dirty="0" smtClean="0">
                <a:solidFill>
                  <a:schemeClr val="bg1"/>
                </a:solidFill>
                <a:latin typeface="Georgia" panose="02040502050405020303" pitchFamily="18" charset="0"/>
                <a:ea typeface="굴림" pitchFamily="50" charset="-127"/>
                <a:cs typeface="Times New Roman" pitchFamily="18" charset="0"/>
              </a:rPr>
              <a:t>kwietnia 2017  </a:t>
            </a:r>
            <a:r>
              <a:rPr lang="pl-PL" altLang="pl-PL" sz="1050" b="1" dirty="0">
                <a:solidFill>
                  <a:schemeClr val="bg1"/>
                </a:solidFill>
                <a:latin typeface="Georgia" panose="02040502050405020303" pitchFamily="18" charset="0"/>
                <a:ea typeface="굴림" pitchFamily="50" charset="-127"/>
                <a:cs typeface="Times New Roman" pitchFamily="18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10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552700"/>
            <a:ext cx="8229600" cy="3817625"/>
          </a:xfrm>
        </p:spPr>
        <p:txBody>
          <a:bodyPr/>
          <a:lstStyle/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pl-PL" sz="2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pl-PL" sz="2800" dirty="0" smtClean="0">
                <a:latin typeface="Georgia" panose="02040502050405020303" pitchFamily="18" charset="0"/>
              </a:rPr>
              <a:t>Z tytułu wyłączenia ww. gruntów naliczane </a:t>
            </a:r>
            <a:br>
              <a:rPr lang="pl-PL" sz="2800" dirty="0" smtClean="0">
                <a:latin typeface="Georgia" panose="02040502050405020303" pitchFamily="18" charset="0"/>
              </a:rPr>
            </a:br>
            <a:r>
              <a:rPr lang="pl-PL" sz="2800" dirty="0" smtClean="0">
                <a:latin typeface="Georgia" panose="02040502050405020303" pitchFamily="18" charset="0"/>
              </a:rPr>
              <a:t>są jednorazowe należności oraz opłaty uiszczane przez okres 10 lat. Środki te stanowią dochody budżetu województwa na realizację celów z zakresu ochrony gruntów określonych przedmiotową ustawą.</a:t>
            </a: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</p:spTree>
    <p:extLst>
      <p:ext uri="{BB962C8B-B14F-4D97-AF65-F5344CB8AC3E}">
        <p14:creationId xmlns:p14="http://schemas.microsoft.com/office/powerpoint/2010/main" val="42507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11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59785" y="2736503"/>
            <a:ext cx="8084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/>
                <a:cs typeface="+mj-cs"/>
              </a:rPr>
              <a:t>Egzekucja należności i opłat z tytułu </a:t>
            </a:r>
            <a:br>
              <a:rPr kumimoji="1" lang="pl-PL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/>
                <a:cs typeface="+mj-cs"/>
              </a:rPr>
            </a:br>
            <a:r>
              <a:rPr kumimoji="1" lang="pl-PL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/>
                <a:cs typeface="+mj-cs"/>
              </a:rPr>
              <a:t>wyłączenia gruntów rolnych z</a:t>
            </a:r>
            <a:r>
              <a:rPr kumimoji="1" lang="pl-PL" sz="30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/>
                <a:cs typeface="+mj-cs"/>
              </a:rPr>
              <a:t> </a:t>
            </a:r>
            <a:r>
              <a:rPr kumimoji="1" lang="pl-PL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/>
                <a:cs typeface="+mj-cs"/>
              </a:rPr>
              <a:t>produkcji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</p:spTree>
    <p:extLst>
      <p:ext uri="{BB962C8B-B14F-4D97-AF65-F5344CB8AC3E}">
        <p14:creationId xmlns:p14="http://schemas.microsoft.com/office/powerpoint/2010/main" val="38479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12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Prostokąt 7"/>
          <p:cNvSpPr>
            <a:spLocks noChangeArrowheads="1"/>
          </p:cNvSpPr>
          <p:nvPr/>
        </p:nvSpPr>
        <p:spPr bwMode="auto">
          <a:xfrm>
            <a:off x="296260" y="1901950"/>
            <a:ext cx="8569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marL="0" marR="0" lvl="0" indent="0" algn="just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Do 2013 r. egzekucję należności i opłat z tytułu wyłączenia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gruntów rolnych z produkcji prowadzili właściwi miejscowo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naczelnicy urzędów skarbowych, a wierzycielem tych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należności był starosta, który wydawał decyzje o wyłączaniu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z produkcji rolnej użytków rolnych. Od 2013 r. Marszałek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Województwa Kujawsko-Pomorskiego przejął kompetencje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organu egzekucyjnego uprawnionego do egzekwowania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zaległych należności z tytułu opłat za wyłączenia gruntów </a:t>
            </a:r>
            <a:b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</a:br>
            <a:r>
              <a:rPr kumimoji="1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굴림" pitchFamily="34" charset="-127"/>
              </a:rPr>
              <a:t>rolnych z produkcji.</a:t>
            </a:r>
            <a:r>
              <a:rPr kumimoji="1" lang="pl-PL" alt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68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13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0" y="1883511"/>
            <a:ext cx="90820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W związku ze sporami o rolę wierzyciela pomiędzy marszałkami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województw a starostami dodany został zapis art. 22b ust. 4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ustawy o ochronie gruntów rolnych i leśnych „Marszałek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województwa jest wierzycielem i organem egzekucyjnym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uprawnionym do egzekucji należności za zobowiązania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z tytułu dochodów, o których mowa w ust. 1”. 23 listopada 2015 r.  Marszałek Województwa Kujawsko-Pomorskiego jest zarówno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organem egzekucyjnym jak i wierzycielem w sprawach związanych z </a:t>
            </a:r>
            <a: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  <a:t>egzekwowaniem </a:t>
            </a: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zaległych należności z tytułu </a:t>
            </a:r>
            <a:r>
              <a:rPr lang="pl-PL" altLang="pl-PL" sz="2400" dirty="0" err="1">
                <a:solidFill>
                  <a:schemeClr val="bg1"/>
                </a:solidFill>
                <a:latin typeface="Georgia" pitchFamily="18" charset="0"/>
              </a:rPr>
              <a:t>wyłączeń</a:t>
            </a: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 gruntów </a:t>
            </a:r>
            <a:b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rolnych z produkcji.	</a:t>
            </a:r>
            <a:endParaRPr lang="pl-PL" altLang="pl-PL" sz="1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14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12490" y="374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altLang="pl-PL" sz="2800" dirty="0" smtClean="0">
                <a:solidFill>
                  <a:srgbClr val="FFC000"/>
                </a:solidFill>
                <a:latin typeface="Georgia" pitchFamily="18" charset="0"/>
              </a:rPr>
              <a:t>Tytuły wykonawcze przekazane do Departamentu Rolnictwa i Geodezji w latach 2014 – 2016</a:t>
            </a:r>
          </a:p>
        </p:txBody>
      </p:sp>
      <p:graphicFrame>
        <p:nvGraphicFramePr>
          <p:cNvPr id="3" name="Obi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77345"/>
              </p:ext>
            </p:extLst>
          </p:nvPr>
        </p:nvGraphicFramePr>
        <p:xfrm>
          <a:off x="914400" y="15527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8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15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59785" y="527605"/>
            <a:ext cx="8229600" cy="1143000"/>
          </a:xfrm>
        </p:spPr>
        <p:txBody>
          <a:bodyPr/>
          <a:lstStyle/>
          <a:p>
            <a:pPr algn="ctr"/>
            <a: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Egzekucja należności w latach 2014 – 2016 </a:t>
            </a:r>
            <a:endParaRPr lang="pl-PL" altLang="pl-PL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  <p:graphicFrame>
        <p:nvGraphicFramePr>
          <p:cNvPr id="11" name="Obi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39702"/>
              </p:ext>
            </p:extLst>
          </p:nvPr>
        </p:nvGraphicFramePr>
        <p:xfrm>
          <a:off x="988363" y="178609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40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16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9" name="Prostokąt 7"/>
          <p:cNvSpPr>
            <a:spLocks noChangeArrowheads="1"/>
          </p:cNvSpPr>
          <p:nvPr/>
        </p:nvSpPr>
        <p:spPr bwMode="auto">
          <a:xfrm>
            <a:off x="0" y="2360065"/>
            <a:ext cx="90805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  <a:t>Od roku 2014 do dnia dzisiejszego w Departamencie Rolnictwa </a:t>
            </a:r>
            <a:b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  <a:t>i Geodezji prowadzono </a:t>
            </a:r>
            <a:r>
              <a:rPr lang="pl-PL" alt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665</a:t>
            </a:r>
            <a: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  <a:t> spraw z zakresu egzekucji należności </a:t>
            </a:r>
            <a:b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400" kern="0" dirty="0" smtClean="0">
                <a:solidFill>
                  <a:schemeClr val="bg1"/>
                </a:solidFill>
                <a:latin typeface="Georgia" pitchFamily="18" charset="0"/>
              </a:rPr>
              <a:t>z </a:t>
            </a:r>
            <a:r>
              <a:rPr lang="pl-PL" altLang="pl-PL" sz="2400" kern="0" dirty="0">
                <a:solidFill>
                  <a:schemeClr val="bg1"/>
                </a:solidFill>
                <a:latin typeface="Georgia" pitchFamily="18" charset="0"/>
              </a:rPr>
              <a:t>tytułu opłat za wyłączenia gruntów </a:t>
            </a:r>
            <a:r>
              <a:rPr lang="pl-PL" altLang="pl-PL" sz="2400" kern="0" dirty="0" smtClean="0">
                <a:solidFill>
                  <a:schemeClr val="bg1"/>
                </a:solidFill>
                <a:latin typeface="Georgia" pitchFamily="18" charset="0"/>
              </a:rPr>
              <a:t>rolnych </a:t>
            </a:r>
            <a:r>
              <a:rPr lang="pl-PL" altLang="pl-PL" sz="2400" kern="0" dirty="0">
                <a:solidFill>
                  <a:schemeClr val="bg1"/>
                </a:solidFill>
                <a:latin typeface="Georgia" pitchFamily="18" charset="0"/>
              </a:rPr>
              <a:t>z </a:t>
            </a:r>
            <a:r>
              <a:rPr lang="pl-PL" altLang="pl-PL" sz="2400" kern="0" dirty="0" smtClean="0">
                <a:solidFill>
                  <a:schemeClr val="bg1"/>
                </a:solidFill>
                <a:latin typeface="Georgia" pitchFamily="18" charset="0"/>
              </a:rPr>
              <a:t>produkcji, z czego zakończono </a:t>
            </a:r>
            <a:r>
              <a:rPr lang="pl-PL" altLang="pl-PL" sz="2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317</a:t>
            </a:r>
            <a:r>
              <a:rPr lang="pl-PL" altLang="pl-PL" sz="2400" kern="0" dirty="0" smtClean="0">
                <a:solidFill>
                  <a:schemeClr val="bg1"/>
                </a:solidFill>
                <a:latin typeface="Georgia" pitchFamily="18" charset="0"/>
              </a:rPr>
              <a:t> postępowań. W toku zakończonych postępowań o</a:t>
            </a:r>
            <a: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  <a:t>rgan </a:t>
            </a: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egzekucyjny doprowadził do odzyskania kwoty </a:t>
            </a:r>
            <a:r>
              <a:rPr lang="pl-PL" altLang="pl-PL" sz="2400" dirty="0" smtClean="0">
                <a:solidFill>
                  <a:schemeClr val="bg1"/>
                </a:solidFill>
                <a:latin typeface="Georgia" pitchFamily="18" charset="0"/>
              </a:rPr>
              <a:t>w </a:t>
            </a:r>
            <a:r>
              <a:rPr lang="pl-PL" altLang="pl-PL" sz="2400" dirty="0">
                <a:solidFill>
                  <a:schemeClr val="bg1"/>
                </a:solidFill>
                <a:latin typeface="Georgia" pitchFamily="18" charset="0"/>
              </a:rPr>
              <a:t>wysokości </a:t>
            </a:r>
            <a:r>
              <a:rPr lang="pl-PL" alt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1 747 794,00 </a:t>
            </a:r>
            <a:r>
              <a:rPr lang="pl-PL" altLang="pl-P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zł. </a:t>
            </a:r>
            <a:endParaRPr lang="pl-PL" alt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17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9" name="Prostokąt 7"/>
          <p:cNvSpPr>
            <a:spLocks noChangeArrowheads="1"/>
          </p:cNvSpPr>
          <p:nvPr/>
        </p:nvSpPr>
        <p:spPr bwMode="auto">
          <a:xfrm>
            <a:off x="0" y="2407266"/>
            <a:ext cx="90805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chemeClr val="bg1"/>
                </a:solidFill>
                <a:latin typeface="Georgia" pitchFamily="18" charset="0"/>
              </a:rPr>
              <a:t>Na dzień </a:t>
            </a: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dzisiejszy w toku postępowania egzekucyjnego pozostaje </a:t>
            </a:r>
            <a:b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296</a:t>
            </a: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 spraw, zaś kwota zaległych zobowiązań wynosi </a:t>
            </a:r>
            <a:r>
              <a:rPr lang="pl-PL" alt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5 266 012,90 zł.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Z tej kwoty zobowiązania dwóch spółek znajdujących </a:t>
            </a:r>
            <a:b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się w </a:t>
            </a:r>
            <a:r>
              <a:rPr lang="pl-PL" altLang="pl-PL" sz="2200" dirty="0">
                <a:solidFill>
                  <a:schemeClr val="bg1"/>
                </a:solidFill>
                <a:latin typeface="Georgia" pitchFamily="18" charset="0"/>
              </a:rPr>
              <a:t>Pomorskiej Specjalnej Strefie Ekonomicznej </a:t>
            </a: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w </a:t>
            </a:r>
            <a:r>
              <a:rPr lang="pl-PL" altLang="pl-PL" sz="2200" dirty="0">
                <a:solidFill>
                  <a:schemeClr val="bg1"/>
                </a:solidFill>
                <a:latin typeface="Georgia" pitchFamily="18" charset="0"/>
              </a:rPr>
              <a:t>Łysomicach </a:t>
            </a: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pl-PL" altLang="pl-PL" sz="2200" dirty="0">
                <a:solidFill>
                  <a:schemeClr val="bg1"/>
                </a:solidFill>
                <a:latin typeface="Georgia" pitchFamily="18" charset="0"/>
              </a:rPr>
              <a:t>UMC Poland sp. z o. o. </a:t>
            </a: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oraz </a:t>
            </a:r>
            <a:r>
              <a:rPr lang="pl-PL" altLang="pl-PL" sz="2200" dirty="0">
                <a:solidFill>
                  <a:schemeClr val="bg1"/>
                </a:solidFill>
                <a:latin typeface="Georgia" pitchFamily="18" charset="0"/>
              </a:rPr>
              <a:t>Boryszew </a:t>
            </a:r>
            <a:r>
              <a:rPr lang="pl-PL" altLang="pl-PL" sz="2200" dirty="0" err="1">
                <a:solidFill>
                  <a:schemeClr val="bg1"/>
                </a:solidFill>
                <a:latin typeface="Georgia" pitchFamily="18" charset="0"/>
              </a:rPr>
              <a:t>Tensho</a:t>
            </a:r>
            <a:r>
              <a:rPr lang="pl-PL" altLang="pl-PL" sz="2200" dirty="0">
                <a:solidFill>
                  <a:schemeClr val="bg1"/>
                </a:solidFill>
                <a:latin typeface="Georgia" pitchFamily="18" charset="0"/>
              </a:rPr>
              <a:t> Poland sp. z o. o</a:t>
            </a:r>
            <a:r>
              <a:rPr lang="pl-PL" altLang="pl-PL" sz="2200" dirty="0" smtClean="0">
                <a:solidFill>
                  <a:schemeClr val="bg1"/>
                </a:solidFill>
                <a:latin typeface="Georgia" pitchFamily="18" charset="0"/>
              </a:rPr>
              <a:t>.) opiewają łącznie na kwotę</a:t>
            </a:r>
            <a:r>
              <a:rPr lang="pl-PL" alt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4 817 207,90 zł.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chemeClr val="bg1"/>
              </a:solidFill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18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3338" y="2205038"/>
            <a:ext cx="9144000" cy="3600450"/>
          </a:xfrm>
        </p:spPr>
        <p:txBody>
          <a:bodyPr/>
          <a:lstStyle/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pl-PL" sz="2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pl-PL" sz="2800" dirty="0" smtClean="0">
                <a:latin typeface="Georgia" panose="02040502050405020303" pitchFamily="18" charset="0"/>
              </a:rPr>
              <a:t>Mając na uwadze oczekiwania samorządów gminnych </a:t>
            </a:r>
            <a:br>
              <a:rPr lang="pl-PL" sz="2800" dirty="0" smtClean="0">
                <a:latin typeface="Georgia" panose="02040502050405020303" pitchFamily="18" charset="0"/>
              </a:rPr>
            </a:br>
            <a:r>
              <a:rPr lang="pl-PL" sz="2800" dirty="0" smtClean="0">
                <a:latin typeface="Georgia" panose="02040502050405020303" pitchFamily="18" charset="0"/>
              </a:rPr>
              <a:t>z terenu województwa  środki uzyskane z tytułu </a:t>
            </a:r>
            <a:r>
              <a:rPr lang="pl-PL" sz="2800" dirty="0" err="1" smtClean="0">
                <a:latin typeface="Georgia" panose="02040502050405020303" pitchFamily="18" charset="0"/>
              </a:rPr>
              <a:t>wyłączeń</a:t>
            </a:r>
            <a:r>
              <a:rPr lang="pl-PL" sz="2800" dirty="0" smtClean="0">
                <a:latin typeface="Georgia" panose="02040502050405020303" pitchFamily="18" charset="0"/>
              </a:rPr>
              <a:t> gruntów z produkcji przeznaczane są na budowę </a:t>
            </a:r>
            <a:br>
              <a:rPr lang="pl-PL" sz="2800" dirty="0" smtClean="0">
                <a:latin typeface="Georgia" panose="02040502050405020303" pitchFamily="18" charset="0"/>
              </a:rPr>
            </a:br>
            <a:r>
              <a:rPr lang="pl-PL" sz="2800" dirty="0" smtClean="0">
                <a:latin typeface="Georgia" panose="02040502050405020303" pitchFamily="18" charset="0"/>
              </a:rPr>
              <a:t>i modernizację dróg dojazdowych do gruntów rolnych. </a:t>
            </a:r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19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29674" y="2665475"/>
            <a:ext cx="791432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BUDOWA I MODERNIZACJA  </a:t>
            </a:r>
            <a:r>
              <a:rPr lang="pl-PL" sz="2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DRÓG DOJAZDOWYCH </a:t>
            </a:r>
            <a:endParaRPr lang="pl-PL" sz="2000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  <a:ea typeface="굴림" pitchFamily="50" charset="-127"/>
              <a:cs typeface="Arial" pitchFamily="34" charset="0"/>
            </a:endParaRPr>
          </a:p>
          <a:p>
            <a:pPr algn="ctr">
              <a:defRPr/>
            </a:pP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DO </a:t>
            </a:r>
            <a:r>
              <a:rPr lang="pl-PL" sz="2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GRUNTÓW ROLNYCH </a:t>
            </a: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Z </a:t>
            </a:r>
            <a:r>
              <a:rPr lang="pl-PL" sz="2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DOFINANSOWANIEM  </a:t>
            </a: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/>
            </a:r>
            <a:b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</a:b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ZE </a:t>
            </a:r>
            <a:r>
              <a:rPr lang="pl-PL" sz="2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ŚRODKÓW BUDŻETU </a:t>
            </a: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WOJEWÓDZTWA </a:t>
            </a:r>
            <a:b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</a:b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KUJAWSKO-POMORSKIEGO W  LATACH 2014 - 2016</a:t>
            </a:r>
            <a:endParaRPr lang="pl-PL" sz="2000" dirty="0">
              <a:solidFill>
                <a:srgbClr val="FFC000"/>
              </a:solidFill>
              <a:latin typeface="Georgia" panose="02040502050405020303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98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9625" y="6097955"/>
            <a:ext cx="305410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43554" y="1749245"/>
            <a:ext cx="900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Kwestie dotyczące ochrony gruntów rolnych i leśnych </a:t>
            </a:r>
            <a: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oraz </a:t>
            </a:r>
            <a:r>
              <a:rPr lang="pl-PL" altLang="pl-PL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wyłączania gruntów z produkcji rolniczej, rekultywacji </a:t>
            </a:r>
            <a: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i </a:t>
            </a:r>
            <a:r>
              <a:rPr lang="pl-PL" altLang="pl-PL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zagospodarowania terenów reguluje </a:t>
            </a:r>
            <a: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ustawa </a:t>
            </a:r>
            <a:r>
              <a:rPr lang="pl-PL" altLang="pl-PL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z dnia </a:t>
            </a:r>
            <a: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3 </a:t>
            </a:r>
            <a:r>
              <a:rPr lang="pl-PL" altLang="pl-PL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lutego 1995 r. o ochronie gruntów rolnych </a:t>
            </a:r>
            <a: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pl-PL" altLang="pl-PL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i </a:t>
            </a:r>
            <a:r>
              <a:rPr lang="pl-PL" altLang="pl-PL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leśnych </a:t>
            </a:r>
            <a:r>
              <a:rPr lang="pl-PL" altLang="pl-PL" sz="16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pl-PL" altLang="pl-PL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Dz.U. 2015 r., poz. 909 z </a:t>
            </a:r>
            <a:r>
              <a:rPr lang="pl-PL" altLang="pl-PL" sz="1600" b="1" dirty="0" err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późn</a:t>
            </a:r>
            <a:r>
              <a:rPr lang="pl-PL" altLang="pl-PL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. zm.).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6"/>
          <p:cNvSpPr>
            <a:spLocks noChangeArrowheads="1"/>
          </p:cNvSpPr>
          <p:nvPr/>
        </p:nvSpPr>
        <p:spPr bwMode="auto">
          <a:xfrm>
            <a:off x="213040" y="3123590"/>
            <a:ext cx="88568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Poza tym zasady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gospodarowania środkami budżetu Województwa Kujawsko-Pomorskiego pochodzącymi z tytułu wyłączenia gruntów z produkcji rolnej  </a:t>
            </a:r>
            <a:b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terenie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naszego określa Uchwała Nr 34/562/11 Zarządu Województwa Kujawsko-Pomorskiego z dnia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maja 2011 r. w sprawie regulaminu naboru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rozpatrywania wniosków dotyczących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realizacji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zadań z zakresu ochrony, rekultywacji i poprawy jakości gruntów rolnych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województwie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kujawsko-pomorskim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 udziale środków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budżetu Województwa Kujawsko-Pomorskiego 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pochodzących z tytułu wyłączenia gruntów z produkcji </a:t>
            </a: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rolnej</a:t>
            </a:r>
            <a:b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(z </a:t>
            </a:r>
            <a:r>
              <a:rPr lang="pl-PL" altLang="pl-PL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alt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zm.).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20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12490" y="1132579"/>
            <a:ext cx="791432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DRÓGI DOFINANSOWANE W  LATACH 2014 - 2016</a:t>
            </a:r>
            <a:endParaRPr lang="pl-PL" sz="2000" dirty="0">
              <a:solidFill>
                <a:srgbClr val="FFC000"/>
              </a:solidFill>
              <a:latin typeface="Georgia" panose="02040502050405020303" pitchFamily="18" charset="0"/>
              <a:ea typeface="굴림" pitchFamily="50" charset="-127"/>
            </a:endParaRPr>
          </a:p>
        </p:txBody>
      </p:sp>
      <p:graphicFrame>
        <p:nvGraphicFramePr>
          <p:cNvPr id="5" name="Obi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93256"/>
              </p:ext>
            </p:extLst>
          </p:nvPr>
        </p:nvGraphicFramePr>
        <p:xfrm>
          <a:off x="448965" y="19019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6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21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71430" y="753374"/>
            <a:ext cx="791432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WIELKOŚĆ DOFINANSOWANIA W </a:t>
            </a:r>
            <a:endParaRPr lang="pl-PL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pl-PL" sz="20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굴림" pitchFamily="50" charset="-127"/>
                <a:cs typeface="Arial" pitchFamily="34" charset="0"/>
              </a:rPr>
              <a:t>  LATACH 2014 – 2016 ORAZ PLAN NA ROK 2017</a:t>
            </a:r>
            <a:endParaRPr lang="pl-PL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굴림" pitchFamily="50" charset="-127"/>
            </a:endParaRPr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32518"/>
              </p:ext>
            </p:extLst>
          </p:nvPr>
        </p:nvGraphicFramePr>
        <p:xfrm>
          <a:off x="754375" y="1901950"/>
          <a:ext cx="7330098" cy="427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0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22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1365195" y="527605"/>
            <a:ext cx="7513541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pl-PL" sz="24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Modernizacja dróg w latach 2014-2016 (w km)</a:t>
            </a:r>
            <a:endParaRPr lang="pl-PL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808010"/>
              </p:ext>
            </p:extLst>
          </p:nvPr>
        </p:nvGraphicFramePr>
        <p:xfrm>
          <a:off x="1" y="1596540"/>
          <a:ext cx="9144000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82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23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1300016" y="833015"/>
            <a:ext cx="7818951" cy="1143000"/>
          </a:xfrm>
          <a:extLst/>
        </p:spPr>
        <p:txBody>
          <a:bodyPr>
            <a:noAutofit/>
          </a:bodyPr>
          <a:lstStyle/>
          <a:p>
            <a:pPr algn="just">
              <a:defRPr/>
            </a:pPr>
            <a:r>
              <a:rPr lang="pl-PL" sz="2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굴림"/>
                <a:cs typeface="Arial" pitchFamily="34" charset="0"/>
              </a:rPr>
              <a:t>Modernizacja dróg w latach 2014-2016 </a:t>
            </a:r>
            <a:br>
              <a:rPr lang="pl-PL" sz="2400" b="1" dirty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굴림"/>
                <a:cs typeface="Arial" pitchFamily="34" charset="0"/>
              </a:rPr>
            </a:br>
            <a:r>
              <a:rPr lang="pl-PL" sz="24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굴림"/>
                <a:cs typeface="Arial" pitchFamily="34" charset="0"/>
              </a:rPr>
              <a:t>wg rodzaju nawierzchni (w %)</a:t>
            </a:r>
            <a:endParaRPr lang="pl-PL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6" name="Obi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46982"/>
              </p:ext>
            </p:extLst>
          </p:nvPr>
        </p:nvGraphicFramePr>
        <p:xfrm>
          <a:off x="312730" y="19019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5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24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pic>
        <p:nvPicPr>
          <p:cNvPr id="9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>
          <a:xfrm>
            <a:off x="1670605" y="685502"/>
            <a:ext cx="6260905" cy="4114800"/>
          </a:xfrm>
          <a:prstGeom prst="rect">
            <a:avLst/>
          </a:prstGeom>
        </p:spPr>
      </p:pic>
      <p:sp>
        <p:nvSpPr>
          <p:cNvPr id="11" name="Symbol zastępczy tekstu 7"/>
          <p:cNvSpPr txBox="1">
            <a:spLocks/>
          </p:cNvSpPr>
          <p:nvPr/>
        </p:nvSpPr>
        <p:spPr bwMode="auto">
          <a:xfrm>
            <a:off x="179387" y="4956050"/>
            <a:ext cx="89646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9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9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pl-PL" altLang="pl-PL" sz="1800" kern="0" dirty="0" smtClean="0">
                <a:solidFill>
                  <a:schemeClr val="bg1"/>
                </a:solidFill>
                <a:latin typeface="Georgia" pitchFamily="18" charset="0"/>
              </a:rPr>
              <a:t>Od 2016 roku Zarząd Województwa zrezygnował z dofinansowania dróg w nawierzchni tłuczniowej ze względu na jej małą trwałość jak i na małe zainteresowanie </a:t>
            </a:r>
            <a:br>
              <a:rPr lang="pl-PL" altLang="pl-PL" sz="1800" kern="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1800" kern="0" dirty="0" smtClean="0">
                <a:solidFill>
                  <a:schemeClr val="bg1"/>
                </a:solidFill>
                <a:latin typeface="Georgia" pitchFamily="18" charset="0"/>
              </a:rPr>
              <a:t>gmin tą technologią (przykład drogi realizowanej w tej technologii).</a:t>
            </a:r>
          </a:p>
        </p:txBody>
      </p:sp>
    </p:spTree>
    <p:extLst>
      <p:ext uri="{BB962C8B-B14F-4D97-AF65-F5344CB8AC3E}">
        <p14:creationId xmlns:p14="http://schemas.microsoft.com/office/powerpoint/2010/main" val="18991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25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0" name="Tytuł 5"/>
          <p:cNvSpPr>
            <a:spLocks noGrp="1"/>
          </p:cNvSpPr>
          <p:nvPr>
            <p:ph type="title"/>
          </p:nvPr>
        </p:nvSpPr>
        <p:spPr>
          <a:xfrm>
            <a:off x="754375" y="2512770"/>
            <a:ext cx="8867328" cy="1143000"/>
          </a:xfrm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Przykłady zrealizowanych zadań  </a:t>
            </a:r>
            <a:br>
              <a:rPr lang="pl-PL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</a:br>
            <a:r>
              <a:rPr lang="pl-PL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z zakresu  modernizacji dróg dojazdowych </a:t>
            </a:r>
            <a:br>
              <a:rPr lang="pl-PL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</a:br>
            <a:r>
              <a:rPr lang="pl-PL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do gruntów rolnych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</a:b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26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4950" y="973509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Papowo Biskupie</a:t>
            </a:r>
          </a:p>
        </p:txBody>
      </p:sp>
      <p:pic>
        <p:nvPicPr>
          <p:cNvPr id="13" name="Symbol zastępczy zawartości 1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8" y="1844675"/>
            <a:ext cx="4300537" cy="3097213"/>
          </a:xfrm>
          <a:prstGeom prst="rect">
            <a:avLst/>
          </a:prstGeom>
        </p:spPr>
      </p:pic>
      <p:pic>
        <p:nvPicPr>
          <p:cNvPr id="14" name="Symbol zastępczy zawartości 5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675"/>
            <a:ext cx="4300538" cy="3097213"/>
          </a:xfrm>
          <a:prstGeom prst="rect">
            <a:avLst/>
          </a:prstGeom>
        </p:spPr>
      </p:pic>
      <p:sp>
        <p:nvSpPr>
          <p:cNvPr id="15" name="Symbol zastępczy tekstu 2"/>
          <p:cNvSpPr txBox="1">
            <a:spLocks/>
          </p:cNvSpPr>
          <p:nvPr/>
        </p:nvSpPr>
        <p:spPr bwMode="auto">
          <a:xfrm>
            <a:off x="179388" y="5229225"/>
            <a:ext cx="8713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pl-PL" altLang="pl-PL" sz="1400" kern="0" dirty="0" smtClean="0">
                <a:solidFill>
                  <a:srgbClr val="FF9E1D"/>
                </a:solidFill>
                <a:latin typeface="Georgia" pitchFamily="18" charset="0"/>
              </a:rPr>
              <a:t>Modernizacja drogi dojazdowej do gruntów rolnych w technologii nawierzchni bitumicznej, </a:t>
            </a:r>
            <a:br>
              <a:rPr lang="pl-PL" altLang="pl-PL" sz="1400" kern="0" dirty="0" smtClean="0">
                <a:solidFill>
                  <a:srgbClr val="FF9E1D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9E1D"/>
                </a:solidFill>
                <a:latin typeface="Georgia" pitchFamily="18" charset="0"/>
              </a:rPr>
              <a:t>realizowanej dwuwarstwowo, składającej się z warstwy wiążącej i ścieralnej o minimalnej </a:t>
            </a:r>
            <a:br>
              <a:rPr lang="pl-PL" altLang="pl-PL" sz="1400" kern="0" dirty="0" smtClean="0">
                <a:solidFill>
                  <a:srgbClr val="FF9E1D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9E1D"/>
                </a:solidFill>
                <a:latin typeface="Georgia" pitchFamily="18" charset="0"/>
              </a:rPr>
              <a:t>łącznej grubości warstw 6 cm – miejscowość Papowo Biskupie</a:t>
            </a:r>
          </a:p>
        </p:txBody>
      </p:sp>
    </p:spTree>
    <p:extLst>
      <p:ext uri="{BB962C8B-B14F-4D97-AF65-F5344CB8AC3E}">
        <p14:creationId xmlns:p14="http://schemas.microsoft.com/office/powerpoint/2010/main" val="36004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zawartośc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4" y="4039820"/>
            <a:ext cx="40401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7890"/>
            <a:ext cx="4040188" cy="2689225"/>
          </a:xfrm>
          <a:prstGeom prst="rect">
            <a:avLst/>
          </a:prstGeom>
        </p:spPr>
      </p:pic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27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641614" y="409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Lubraniec</a:t>
            </a:r>
            <a:endParaRPr lang="pl-PL" altLang="pl-PL" sz="360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8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281" y="1350595"/>
            <a:ext cx="4041775" cy="268922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95042" y="4650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Modernizacja drogi dojazdowej do gruntów </a:t>
            </a:r>
            <a:b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rolnych w technologii nawierzchni bitumicznej, </a:t>
            </a:r>
            <a:b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realizowanej dwuwarstwowo, </a:t>
            </a:r>
            <a:r>
              <a:rPr lang="pl-PL" sz="1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składającej </a:t>
            </a:r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się </a:t>
            </a:r>
            <a:b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z warstwy wiążącej i ścieralnej o minimalnej </a:t>
            </a:r>
            <a:b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łącznej grubości warstw 6 cm – miejscowość </a:t>
            </a:r>
            <a:b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pl-PL" sz="1400" dirty="0">
                <a:solidFill>
                  <a:srgbClr val="FFC000"/>
                </a:solidFill>
                <a:latin typeface="Georgia" panose="02040502050405020303" pitchFamily="18" charset="0"/>
              </a:rPr>
              <a:t>Skaszyn</a:t>
            </a:r>
          </a:p>
        </p:txBody>
      </p:sp>
    </p:spTree>
    <p:extLst>
      <p:ext uri="{BB962C8B-B14F-4D97-AF65-F5344CB8AC3E}">
        <p14:creationId xmlns:p14="http://schemas.microsoft.com/office/powerpoint/2010/main" val="34895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30363"/>
            <a:ext cx="4176713" cy="3311525"/>
          </a:xfrm>
          <a:prstGeom prst="rect">
            <a:avLst/>
          </a:prstGeom>
        </p:spPr>
      </p:pic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28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754375" y="4177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Złotniki Kujawskie</a:t>
            </a:r>
          </a:p>
        </p:txBody>
      </p:sp>
      <p:pic>
        <p:nvPicPr>
          <p:cNvPr id="14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28775"/>
            <a:ext cx="4184650" cy="3281363"/>
          </a:xfrm>
          <a:prstGeom prst="rect">
            <a:avLst/>
          </a:prstGeom>
        </p:spPr>
      </p:pic>
      <p:sp>
        <p:nvSpPr>
          <p:cNvPr id="15" name="Symbol zastępczy tekstu 2"/>
          <p:cNvSpPr txBox="1">
            <a:spLocks/>
          </p:cNvSpPr>
          <p:nvPr/>
        </p:nvSpPr>
        <p:spPr>
          <a:xfrm>
            <a:off x="197162" y="5209753"/>
            <a:ext cx="8786813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400" dirty="0" smtClean="0">
                <a:solidFill>
                  <a:srgbClr val="FFC000"/>
                </a:solidFill>
                <a:latin typeface="Georgia" pitchFamily="18" charset="0"/>
              </a:rPr>
              <a:t>Modernizacja drogi dojazdowej do gruntów rolnych w technologii nawierzchni bitumicznej, </a:t>
            </a:r>
            <a:br>
              <a:rPr lang="pl-PL" altLang="pl-PL" sz="140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dirty="0" smtClean="0">
                <a:solidFill>
                  <a:srgbClr val="FFC000"/>
                </a:solidFill>
                <a:latin typeface="Georgia" pitchFamily="18" charset="0"/>
              </a:rPr>
              <a:t>realizowanej dwuwarstwowo, składającej się z warstwy wiążącej i ścieralnej o minimalnej </a:t>
            </a:r>
            <a:br>
              <a:rPr lang="pl-PL" altLang="pl-PL" sz="140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dirty="0" smtClean="0">
                <a:solidFill>
                  <a:srgbClr val="FFC000"/>
                </a:solidFill>
                <a:latin typeface="Georgia" pitchFamily="18" charset="0"/>
              </a:rPr>
              <a:t>łącznej grubości warstw 6 cm – miejscowość Leszcze</a:t>
            </a:r>
          </a:p>
        </p:txBody>
      </p:sp>
    </p:spTree>
    <p:extLst>
      <p:ext uri="{BB962C8B-B14F-4D97-AF65-F5344CB8AC3E}">
        <p14:creationId xmlns:p14="http://schemas.microsoft.com/office/powerpoint/2010/main" val="41665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93888"/>
            <a:ext cx="4176713" cy="2784475"/>
          </a:xfrm>
          <a:prstGeom prst="rect">
            <a:avLst/>
          </a:prstGeom>
        </p:spPr>
      </p:pic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29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754375" y="4177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Lisewo</a:t>
            </a:r>
          </a:p>
        </p:txBody>
      </p:sp>
      <p:pic>
        <p:nvPicPr>
          <p:cNvPr id="17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874838"/>
            <a:ext cx="4184650" cy="2789237"/>
          </a:xfrm>
          <a:prstGeom prst="rect">
            <a:avLst/>
          </a:prstGeom>
        </p:spPr>
      </p:pic>
      <p:sp>
        <p:nvSpPr>
          <p:cNvPr id="18" name="Symbol zastępczy tekstu 2"/>
          <p:cNvSpPr txBox="1">
            <a:spLocks/>
          </p:cNvSpPr>
          <p:nvPr/>
        </p:nvSpPr>
        <p:spPr bwMode="auto">
          <a:xfrm>
            <a:off x="197162" y="5108755"/>
            <a:ext cx="87868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pl-PL" altLang="pl-PL" sz="1400" kern="0" smtClean="0">
                <a:solidFill>
                  <a:srgbClr val="FFC000"/>
                </a:solidFill>
                <a:latin typeface="Georgia" pitchFamily="18" charset="0"/>
              </a:rPr>
              <a:t>Modernizacja drogi dojazdowej do gruntów rolnych w technologii nawierzchni tłuczniowej </a:t>
            </a:r>
            <a:br>
              <a:rPr lang="pl-PL" altLang="pl-PL" sz="1400" kern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smtClean="0">
                <a:solidFill>
                  <a:srgbClr val="FFC000"/>
                </a:solidFill>
                <a:latin typeface="Georgia" pitchFamily="18" charset="0"/>
              </a:rPr>
              <a:t>z powierzchniowym utrwalaniem emulsją i grysami – miejscowości Bartlewo i Tytlewo</a:t>
            </a:r>
            <a:endParaRPr lang="pl-PL" altLang="pl-PL" sz="1400" kern="0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15" y="5636360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2490" y="2207360"/>
            <a:ext cx="7772400" cy="1500187"/>
          </a:xfrm>
        </p:spPr>
        <p:txBody>
          <a:bodyPr>
            <a:normAutofit/>
          </a:bodyPr>
          <a:lstStyle/>
          <a:p>
            <a:pPr algn="just"/>
            <a:r>
              <a:rPr kumimoji="1" lang="pl-PL" altLang="pl-PL" sz="2800" b="1" dirty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  <a:t>Celem Ochrony Gruntów Rolnych </a:t>
            </a:r>
            <a:br>
              <a:rPr kumimoji="1" lang="pl-PL" altLang="pl-PL" sz="2800" b="1" dirty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</a:br>
            <a:r>
              <a:rPr kumimoji="1" lang="pl-PL" altLang="pl-PL" sz="2800" dirty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  <a:t>jest realizacja zadań </a:t>
            </a:r>
            <a:r>
              <a:rPr kumimoji="1" lang="pl-PL" altLang="pl-PL" sz="2800" dirty="0" smtClean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  <a:t>z </a:t>
            </a:r>
            <a:r>
              <a:rPr kumimoji="1" lang="pl-PL" altLang="pl-PL" sz="2800" dirty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  <a:t>zakresu ochrony, rekultywacji i poprawy </a:t>
            </a:r>
            <a:r>
              <a:rPr kumimoji="1" lang="pl-PL" altLang="pl-PL" sz="2800" dirty="0" smtClean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  <a:t>jakości </a:t>
            </a:r>
            <a:r>
              <a:rPr kumimoji="1" lang="pl-PL" altLang="pl-PL" sz="2800" dirty="0">
                <a:solidFill>
                  <a:schemeClr val="bg1"/>
                </a:solidFill>
                <a:latin typeface="Georgia" panose="02040502050405020303" pitchFamily="18" charset="0"/>
                <a:ea typeface="굴림"/>
                <a:cs typeface="Times New Roman" pitchFamily="18" charset="0"/>
              </a:rPr>
              <a:t>gruntów rolnych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43397" y="6044801"/>
            <a:ext cx="303275" cy="404757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3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248150" cy="3384550"/>
          </a:xfrm>
          <a:prstGeom prst="rect">
            <a:avLst/>
          </a:prstGeom>
        </p:spPr>
      </p:pic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30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754375" y="4177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Żnin</a:t>
            </a:r>
          </a:p>
        </p:txBody>
      </p:sp>
      <p:pic>
        <p:nvPicPr>
          <p:cNvPr id="14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2" y="1773238"/>
            <a:ext cx="3915377" cy="3355975"/>
          </a:xfrm>
          <a:prstGeom prst="rect">
            <a:avLst/>
          </a:prstGeom>
        </p:spPr>
      </p:pic>
      <p:sp>
        <p:nvSpPr>
          <p:cNvPr id="15" name="Symbol zastępczy tekstu 2"/>
          <p:cNvSpPr txBox="1">
            <a:spLocks/>
          </p:cNvSpPr>
          <p:nvPr/>
        </p:nvSpPr>
        <p:spPr bwMode="auto">
          <a:xfrm>
            <a:off x="143555" y="5349817"/>
            <a:ext cx="87868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Modernizacja drogi dojazdowej do gruntów rolnych w technologii nawierzchni bitumicznej,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realizowanej dwuwarstwowo, składającej się z warstwy wiążącej i ścieralnej o minimalnej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łącznej grubości warstw 6 cm – miejscowość Jaroszewo </a:t>
            </a:r>
          </a:p>
        </p:txBody>
      </p:sp>
    </p:spTree>
    <p:extLst>
      <p:ext uri="{BB962C8B-B14F-4D97-AF65-F5344CB8AC3E}">
        <p14:creationId xmlns:p14="http://schemas.microsoft.com/office/powerpoint/2010/main" val="5742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60" y="1197889"/>
            <a:ext cx="3586162" cy="2689225"/>
          </a:xfrm>
          <a:prstGeom prst="rect">
            <a:avLst/>
          </a:prstGeom>
        </p:spPr>
      </p:pic>
      <p:pic>
        <p:nvPicPr>
          <p:cNvPr id="17" name="Symbol zastępczy zawartości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0" y="4039820"/>
            <a:ext cx="3586162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31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754375" y="4177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Wielgie</a:t>
            </a:r>
          </a:p>
        </p:txBody>
      </p:sp>
      <p:pic>
        <p:nvPicPr>
          <p:cNvPr id="18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295" y="1485262"/>
            <a:ext cx="4171950" cy="2689225"/>
          </a:xfrm>
          <a:prstGeom prst="rect">
            <a:avLst/>
          </a:prstGeom>
        </p:spPr>
      </p:pic>
      <p:sp>
        <p:nvSpPr>
          <p:cNvPr id="19" name="Symbol zastępczy tekstu 2"/>
          <p:cNvSpPr txBox="1">
            <a:spLocks/>
          </p:cNvSpPr>
          <p:nvPr/>
        </p:nvSpPr>
        <p:spPr bwMode="auto">
          <a:xfrm>
            <a:off x="4266590" y="5385014"/>
            <a:ext cx="4537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Modernizacja drogi dojazdowej do gruntów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rolnych w technologii nawierzchni bitumicznej,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realizowanej dwuwarstwowo, składającej się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z warstwy wiążącej i ścieralnej o minimalnej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łącznej grubości warstw 6 cm – miejscowość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Nowa Wieś</a:t>
            </a:r>
          </a:p>
        </p:txBody>
      </p:sp>
    </p:spTree>
    <p:extLst>
      <p:ext uri="{BB962C8B-B14F-4D97-AF65-F5344CB8AC3E}">
        <p14:creationId xmlns:p14="http://schemas.microsoft.com/office/powerpoint/2010/main" val="1782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1389063"/>
            <a:ext cx="3813175" cy="2230437"/>
          </a:xfrm>
          <a:prstGeom prst="rect">
            <a:avLst/>
          </a:prstGeom>
        </p:spPr>
      </p:pic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32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853762" y="4343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Janowiec Wielkopolski</a:t>
            </a:r>
          </a:p>
        </p:txBody>
      </p:sp>
      <p:pic>
        <p:nvPicPr>
          <p:cNvPr id="14" name="Symbol zastępczy zawartości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860800"/>
            <a:ext cx="38131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00225"/>
            <a:ext cx="4171950" cy="2346325"/>
          </a:xfrm>
          <a:prstGeom prst="rect">
            <a:avLst/>
          </a:prstGeom>
        </p:spPr>
      </p:pic>
      <p:sp>
        <p:nvSpPr>
          <p:cNvPr id="20" name="Symbol zastępczy tekstu 2"/>
          <p:cNvSpPr txBox="1">
            <a:spLocks/>
          </p:cNvSpPr>
          <p:nvPr/>
        </p:nvSpPr>
        <p:spPr bwMode="auto">
          <a:xfrm>
            <a:off x="4356100" y="5373688"/>
            <a:ext cx="45370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Modernizacja drogi dojazdowej do gruntów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rolnych w technologii nawierzchni bitumicznej,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realizowanej dwuwarstwowo, składającej się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z warstwy wiążącej i ścieralnej o minimalnej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łącznej grubości warstw 6 cm – miejscowość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Flantrowo</a:t>
            </a:r>
          </a:p>
        </p:txBody>
      </p:sp>
    </p:spTree>
    <p:extLst>
      <p:ext uri="{BB962C8B-B14F-4D97-AF65-F5344CB8AC3E}">
        <p14:creationId xmlns:p14="http://schemas.microsoft.com/office/powerpoint/2010/main" val="17789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28665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33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853762" y="409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pl-PL" altLang="pl-PL" sz="3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Gmina Bobrowo</a:t>
            </a:r>
          </a:p>
        </p:txBody>
      </p:sp>
      <p:pic>
        <p:nvPicPr>
          <p:cNvPr id="16" name="Symbol zastępczy zawartości 6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96541"/>
            <a:ext cx="4032250" cy="3013560"/>
          </a:xfrm>
          <a:prstGeom prst="rect">
            <a:avLst/>
          </a:prstGeom>
        </p:spPr>
      </p:pic>
      <p:pic>
        <p:nvPicPr>
          <p:cNvPr id="17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2700"/>
            <a:ext cx="4176712" cy="3028825"/>
          </a:xfrm>
          <a:prstGeom prst="rect">
            <a:avLst/>
          </a:prstGeom>
        </p:spPr>
      </p:pic>
      <p:sp>
        <p:nvSpPr>
          <p:cNvPr id="18" name="Symbol zastępczy tekstu 2"/>
          <p:cNvSpPr txBox="1">
            <a:spLocks/>
          </p:cNvSpPr>
          <p:nvPr/>
        </p:nvSpPr>
        <p:spPr bwMode="auto">
          <a:xfrm>
            <a:off x="179388" y="5069282"/>
            <a:ext cx="87137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 latinLnBrk="1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Modernizacja drogi dojazdowej do gruntów rolnych w technologii nawierzchni bitumicznej,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realizowanej dwuwarstwowo, składającej się z warstwy wiążącej i ścieralnej o minimalnej </a:t>
            </a:r>
            <a:b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pl-PL" altLang="pl-PL" sz="1400" kern="0" dirty="0" smtClean="0">
                <a:solidFill>
                  <a:srgbClr val="FFC000"/>
                </a:solidFill>
                <a:latin typeface="Georgia" pitchFamily="18" charset="0"/>
              </a:rPr>
              <a:t>łącznej grubości warstw 6 cm – miejscowość Drużyny</a:t>
            </a:r>
          </a:p>
        </p:txBody>
      </p:sp>
    </p:spTree>
    <p:extLst>
      <p:ext uri="{BB962C8B-B14F-4D97-AF65-F5344CB8AC3E}">
        <p14:creationId xmlns:p14="http://schemas.microsoft.com/office/powerpoint/2010/main" val="5772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236920" y="6097955"/>
            <a:ext cx="606549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34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1295710" y="1901950"/>
            <a:ext cx="7787954" cy="28752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31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W</a:t>
            </a: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 roku 2017 wnioski na dofinansowanie </a:t>
            </a:r>
            <a:b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budowy/modernizacji dróg dojazdowych </a:t>
            </a:r>
            <a:b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do gruntów rolnych złożyło 117 gmin, a potrzeby </a:t>
            </a:r>
            <a:b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zadeklarowane przez gminy sięgają 24 mln. zł. </a:t>
            </a:r>
            <a:b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Ograniczony budżet pozwala jedynie na </a:t>
            </a:r>
            <a:b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zaspokojenie oczekiwań samorządów gminnych </a:t>
            </a:r>
            <a:b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</a:br>
            <a:r>
              <a:rPr kumimoji="1" lang="pl-PL" sz="310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굴림" pitchFamily="50" charset="-127"/>
                <a:cs typeface="Times New Roman" panose="02020603050405020304" pitchFamily="18" charset="0"/>
              </a:rPr>
              <a:t>na poziomie ok 30% deklarowanych potrzeb.   </a:t>
            </a:r>
            <a:r>
              <a:rPr kumimoji="1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Georgia" panose="02040502050405020303" pitchFamily="18" charset="0"/>
                <a:ea typeface="굴림" pitchFamily="50" charset="-127"/>
                <a:cs typeface="+mj-cs"/>
              </a:rPr>
              <a:t/>
            </a:r>
            <a:br>
              <a:rPr kumimoji="1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Georgia" panose="02040502050405020303" pitchFamily="18" charset="0"/>
                <a:ea typeface="굴림" pitchFamily="50" charset="-127"/>
                <a:cs typeface="+mj-cs"/>
              </a:rPr>
            </a:b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uLnTx/>
              <a:uFillTx/>
              <a:latin typeface="Century Gothic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53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2665475"/>
            <a:ext cx="7482545" cy="21378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Dziękuję za uwagę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dirty="0"/>
          </a:p>
        </p:txBody>
      </p:sp>
      <p:pic>
        <p:nvPicPr>
          <p:cNvPr id="5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.domski\Desktop\eco_nu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15" y="5636360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43397" y="6044801"/>
            <a:ext cx="303275" cy="404757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4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pic>
        <p:nvPicPr>
          <p:cNvPr id="6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-18317" y="1788565"/>
            <a:ext cx="917146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2000" b="1" kern="12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itchFamily="18" charset="0"/>
              </a:rPr>
              <a:t>Cele te realizowane są poprzez dofinansowanie przedsięwzięć w zakresie:</a:t>
            </a:r>
            <a:endParaRPr lang="pl-PL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30213" y="2360065"/>
            <a:ext cx="8713787" cy="2592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altLang="pl-PL" dirty="0" smtClean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   * zabiegów rekultywacyjnych, ochrony i poprawy jakości gruntów rolnych,</a:t>
            </a:r>
          </a:p>
          <a:p>
            <a:pPr algn="just">
              <a:lnSpc>
                <a:spcPct val="150000"/>
              </a:lnSpc>
            </a:pPr>
            <a:endParaRPr lang="pl-PL" altLang="pl-PL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dirty="0" smtClean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   * budowy i modernizacji  dróg dojazdowych do gruntów rolnych.</a:t>
            </a:r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3589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9625" y="6097955"/>
            <a:ext cx="305410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5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6513" y="2852738"/>
            <a:ext cx="8964612" cy="18002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l-PL" altLang="pl-PL" sz="2800" dirty="0" smtClean="0">
                <a:latin typeface="Georgia" pitchFamily="18" charset="0"/>
                <a:cs typeface="Arial" charset="0"/>
              </a:rPr>
              <a:t>Środki budżetu województwa przeznaczane na ww. </a:t>
            </a:r>
            <a:br>
              <a:rPr lang="pl-PL" altLang="pl-PL" sz="2800" dirty="0" smtClean="0">
                <a:latin typeface="Georgia" pitchFamily="18" charset="0"/>
                <a:cs typeface="Arial" charset="0"/>
              </a:rPr>
            </a:br>
            <a:r>
              <a:rPr lang="pl-PL" altLang="pl-PL" sz="2800" dirty="0" smtClean="0">
                <a:latin typeface="Georgia" pitchFamily="18" charset="0"/>
                <a:cs typeface="Arial" charset="0"/>
              </a:rPr>
              <a:t>cele pochodzą z należności i opłat naliczanych z tytułu </a:t>
            </a:r>
            <a:br>
              <a:rPr lang="pl-PL" altLang="pl-PL" sz="2800" dirty="0" smtClean="0">
                <a:latin typeface="Georgia" pitchFamily="18" charset="0"/>
                <a:cs typeface="Arial" charset="0"/>
              </a:rPr>
            </a:br>
            <a:r>
              <a:rPr lang="pl-PL" altLang="pl-PL" sz="2800" dirty="0" smtClean="0">
                <a:latin typeface="Georgia" pitchFamily="18" charset="0"/>
                <a:cs typeface="Arial" charset="0"/>
              </a:rPr>
              <a:t>wyłączenia gruntów rolnych z produkcji rolniczej</a:t>
            </a:r>
            <a:endParaRPr lang="pl-PL" altLang="pl-PL" sz="28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9625" y="6097955"/>
            <a:ext cx="305410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6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48965" y="15527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Na cele nierolnicze i nieleśne można przeznaczać przede wszystkim grunty oznaczone w ewidencji gruntów jako nieużytki, a w razie ich braku – inne grunty </a:t>
            </a:r>
            <a:r>
              <a:rPr kumimoji="0" lang="pl-PL" sz="2000" b="1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o najniższej przydatności produkcyjnej. </a:t>
            </a: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pl-PL" sz="2000" b="1" kern="12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pl-PL" sz="2000" b="1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Przeznaczenie na cele nierolnicze i nieleśne: </a:t>
            </a: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pl-PL" sz="2000" b="1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gruntów rolnych stanowiących użytki rolne klas I–III </a:t>
            </a:r>
            <a: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– wymaga uzyskania zgody w formie decyzji ministra właściwego </a:t>
            </a:r>
            <a:b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do spraw rozwoju wsi, z zastrzeżeniem ust. 2a, </a:t>
            </a: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pl-PL" sz="2000" kern="12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pl-PL" sz="2000" b="1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gruntów leśnych stanowiących własność Skarbu Państwa </a:t>
            </a:r>
            <a: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– wymaga uzyskania zgody w formie decyzji </a:t>
            </a:r>
            <a:r>
              <a:rPr kumimoji="0" lang="pl-PL" sz="2000" i="1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Ministra Ochrony Środowiska, Zasobów Naturalnych,</a:t>
            </a: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pl-PL" sz="2000" kern="12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pl-PL" sz="2000" b="1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pozostałych gruntów leśnych </a:t>
            </a:r>
            <a: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– wymaga uzyskania zgody </a:t>
            </a:r>
            <a:b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kumimoji="0" lang="pl-PL" sz="2000" kern="1200" dirty="0" smtClean="0">
                <a:latin typeface="Georgia" panose="02040502050405020303" pitchFamily="18" charset="0"/>
                <a:cs typeface="Arial" panose="020B0604020202020204" pitchFamily="34" charset="0"/>
              </a:rPr>
              <a:t>w formie decyzji marszałka województwa wyrażanej po uzyskaniu opinii izby rolniczej. </a:t>
            </a: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0" lang="pl-PL" sz="2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609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9625" y="6097955"/>
            <a:ext cx="305410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7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graphicFrame>
        <p:nvGraphicFramePr>
          <p:cNvPr id="9" name="Symbol zastępczy zawartości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974992"/>
              </p:ext>
            </p:extLst>
          </p:nvPr>
        </p:nvGraphicFramePr>
        <p:xfrm>
          <a:off x="143555" y="1749245"/>
          <a:ext cx="8856889" cy="3970332"/>
        </p:xfrm>
        <a:graphic>
          <a:graphicData uri="http://schemas.openxmlformats.org/drawingml/2006/table">
            <a:tbl>
              <a:tblPr/>
              <a:tblGrid>
                <a:gridCol w="875066"/>
                <a:gridCol w="886577"/>
                <a:gridCol w="709084"/>
                <a:gridCol w="798710"/>
                <a:gridCol w="798710"/>
                <a:gridCol w="796950"/>
                <a:gridCol w="798710"/>
                <a:gridCol w="798710"/>
                <a:gridCol w="915116"/>
                <a:gridCol w="680546"/>
                <a:gridCol w="798710"/>
              </a:tblGrid>
              <a:tr h="802512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Liczba wniosków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grunty rolne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grunty leśne </a:t>
                      </a:r>
                      <a:b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Skarbu Państwa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pozostałe grunty leśne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600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25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zgoda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odmowa 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oczekuje na decyzję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zgoda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odmowa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oczekuje na decyzję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zgoda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odmowa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oczekuje na decyzję (ha)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132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69,3569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62,2299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33,3836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28,1784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132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117,7815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91,7992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12,925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27,5299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132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91,6031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0,991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224,542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94,191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5,1595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21,666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algn="l" defTabSz="914400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1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278,7415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155,0201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224,542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140,4996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5,1595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77,3743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898428" y="409700"/>
            <a:ext cx="8229600" cy="1143000"/>
          </a:xfrm>
        </p:spPr>
        <p:txBody>
          <a:bodyPr/>
          <a:lstStyle/>
          <a:p>
            <a:pPr algn="ctr"/>
            <a: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Wnioski o zmianę przeznaczenia gruntów </a:t>
            </a:r>
            <a:b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</a:br>
            <a: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w latach </a:t>
            </a:r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2014-2016</a:t>
            </a:r>
            <a:endParaRPr lang="pl-PL" altLang="pl-PL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9625" y="6097955"/>
            <a:ext cx="305410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8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914400" y="748077"/>
            <a:ext cx="8229600" cy="1143000"/>
          </a:xfrm>
        </p:spPr>
        <p:txBody>
          <a:bodyPr/>
          <a:lstStyle/>
          <a:p>
            <a:pPr algn="ctr"/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Wnioski </a:t>
            </a:r>
            <a: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o zmianę przeznaczenia gruntów </a:t>
            </a:r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/>
            </a:r>
            <a:b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</a:br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w </a:t>
            </a:r>
            <a: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latach </a:t>
            </a:r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2014-2016</a:t>
            </a:r>
            <a:endParaRPr lang="pl-PL" altLang="pl-PL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470204"/>
              </p:ext>
            </p:extLst>
          </p:nvPr>
        </p:nvGraphicFramePr>
        <p:xfrm>
          <a:off x="754375" y="2207360"/>
          <a:ext cx="8229600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5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.domski\Desktop\eco_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5669698"/>
            <a:ext cx="1221640" cy="12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89625" y="6097955"/>
            <a:ext cx="305410" cy="365125"/>
          </a:xfrm>
        </p:spPr>
        <p:txBody>
          <a:bodyPr/>
          <a:lstStyle/>
          <a:p>
            <a:fld id="{B82CCC60-E8CD-4174-8B1A-7DF615B22EEF}" type="slidenum">
              <a:rPr lang="en-US" sz="2400" smtClean="0">
                <a:solidFill>
                  <a:schemeClr val="tx1"/>
                </a:solidFill>
                <a:latin typeface="Georgia" panose="02040502050405020303" pitchFamily="18" charset="0"/>
              </a:rPr>
              <a:pPr/>
              <a:t>9</a:t>
            </a:fld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chustawertykalna.blox.pl/resource/h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7" y="-1"/>
            <a:ext cx="1259632" cy="1552701"/>
          </a:xfrm>
          <a:prstGeom prst="rect">
            <a:avLst/>
          </a:prstGeom>
          <a:noFill/>
          <a:effectLst>
            <a:outerShdw blurRad="901700" dist="1168400" dir="5400000" algn="ctr" rotWithShape="0">
              <a:schemeClr val="tx1">
                <a:lumMod val="75000"/>
                <a:lumOff val="25000"/>
                <a:alpha val="61000"/>
              </a:scheme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17850" y="6381750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dirty="0" smtClean="0">
                <a:solidFill>
                  <a:schemeClr val="bg1"/>
                </a:solidFill>
                <a:latin typeface="Georgia" pitchFamily="18" charset="0"/>
              </a:rPr>
              <a:t>Departament Rolnictwa i Geodezji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923550" y="7224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Wyłączenia gruntów rolnych i leśnych </a:t>
            </a:r>
            <a:b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</a:br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z produkcji w </a:t>
            </a:r>
            <a:r>
              <a:rPr kumimoji="1" lang="pl-PL" altLang="pl-PL" sz="3200" kern="0" dirty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latach </a:t>
            </a:r>
            <a:r>
              <a:rPr kumimoji="1" lang="pl-PL" altLang="pl-PL" sz="3200" kern="0" dirty="0" smtClean="0">
                <a:solidFill>
                  <a:srgbClr val="FFC000"/>
                </a:solidFill>
                <a:latin typeface="Georgia" pitchFamily="18" charset="0"/>
                <a:ea typeface="Gulim" pitchFamily="34" charset="-127"/>
              </a:rPr>
              <a:t>2014-2016 (w ha)</a:t>
            </a:r>
            <a:endParaRPr lang="pl-PL" altLang="pl-PL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055582"/>
              </p:ext>
            </p:extLst>
          </p:nvPr>
        </p:nvGraphicFramePr>
        <p:xfrm>
          <a:off x="754375" y="2207360"/>
          <a:ext cx="8229600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8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675</Words>
  <Application>Microsoft Office PowerPoint</Application>
  <PresentationFormat>Pokaz na ekranie (4:3)</PresentationFormat>
  <Paragraphs>188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Gulim</vt:lpstr>
      <vt:lpstr>Gulim</vt:lpstr>
      <vt:lpstr>Arial</vt:lpstr>
      <vt:lpstr>Calibri</vt:lpstr>
      <vt:lpstr>Century Gothic</vt:lpstr>
      <vt:lpstr>Georgia</vt:lpstr>
      <vt:lpstr>Times New Roman</vt:lpstr>
      <vt:lpstr>Office Theme</vt:lpstr>
      <vt:lpstr>Realizacja ustawy  o ochronie  gruntów rolnych  i leśnych w latach 2014-2016 </vt:lpstr>
      <vt:lpstr>Prezentacja programu PowerPoint</vt:lpstr>
      <vt:lpstr>Prezentacja programu PowerPoint</vt:lpstr>
      <vt:lpstr>Cele te realizowane są poprzez dofinansowanie przedsięwzięć w zakresie:</vt:lpstr>
      <vt:lpstr>Prezentacja programu PowerPoint</vt:lpstr>
      <vt:lpstr>Prezentacja programu PowerPoint</vt:lpstr>
      <vt:lpstr>Wnioski o zmianę przeznaczenia gruntów  w latach 2014-2016</vt:lpstr>
      <vt:lpstr>Wnioski o zmianę przeznaczenia gruntów  w latach 2014-2016</vt:lpstr>
      <vt:lpstr>Wyłączenia gruntów rolnych i leśnych  z produkcji w latach 2014-2016 (w ha)</vt:lpstr>
      <vt:lpstr>Prezentacja programu PowerPoint</vt:lpstr>
      <vt:lpstr>Prezentacja programu PowerPoint</vt:lpstr>
      <vt:lpstr>Prezentacja programu PowerPoint</vt:lpstr>
      <vt:lpstr>Prezentacja programu PowerPoint</vt:lpstr>
      <vt:lpstr>Tytuły wykonawcze przekazane do Departamentu Rolnictwa i Geodezji w latach 2014 – 2016</vt:lpstr>
      <vt:lpstr>Egzekucja należności w latach 2014 – 2016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Modernizacja dróg w latach 2014-2016 (w km)</vt:lpstr>
      <vt:lpstr>Modernizacja dróg w latach 2014-2016  wg rodzaju nawierzchni (w %)</vt:lpstr>
      <vt:lpstr>Prezentacja programu PowerPoint</vt:lpstr>
      <vt:lpstr>Przykłady zrealizowanych zadań   z zakresu  modernizacji dróg dojazdowych  do gruntów rolnych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Anna Sobierajska</cp:lastModifiedBy>
  <cp:revision>104</cp:revision>
  <dcterms:created xsi:type="dcterms:W3CDTF">2013-08-21T19:17:07Z</dcterms:created>
  <dcterms:modified xsi:type="dcterms:W3CDTF">2017-04-12T12:28:17Z</dcterms:modified>
</cp:coreProperties>
</file>