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8" r:id="rId4"/>
  </p:sldMasterIdLst>
  <p:notesMasterIdLst>
    <p:notesMasterId r:id="rId55"/>
  </p:notesMasterIdLst>
  <p:handoutMasterIdLst>
    <p:handoutMasterId r:id="rId56"/>
  </p:handoutMasterIdLst>
  <p:sldIdLst>
    <p:sldId id="256" r:id="rId5"/>
    <p:sldId id="336" r:id="rId6"/>
    <p:sldId id="337" r:id="rId7"/>
    <p:sldId id="260" r:id="rId8"/>
    <p:sldId id="340" r:id="rId9"/>
    <p:sldId id="833" r:id="rId10"/>
    <p:sldId id="826" r:id="rId11"/>
    <p:sldId id="827" r:id="rId12"/>
    <p:sldId id="828" r:id="rId13"/>
    <p:sldId id="829" r:id="rId14"/>
    <p:sldId id="797" r:id="rId15"/>
    <p:sldId id="805" r:id="rId16"/>
    <p:sldId id="808" r:id="rId17"/>
    <p:sldId id="338" r:id="rId18"/>
    <p:sldId id="791" r:id="rId19"/>
    <p:sldId id="779" r:id="rId20"/>
    <p:sldId id="680" r:id="rId21"/>
    <p:sldId id="777" r:id="rId22"/>
    <p:sldId id="798" r:id="rId23"/>
    <p:sldId id="682" r:id="rId24"/>
    <p:sldId id="731" r:id="rId25"/>
    <p:sldId id="802" r:id="rId26"/>
    <p:sldId id="804" r:id="rId27"/>
    <p:sldId id="803" r:id="rId28"/>
    <p:sldId id="807" r:id="rId29"/>
    <p:sldId id="806" r:id="rId30"/>
    <p:sldId id="809" r:id="rId31"/>
    <p:sldId id="811" r:id="rId32"/>
    <p:sldId id="810" r:id="rId33"/>
    <p:sldId id="813" r:id="rId34"/>
    <p:sldId id="814" r:id="rId35"/>
    <p:sldId id="815" r:id="rId36"/>
    <p:sldId id="816" r:id="rId37"/>
    <p:sldId id="821" r:id="rId38"/>
    <p:sldId id="812" r:id="rId39"/>
    <p:sldId id="823" r:id="rId40"/>
    <p:sldId id="824" r:id="rId41"/>
    <p:sldId id="825" r:id="rId42"/>
    <p:sldId id="830" r:id="rId43"/>
    <p:sldId id="831" r:id="rId44"/>
    <p:sldId id="832" r:id="rId45"/>
    <p:sldId id="836" r:id="rId46"/>
    <p:sldId id="339" r:id="rId47"/>
    <p:sldId id="2655" r:id="rId48"/>
    <p:sldId id="2660" r:id="rId49"/>
    <p:sldId id="2676" r:id="rId50"/>
    <p:sldId id="2677" r:id="rId51"/>
    <p:sldId id="706" r:id="rId52"/>
    <p:sldId id="838" r:id="rId53"/>
    <p:sldId id="342" r:id="rId54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2C5"/>
    <a:srgbClr val="404040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5934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/>
              <a:t>% wykonania EFRR + EFS (podpisane umowy) </a:t>
            </a:r>
          </a:p>
          <a:p>
            <a:pPr>
              <a:defRPr sz="1862" b="0" spc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pl-PL" sz="2400" b="1" dirty="0"/>
              <a:t>ZIT–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stan na 31.08.2021 r.</a:t>
            </a:r>
          </a:p>
        </c:rich>
      </c:tx>
      <c:layout>
        <c:manualLayout>
          <c:xMode val="edge"/>
          <c:yMode val="edge"/>
          <c:x val="0.25392003256652046"/>
          <c:y val="2.8882015828254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056274834838782E-2"/>
          <c:y val="0.32735149640680433"/>
          <c:w val="0.83894014961949814"/>
          <c:h val="0.5226598744655690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1F-4A75-912D-009543F4C827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1F-4A75-912D-009543F4C827}"/>
              </c:ext>
            </c:extLst>
          </c:dPt>
          <c:dLbls>
            <c:dLbl>
              <c:idx val="0"/>
              <c:layout>
                <c:manualLayout>
                  <c:x val="-2.6244269953192761E-2"/>
                  <c:y val="-6.92409239741423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1F-4A75-912D-009543F4C8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Pozostała alokacja</c:v>
                </c:pt>
                <c:pt idx="1">
                  <c:v>% wykonania 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2.3699999999999999E-2</c:v>
                </c:pt>
                <c:pt idx="1">
                  <c:v>0.97629999999999995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1F-4A75-912D-009543F4C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% wykonania EFRR + EFS      (podpisane umowy) </a:t>
            </a:r>
          </a:p>
          <a:p>
            <a:pPr>
              <a:defRPr/>
            </a:pPr>
            <a:r>
              <a:rPr lang="pl-PL" sz="2400" dirty="0"/>
              <a:t>w strategiach obszarowych ORSG – </a:t>
            </a:r>
            <a:r>
              <a:rPr lang="pl-PL" sz="2400" dirty="0">
                <a:solidFill>
                  <a:srgbClr val="FF0000"/>
                </a:solidFill>
              </a:rPr>
              <a:t>stan na 31.08.2021 r.*</a:t>
            </a:r>
            <a:endParaRPr lang="pl-PL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788158596001178E-2"/>
          <c:y val="0.27147801213139294"/>
          <c:w val="0.85087202813048113"/>
          <c:h val="0.62196895844201971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508-4242-8983-F15BBC195F0C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508-4242-8983-F15BBC195F0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 b="1" dirty="0"/>
                      <a:t>12,38%</a:t>
                    </a:r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508-4242-8983-F15BBC195F0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87,62%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508-4242-8983-F15BBC195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Pozostała alokacja</c:v>
                </c:pt>
                <c:pt idx="1">
                  <c:v>% wykonania 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0.12379999999999999</c:v>
                </c:pt>
                <c:pt idx="1">
                  <c:v>0.87619999999999998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08-4242-8983-F15BBC195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902373761638674E-2"/>
          <c:y val="0.8820059537883489"/>
          <c:w val="0.91309762586124421"/>
          <c:h val="9.66282831475697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906139483906794"/>
          <c:y val="0.11239866604209922"/>
          <c:w val="0.80901968080502151"/>
          <c:h val="0.65067874234060874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12-4B57-B9F3-32B981604D9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F12-4B57-B9F3-32B981604D9D}"/>
              </c:ext>
            </c:extLst>
          </c:dPt>
          <c:dLbls>
            <c:dLbl>
              <c:idx val="0"/>
              <c:layout>
                <c:manualLayout>
                  <c:x val="-0.23850019550468565"/>
                  <c:y val="-0.295192254941678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89,56%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45423452312139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F12-4B57-B9F3-32B981604D9D}"/>
                </c:ext>
              </c:extLst>
            </c:dLbl>
            <c:dLbl>
              <c:idx val="1"/>
              <c:layout>
                <c:manualLayout>
                  <c:x val="0.12849940950620387"/>
                  <c:y val="7.70422933441366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10,44%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10897927961245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F12-4B57-B9F3-32B981604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% złożonych wniosków o płatność w OSI/ORSG</c:v>
                </c:pt>
                <c:pt idx="1">
                  <c:v>Pozostała alokacja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0.89559999999999995</c:v>
                </c:pt>
                <c:pt idx="1">
                  <c:v>0.10440000000000001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12-4B57-B9F3-32B981604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744209230805966E-2"/>
          <c:y val="0.76896385104910447"/>
          <c:w val="0.94693017846145278"/>
          <c:h val="0.18683771585557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017022236115217E-2"/>
          <c:y val="8.6576140271043128E-2"/>
          <c:w val="0.84838499771428011"/>
          <c:h val="0.6831104538427808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12-4B57-B9F3-32B981604D9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effectLst/>
              <a:sp3d contourW="25400"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F12-4B57-B9F3-32B981604D9D}"/>
              </c:ext>
            </c:extLst>
          </c:dPt>
          <c:dLbls>
            <c:dLbl>
              <c:idx val="0"/>
              <c:layout>
                <c:manualLayout>
                  <c:x val="-0.30329022949357054"/>
                  <c:y val="-0.681539055897486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8,70%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89073102744874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F12-4B57-B9F3-32B981604D9D}"/>
                </c:ext>
              </c:extLst>
            </c:dLbl>
            <c:dLbl>
              <c:idx val="1"/>
              <c:layout>
                <c:manualLayout>
                  <c:x val="0.38003289131145129"/>
                  <c:y val="0.323509014771586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91,30%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00788311891157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F12-4B57-B9F3-32B981604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% certyfikacja w RPO WK-P </c:v>
                </c:pt>
                <c:pt idx="1">
                  <c:v>Pozostała alokacja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0.91300000000000003</c:v>
                </c:pt>
                <c:pt idx="1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12-4B57-B9F3-32B981604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74429992254205"/>
          <c:y val="4.1221874606724704E-2"/>
          <c:w val="0.67931238025626539"/>
          <c:h val="0.828127564338918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Wartośc podpisanych umów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  <a:prstDash val="sysDot"/>
            </a:ln>
            <a:effectLst/>
          </c:spPr>
          <c:invertIfNegative val="0"/>
          <c:dLbls>
            <c:dLbl>
              <c:idx val="9"/>
              <c:layout>
                <c:manualLayout>
                  <c:x val="0"/>
                  <c:y val="1.0148998485641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8C-4594-AEEE-BCDD053A0E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Arkusz1!$A$2:$A$11</c:f>
              <c:strCache>
                <c:ptCount val="10"/>
                <c:pt idx="0">
                  <c:v>PI 6d Ochrona przyrody</c:v>
                </c:pt>
                <c:pt idx="1">
                  <c:v>PI 4e Oświetlenie</c:v>
                </c:pt>
                <c:pt idx="2">
                  <c:v>PI 6c Instytucje kultury</c:v>
                </c:pt>
                <c:pt idx="3">
                  <c:v>Pi 10a Infrastruktura zawodowa</c:v>
                </c:pt>
                <c:pt idx="4">
                  <c:v>PI 10a Infrastruktura przedszkolna</c:v>
                </c:pt>
                <c:pt idx="5">
                  <c:v>PI 4e Ścieżki rowerowe</c:v>
                </c:pt>
                <c:pt idx="6">
                  <c:v>PI 9b Rewitalizacja</c:v>
                </c:pt>
                <c:pt idx="7">
                  <c:v>PI 4e  Mobilność  miejska</c:v>
                </c:pt>
                <c:pt idx="8">
                  <c:v>PI 6b Gospodarka wodno-ściekowa</c:v>
                </c:pt>
                <c:pt idx="9">
                  <c:v>PI 4c Termomodernizacja</c:v>
                </c:pt>
              </c:strCache>
            </c:strRef>
          </c:cat>
          <c:val>
            <c:numRef>
              <c:f>Arkusz1!$B$2:$B$11</c:f>
              <c:numCache>
                <c:formatCode>_-* #\ ##0.00\ [$zł-415]_-;\-* #\ ##0.00\ [$zł-415]_-;_-* "-"??\ [$zł-415]_-;_-@_-</c:formatCode>
                <c:ptCount val="10"/>
                <c:pt idx="0">
                  <c:v>2518631.31</c:v>
                </c:pt>
                <c:pt idx="1">
                  <c:v>10426446.800000001</c:v>
                </c:pt>
                <c:pt idx="2">
                  <c:v>23670935.049999997</c:v>
                </c:pt>
                <c:pt idx="3">
                  <c:v>24305851.719999999</c:v>
                </c:pt>
                <c:pt idx="4">
                  <c:v>40783473.899999999</c:v>
                </c:pt>
                <c:pt idx="5" formatCode="_(&quot;zł&quot;* #,##0.00_);_(&quot;zł&quot;* \(#,##0.00\);_(&quot;zł&quot;* &quot;-&quot;??_);_(@_)">
                  <c:v>45215965.839999996</c:v>
                </c:pt>
                <c:pt idx="6">
                  <c:v>99510897.849999994</c:v>
                </c:pt>
                <c:pt idx="7">
                  <c:v>108305591.90000001</c:v>
                </c:pt>
                <c:pt idx="8">
                  <c:v>116815919.53</c:v>
                </c:pt>
                <c:pt idx="9">
                  <c:v>143288744.21000001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89-4492-AE9A-5DE1FCA58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36664312"/>
        <c:axId val="236664704"/>
      </c:barChart>
      <c:catAx>
        <c:axId val="236664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6664704"/>
        <c:crosses val="autoZero"/>
        <c:auto val="1"/>
        <c:lblAlgn val="ctr"/>
        <c:lblOffset val="100"/>
        <c:tickMarkSkip val="10"/>
        <c:noMultiLvlLbl val="0"/>
      </c:catAx>
      <c:valAx>
        <c:axId val="236664704"/>
        <c:scaling>
          <c:orientation val="minMax"/>
          <c:max val="150000000"/>
          <c:min val="2000000"/>
        </c:scaling>
        <c:delete val="0"/>
        <c:axPos val="b"/>
        <c:majorGridlines>
          <c:spPr>
            <a:ln w="222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\ [$zł-415]_-;\-* #\ ##0.00\ [$zł-415]_-;_-* &quot;-&quot;??\ [$zł-415]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6664312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>
          <a:bevelB w="152400" h="50800" prst="softRound"/>
        </a:sp3d>
      </c:spPr>
    </c:plotArea>
    <c:legend>
      <c:legendPos val="b"/>
      <c:layout>
        <c:manualLayout>
          <c:xMode val="edge"/>
          <c:yMode val="edge"/>
          <c:x val="0"/>
          <c:y val="0.91525584328894793"/>
          <c:w val="0.97625535732084123"/>
          <c:h val="8.2407503490260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74429992254205"/>
          <c:y val="4.1221874606724704E-2"/>
          <c:w val="0.67931238025626539"/>
          <c:h val="0.828127564338918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Wartość podpisanych umów 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/>
              </a:solidFill>
              <a:prstDash val="sysDot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PI 8iv - Opieka nad dziećmi do lat 3</c:v>
                </c:pt>
                <c:pt idx="1">
                  <c:v>PI 9iv - Rozwój usług społecznych</c:v>
                </c:pt>
                <c:pt idx="2">
                  <c:v>PI 10i - Wychowanie przedszkolne</c:v>
                </c:pt>
                <c:pt idx="3">
                  <c:v>PI 9i - Aktywne włączenie społeczne</c:v>
                </c:pt>
                <c:pt idx="4">
                  <c:v>PI 10iv - Kształcenie zawodowe</c:v>
                </c:pt>
                <c:pt idx="5">
                  <c:v>PI 10i - Kształcenie ogólne</c:v>
                </c:pt>
              </c:strCache>
            </c:strRef>
          </c:cat>
          <c:val>
            <c:numRef>
              <c:f>Arkusz1!$B$2:$B$7</c:f>
              <c:numCache>
                <c:formatCode>_-* #\ ##0.00\ [$zł-415]_-;\-* #\ ##0.00\ [$zł-415]_-;_-* "-"??\ [$zł-415]_-;_-@_-</c:formatCode>
                <c:ptCount val="6"/>
                <c:pt idx="0">
                  <c:v>6993484.9900000002</c:v>
                </c:pt>
                <c:pt idx="1">
                  <c:v>12721683.02</c:v>
                </c:pt>
                <c:pt idx="2">
                  <c:v>23590001.190000001</c:v>
                </c:pt>
                <c:pt idx="3">
                  <c:v>28543848.859999999</c:v>
                </c:pt>
                <c:pt idx="4">
                  <c:v>38575767.880000003</c:v>
                </c:pt>
                <c:pt idx="5">
                  <c:v>61815714.450000003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A-4B51-9C20-0DCD8AB23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36665880"/>
        <c:axId val="236666272"/>
      </c:barChart>
      <c:catAx>
        <c:axId val="236665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6666272"/>
        <c:crosses val="autoZero"/>
        <c:auto val="1"/>
        <c:lblAlgn val="ctr"/>
        <c:lblOffset val="100"/>
        <c:tickMarkSkip val="10"/>
        <c:noMultiLvlLbl val="0"/>
      </c:catAx>
      <c:valAx>
        <c:axId val="236666272"/>
        <c:scaling>
          <c:orientation val="minMax"/>
          <c:max val="62000000"/>
          <c:min val="6000000"/>
        </c:scaling>
        <c:delete val="0"/>
        <c:axPos val="b"/>
        <c:majorGridlines>
          <c:spPr>
            <a:ln w="222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\ [$zł-415]_-;\-* #\ ##0.00\ [$zł-415]_-;_-* &quot;-&quot;??\ [$zł-415]_-;_-@_-" sourceLinked="1"/>
        <c:majorTickMark val="none"/>
        <c:minorTickMark val="none"/>
        <c:tickLblPos val="nextTo"/>
        <c:crossAx val="236665880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>
          <a:bevelB w="152400" h="50800" prst="softRound"/>
        </a:sp3d>
      </c:spPr>
    </c:plotArea>
    <c:legend>
      <c:legendPos val="b"/>
      <c:layout>
        <c:manualLayout>
          <c:xMode val="edge"/>
          <c:yMode val="edge"/>
          <c:x val="0"/>
          <c:y val="0.91525584328894793"/>
          <c:w val="0.97625535732084123"/>
          <c:h val="8.2407503490260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/>
              <a:t>% wykonania EFRR + EFS (podpisane umowy)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/>
              <a:t>ZIT–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stan na 01.10.2023 r.</a:t>
            </a:r>
          </a:p>
        </c:rich>
      </c:tx>
      <c:layout>
        <c:manualLayout>
          <c:xMode val="edge"/>
          <c:yMode val="edge"/>
          <c:x val="0.25392003256652046"/>
          <c:y val="2.888201582825434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056274834838782E-2"/>
          <c:y val="0.32735149640680433"/>
          <c:w val="0.83894014961949814"/>
          <c:h val="0.5226598744655690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spPr>
            <a:solidFill>
              <a:srgbClr val="FFFF00"/>
            </a:solidFill>
          </c:spPr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78E-472F-8EEF-32D3B4403D0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78E-472F-8EEF-32D3B4403D03}"/>
              </c:ext>
            </c:extLst>
          </c:dPt>
          <c:dLbls>
            <c:dLbl>
              <c:idx val="1"/>
              <c:layout>
                <c:manualLayout>
                  <c:x val="2.1522606135085776E-2"/>
                  <c:y val="-0.24580209478680345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101,01 %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876944005956732"/>
                      <c:h val="0.28317507263030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78E-472F-8EEF-32D3B4403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Pozostała alokacja</c:v>
                </c:pt>
                <c:pt idx="1">
                  <c:v>% wykonania 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1">
                  <c:v>1.0101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8E-472F-8EEF-32D3B4403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74429992254205"/>
          <c:y val="4.1221874606724704E-2"/>
          <c:w val="0.67931238025626539"/>
          <c:h val="0.828127564338918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Arkusz1!$C$1</c:f>
              <c:strCache>
                <c:ptCount val="1"/>
                <c:pt idx="0">
                  <c:v>Wartość podpisanych umów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/>
              </a:solidFill>
              <a:prstDash val="sysDot"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3A-4CB6-8796-4A04AFE120A9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FC-4285-99E0-9866CDC1F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Arkusz1!$B$2:$B$9</c:f>
              <c:strCache>
                <c:ptCount val="8"/>
                <c:pt idx="0">
                  <c:v>PI 6d Ochrona przyrody</c:v>
                </c:pt>
                <c:pt idx="1">
                  <c:v>PI 10a Infrastruktura przedszkolna </c:v>
                </c:pt>
                <c:pt idx="2">
                  <c:v>PI 10a Infrastruktura zawodowa</c:v>
                </c:pt>
                <c:pt idx="3">
                  <c:v>PI 6c Kultura</c:v>
                </c:pt>
                <c:pt idx="4">
                  <c:v>PI 6b Gospodarka wodno-ściekowa</c:v>
                </c:pt>
                <c:pt idx="5">
                  <c:v>PI 9b Rewitalizacja </c:v>
                </c:pt>
                <c:pt idx="6">
                  <c:v>PI 4c Termomodernizacja</c:v>
                </c:pt>
                <c:pt idx="7">
                  <c:v>PI 4e Mobilność miejska </c:v>
                </c:pt>
              </c:strCache>
            </c:strRef>
          </c:cat>
          <c:val>
            <c:numRef>
              <c:f>Arkusz1!$C$2:$C$9</c:f>
              <c:numCache>
                <c:formatCode>_-* #\ ##0.00\ [$zł-415]_-;\-* #\ ##0.00\ [$zł-415]_-;_-* "-"??\ [$zł-415]_-;_-@_-</c:formatCode>
                <c:ptCount val="8"/>
                <c:pt idx="0">
                  <c:v>8927681.8599999994</c:v>
                </c:pt>
                <c:pt idx="1">
                  <c:v>16844910.370000001</c:v>
                </c:pt>
                <c:pt idx="2">
                  <c:v>28630361.140000001</c:v>
                </c:pt>
                <c:pt idx="3">
                  <c:v>32523312.930000003</c:v>
                </c:pt>
                <c:pt idx="4">
                  <c:v>35309548.420000002</c:v>
                </c:pt>
                <c:pt idx="5">
                  <c:v>98915966.489999995</c:v>
                </c:pt>
                <c:pt idx="6" formatCode="#\ ##0.00&quot; &quot;;[Red]&quot;-&quot;#\ ##0.00&quot; &quot;">
                  <c:v>150171459.84999999</c:v>
                </c:pt>
                <c:pt idx="7">
                  <c:v>246494468.94999999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6-4196-9332-958775ADBC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52182408"/>
        <c:axId val="152182800"/>
      </c:barChart>
      <c:catAx>
        <c:axId val="152182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182800"/>
        <c:crosses val="autoZero"/>
        <c:auto val="1"/>
        <c:lblAlgn val="ctr"/>
        <c:lblOffset val="100"/>
        <c:tickMarkSkip val="10"/>
        <c:noMultiLvlLbl val="0"/>
      </c:catAx>
      <c:valAx>
        <c:axId val="152182800"/>
        <c:scaling>
          <c:orientation val="minMax"/>
          <c:max val="250000000"/>
          <c:min val="6000000"/>
        </c:scaling>
        <c:delete val="0"/>
        <c:axPos val="b"/>
        <c:majorGridlines>
          <c:spPr>
            <a:ln w="222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\ [$zł-415]_-;\-* #\ ##0.00\ [$zł-415]_-;_-* &quot;-&quot;??\ [$zł-415]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182408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>
          <a:bevelB w="152400" h="50800" prst="softRound"/>
        </a:sp3d>
      </c:spPr>
    </c:plotArea>
    <c:legend>
      <c:legendPos val="b"/>
      <c:layout>
        <c:manualLayout>
          <c:xMode val="edge"/>
          <c:yMode val="edge"/>
          <c:x val="0"/>
          <c:y val="0.91525584328894793"/>
          <c:w val="0.97625535732084123"/>
          <c:h val="8.2407503490260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74429992254205"/>
          <c:y val="4.1221874606724704E-2"/>
          <c:w val="0.67931238025626539"/>
          <c:h val="0.828127564338918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Wartośc podpisanych umów 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/>
              </a:solidFill>
              <a:prstDash val="sysDot"/>
            </a:ln>
            <a:effectLst/>
          </c:spPr>
          <c:invertIfNegative val="0"/>
          <c:dLbls>
            <c:numFmt formatCode="#,##0.00\ &quot;zł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Arkusz1!$A$2:$A$7</c:f>
              <c:strCache>
                <c:ptCount val="6"/>
                <c:pt idx="0">
                  <c:v>PI 8iv - Opieka nad dziećmi do lat 3</c:v>
                </c:pt>
                <c:pt idx="1">
                  <c:v>PI 10i - Wychowanie przedszkolne</c:v>
                </c:pt>
                <c:pt idx="2">
                  <c:v>PI 9i - Aktywne włączenie społeczne</c:v>
                </c:pt>
                <c:pt idx="3">
                  <c:v>PI 9iv - Rozwój usług opiekuńczych</c:v>
                </c:pt>
                <c:pt idx="4">
                  <c:v>PI 10iv - Kształcenie zawodowe</c:v>
                </c:pt>
                <c:pt idx="5">
                  <c:v>PI 10i - Kształcenie ogólne</c:v>
                </c:pt>
              </c:strCache>
            </c:strRef>
          </c:cat>
          <c:val>
            <c:numRef>
              <c:f>Arkusz1!$B$2:$B$7</c:f>
              <c:numCache>
                <c:formatCode>_-* #\ ##0.00\ [$zł-415]_-;\-* #\ ##0.00\ [$zł-415]_-;_-* "-"??\ [$zł-415]_-;_-@_-</c:formatCode>
                <c:ptCount val="6"/>
                <c:pt idx="0">
                  <c:v>5906073.6799999997</c:v>
                </c:pt>
                <c:pt idx="1">
                  <c:v>9087936.3499999996</c:v>
                </c:pt>
                <c:pt idx="2">
                  <c:v>11535871.42</c:v>
                </c:pt>
                <c:pt idx="3">
                  <c:v>19382210.02</c:v>
                </c:pt>
                <c:pt idx="4">
                  <c:v>24059599.75</c:v>
                </c:pt>
                <c:pt idx="5">
                  <c:v>27473388.68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C5-432E-B3F9-892D44757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38292648"/>
        <c:axId val="231101408"/>
      </c:barChart>
      <c:catAx>
        <c:axId val="238292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1101408"/>
        <c:crosses val="autoZero"/>
        <c:auto val="1"/>
        <c:lblAlgn val="ctr"/>
        <c:lblOffset val="100"/>
        <c:tickMarkSkip val="10"/>
        <c:noMultiLvlLbl val="0"/>
      </c:catAx>
      <c:valAx>
        <c:axId val="231101408"/>
        <c:scaling>
          <c:orientation val="minMax"/>
          <c:min val="0"/>
        </c:scaling>
        <c:delete val="0"/>
        <c:axPos val="b"/>
        <c:majorGridlines>
          <c:spPr>
            <a:ln w="222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\ [$zł-415]_-;\-* #\ ##0.00\ [$zł-415]_-;_-* &quot;-&quot;??\ [$zł-415]_-;_-@_-" sourceLinked="1"/>
        <c:majorTickMark val="none"/>
        <c:minorTickMark val="none"/>
        <c:tickLblPos val="nextTo"/>
        <c:crossAx val="238292648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>
          <a:bevelB w="152400" h="50800" prst="softRound"/>
        </a:sp3d>
      </c:spPr>
    </c:plotArea>
    <c:legend>
      <c:legendPos val="b"/>
      <c:layout>
        <c:manualLayout>
          <c:xMode val="edge"/>
          <c:yMode val="edge"/>
          <c:x val="0"/>
          <c:y val="0.91525584328894793"/>
          <c:w val="0.97625535732084123"/>
          <c:h val="8.2407503490260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906139483906794"/>
          <c:y val="0.11239866604209922"/>
          <c:w val="0.80901968080502151"/>
          <c:h val="0.65067874234060874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12-4B57-B9F3-32B981604D9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F12-4B57-B9F3-32B981604D9D}"/>
              </c:ext>
            </c:extLst>
          </c:dPt>
          <c:dLbls>
            <c:dLbl>
              <c:idx val="0"/>
              <c:layout>
                <c:manualLayout>
                  <c:x val="-0.10961634319678516"/>
                  <c:y val="-0.439227846845934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92,48%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45423452312139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F12-4B57-B9F3-32B981604D9D}"/>
                </c:ext>
              </c:extLst>
            </c:dLbl>
            <c:dLbl>
              <c:idx val="1"/>
              <c:layout>
                <c:manualLayout>
                  <c:x val="0.16135215617292359"/>
                  <c:y val="6.0293968704106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7,52%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10897927961245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F12-4B57-B9F3-32B981604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% złożonych wniosków o płatność w ZIT</c:v>
                </c:pt>
                <c:pt idx="1">
                  <c:v>Pozostała alokacja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0.92479999999999996</c:v>
                </c:pt>
                <c:pt idx="1">
                  <c:v>7.5200000000000003E-2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12-4B57-B9F3-32B981604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5814030769353223E-3"/>
          <c:y val="0.7957611704731522"/>
          <c:w val="0.94693017846145278"/>
          <c:h val="0.18683771585557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017022236115217E-2"/>
          <c:y val="8.6576140271043128E-2"/>
          <c:w val="0.84838499771428011"/>
          <c:h val="0.6831104538427808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E2-47F8-A62F-45DC5F7B4E6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E2-47F8-A62F-45DC5F7B4E60}"/>
              </c:ext>
            </c:extLst>
          </c:dPt>
          <c:dLbls>
            <c:dLbl>
              <c:idx val="0"/>
              <c:layout>
                <c:manualLayout>
                  <c:x val="-0.28987770523749573"/>
                  <c:y val="-0.667327806798628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8,70%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89073102744874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94E2-47F8-A62F-45DC5F7B4E60}"/>
                </c:ext>
              </c:extLst>
            </c:dLbl>
            <c:dLbl>
              <c:idx val="1"/>
              <c:layout>
                <c:manualLayout>
                  <c:x val="0.38003289131145129"/>
                  <c:y val="0.323509014771586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/>
                      <a:t>91,30%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00788311891157"/>
                      <c:h val="0.214842253203012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4E2-47F8-A62F-45DC5F7B4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% certyfikacji w RPO WK-P </c:v>
                </c:pt>
                <c:pt idx="1">
                  <c:v>Pozostała alokacja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0.91300000000000003</c:v>
                </c:pt>
                <c:pt idx="1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E2-47F8-A62F-45DC5F7B4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714519173678676E-2"/>
          <c:y val="0.74886932448729704"/>
          <c:w val="0.8559359713550726"/>
          <c:h val="0.14809911954597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solidFill>
                  <a:schemeClr val="tx1"/>
                </a:solidFill>
              </a:rPr>
              <a:t>% wykonania EFRR + EFS </a:t>
            </a:r>
          </a:p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solidFill>
                  <a:schemeClr val="tx1"/>
                </a:solidFill>
              </a:rPr>
              <a:t>(podpisane umowy) </a:t>
            </a:r>
          </a:p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solidFill>
                  <a:schemeClr val="tx1"/>
                </a:solidFill>
              </a:rPr>
              <a:t>w strategiach obszarowych OSI – stan na 31.08.2021 r. *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056237210652391E-2"/>
          <c:y val="0.32250093144613717"/>
          <c:w val="0.83894014961949814"/>
          <c:h val="0.5226598744655690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21A-47A8-97D2-6E2D703828B6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21A-47A8-97D2-6E2D703828B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26,04 %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21A-47A8-97D2-6E2D70382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Pozostała alokacja</c:v>
                </c:pt>
                <c:pt idx="1">
                  <c:v>% wykonania 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0.1116</c:v>
                </c:pt>
                <c:pt idx="1">
                  <c:v>0.73960000000000004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1A-47A8-97D2-6E2D70382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023581335549244"/>
          <c:y val="0.91227524744193667"/>
          <c:w val="0.77952820487255758"/>
          <c:h val="8.7724752558063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solidFill>
                  <a:schemeClr val="tx1"/>
                </a:solidFill>
              </a:rPr>
              <a:t>% wykonania EFRR + EFS </a:t>
            </a:r>
          </a:p>
          <a:p>
            <a:pPr>
              <a:defRPr sz="1862" b="0" spc="0"/>
            </a:pPr>
            <a:r>
              <a:rPr lang="pl-PL" sz="2400" dirty="0">
                <a:solidFill>
                  <a:schemeClr val="tx1"/>
                </a:solidFill>
              </a:rPr>
              <a:t>(podpisane umowy) </a:t>
            </a:r>
          </a:p>
          <a:p>
            <a:pPr>
              <a:defRPr sz="1862" b="0" spc="0"/>
            </a:pPr>
            <a:r>
              <a:rPr lang="pl-PL" sz="2400" dirty="0">
                <a:solidFill>
                  <a:schemeClr val="tx1"/>
                </a:solidFill>
              </a:rPr>
              <a:t>w strategiach obszarowych OSI – stan na 01.10.2023 r.</a:t>
            </a:r>
          </a:p>
        </c:rich>
      </c:tx>
      <c:layout>
        <c:manualLayout>
          <c:xMode val="edge"/>
          <c:yMode val="edge"/>
          <c:x val="9.2028082525392949E-2"/>
          <c:y val="1.3669384936875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527092953705981E-2"/>
          <c:y val="0.27620104472131229"/>
          <c:w val="0.87164782486823911"/>
          <c:h val="0.6148183821610991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21A-47A8-97D2-6E2D703828B6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21A-47A8-97D2-6E2D703828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Pozostała alokacja</c:v>
                </c:pt>
                <c:pt idx="1">
                  <c:v>% wykonania 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7.5399999999999995E-2</c:v>
                </c:pt>
                <c:pt idx="1">
                  <c:v>0.92459999999999998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1A-47A8-97D2-6E2D70382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% wykonania EFRR + EFS </a:t>
            </a:r>
          </a:p>
          <a:p>
            <a:pPr>
              <a:defRPr/>
            </a:pPr>
            <a:r>
              <a:rPr lang="pl-PL" sz="2400" dirty="0"/>
              <a:t>(podpisane umowy) </a:t>
            </a:r>
          </a:p>
          <a:p>
            <a:pPr>
              <a:defRPr/>
            </a:pPr>
            <a:r>
              <a:rPr lang="pl-PL" sz="2400" dirty="0"/>
              <a:t>w strategiach obszarowych ORSG – </a:t>
            </a:r>
            <a:r>
              <a:rPr lang="pl-PL" sz="2400" dirty="0">
                <a:solidFill>
                  <a:srgbClr val="FF0000"/>
                </a:solidFill>
              </a:rPr>
              <a:t>stan na 01.10.2023 r.</a:t>
            </a:r>
          </a:p>
        </c:rich>
      </c:tx>
      <c:layout>
        <c:manualLayout>
          <c:xMode val="edge"/>
          <c:yMode val="edge"/>
          <c:x val="0.16020417269069609"/>
          <c:y val="2.604660392079046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778089019006752E-2"/>
          <c:y val="0.32472585860423575"/>
          <c:w val="0.83894014961949814"/>
          <c:h val="0.5226598744655690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% wykonania EFRR w strategiach obszarowych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</c:spPr>
          <c:dPt>
            <c:idx val="0"/>
            <c:bubble3D val="0"/>
            <c:explosion val="1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508-4242-8983-F15BBC195F0C}"/>
              </c:ext>
            </c:extLst>
          </c:dPt>
          <c:dPt>
            <c:idx val="1"/>
            <c:bubble3D val="0"/>
            <c:explosion val="1"/>
            <c:spPr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508-4242-8983-F15BBC195F0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 b="1" dirty="0"/>
                      <a:t>9,65%</a:t>
                    </a:r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508-4242-8983-F15BBC195F0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90,35%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508-4242-8983-F15BBC195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Pozostała alokacja</c:v>
                </c:pt>
                <c:pt idx="1">
                  <c:v>% wykonania 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9.6500000000000002E-2</c:v>
                </c:pt>
                <c:pt idx="1">
                  <c:v>0.90349999999999997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08-4242-8983-F15BBC195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3349A-006D-406F-83CE-4AFB9335B33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AB05181-A188-44A4-A6D1-B360EFECBEDB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spcAft>
              <a:spcPts val="600"/>
            </a:spcAft>
          </a:pPr>
          <a:r>
            <a:rPr lang="pl-PL" sz="1800" dirty="0">
              <a:solidFill>
                <a:schemeClr val="tx1"/>
              </a:solidFill>
            </a:rPr>
            <a:t>Wartość całej alokacji  </a:t>
          </a:r>
        </a:p>
        <a:p>
          <a:pPr>
            <a:spcAft>
              <a:spcPts val="600"/>
            </a:spcAft>
          </a:pPr>
          <a:r>
            <a:rPr lang="pl-PL" sz="1800" b="1" dirty="0">
              <a:solidFill>
                <a:schemeClr val="tx1"/>
              </a:solidFill>
            </a:rPr>
            <a:t>708 105 798,35 zł </a:t>
          </a:r>
        </a:p>
      </dgm:t>
    </dgm:pt>
    <dgm:pt modelId="{A70C0B5C-5604-4546-9399-B8364C46B646}" type="parTrans" cxnId="{C8D2156B-65FF-4A66-9C08-19004B3058E0}">
      <dgm:prSet/>
      <dgm:spPr/>
      <dgm:t>
        <a:bodyPr/>
        <a:lstStyle/>
        <a:p>
          <a:endParaRPr lang="pl-PL"/>
        </a:p>
      </dgm:t>
    </dgm:pt>
    <dgm:pt modelId="{D9A3C860-7206-4259-9BEB-70BB5317B15D}" type="sibTrans" cxnId="{C8D2156B-65FF-4A66-9C08-19004B3058E0}">
      <dgm:prSet/>
      <dgm:spPr/>
      <dgm:t>
        <a:bodyPr/>
        <a:lstStyle/>
        <a:p>
          <a:endParaRPr lang="pl-PL"/>
        </a:p>
      </dgm:t>
    </dgm:pt>
    <dgm:pt modelId="{0146DC42-2973-431E-9C6D-9384CCCCA516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1800" dirty="0"/>
            <a:t>Wartość alokacji EFRR </a:t>
          </a:r>
        </a:p>
        <a:p>
          <a:r>
            <a:rPr lang="pl-PL" sz="1800" b="1" dirty="0"/>
            <a:t>609 561 710,22 zł</a:t>
          </a:r>
        </a:p>
      </dgm:t>
    </dgm:pt>
    <dgm:pt modelId="{43F8E43A-085A-423C-910C-E685D7C1E89F}" type="parTrans" cxnId="{7B7B155E-4E53-4A97-98B6-A1804BD53012}">
      <dgm:prSet/>
      <dgm:spPr/>
      <dgm:t>
        <a:bodyPr/>
        <a:lstStyle/>
        <a:p>
          <a:endParaRPr lang="pl-PL"/>
        </a:p>
      </dgm:t>
    </dgm:pt>
    <dgm:pt modelId="{15D55E44-6F70-43BA-A391-F115728C6819}" type="sibTrans" cxnId="{7B7B155E-4E53-4A97-98B6-A1804BD53012}">
      <dgm:prSet/>
      <dgm:spPr/>
      <dgm:t>
        <a:bodyPr/>
        <a:lstStyle/>
        <a:p>
          <a:endParaRPr lang="pl-PL"/>
        </a:p>
      </dgm:t>
    </dgm:pt>
    <dgm:pt modelId="{1CFFCDF6-06B5-4286-A77B-5D0D24560C5F}">
      <dgm:prSet phldrT="[Teks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600"/>
            </a:spcAft>
          </a:pPr>
          <a:r>
            <a:rPr lang="pl-PL" sz="1800" dirty="0"/>
            <a:t>Wartość alokacji EFS </a:t>
          </a:r>
        </a:p>
        <a:p>
          <a:pPr>
            <a:spcAft>
              <a:spcPts val="600"/>
            </a:spcAft>
          </a:pPr>
          <a:r>
            <a:rPr lang="pl-PL" sz="1800" b="1" dirty="0"/>
            <a:t>98 544 088,13 zł</a:t>
          </a:r>
        </a:p>
      </dgm:t>
    </dgm:pt>
    <dgm:pt modelId="{0E4B51F0-E594-4C19-BEB0-41B3EB64AF40}" type="parTrans" cxnId="{D8CF43D4-F79E-4E28-94D6-3B9202D122CC}">
      <dgm:prSet/>
      <dgm:spPr/>
      <dgm:t>
        <a:bodyPr/>
        <a:lstStyle/>
        <a:p>
          <a:endParaRPr lang="pl-PL"/>
        </a:p>
      </dgm:t>
    </dgm:pt>
    <dgm:pt modelId="{D086285A-B52C-4D09-BFBA-A4813392961C}" type="sibTrans" cxnId="{D8CF43D4-F79E-4E28-94D6-3B9202D122CC}">
      <dgm:prSet/>
      <dgm:spPr/>
      <dgm:t>
        <a:bodyPr/>
        <a:lstStyle/>
        <a:p>
          <a:endParaRPr lang="pl-PL"/>
        </a:p>
      </dgm:t>
    </dgm:pt>
    <dgm:pt modelId="{6DBC3C0B-CD05-421A-99D2-26D99E38C54D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pl-PL" sz="1800" dirty="0">
              <a:solidFill>
                <a:schemeClr val="tx1"/>
              </a:solidFill>
            </a:rPr>
            <a:t>Wartość podpisanych umów </a:t>
          </a:r>
        </a:p>
        <a:p>
          <a:pPr>
            <a:spcAft>
              <a:spcPts val="0"/>
            </a:spcAft>
          </a:pPr>
          <a:r>
            <a:rPr lang="pl-PL" sz="1800" b="1" dirty="0">
              <a:solidFill>
                <a:schemeClr val="tx1"/>
              </a:solidFill>
            </a:rPr>
            <a:t>715 262 789,91 zł</a:t>
          </a:r>
        </a:p>
      </dgm:t>
    </dgm:pt>
    <dgm:pt modelId="{30596651-1B1E-4F2B-8602-2971BAE57662}" type="parTrans" cxnId="{2FEE31F3-86F6-4EC1-AFDF-A9A3293557C4}">
      <dgm:prSet/>
      <dgm:spPr/>
      <dgm:t>
        <a:bodyPr/>
        <a:lstStyle/>
        <a:p>
          <a:endParaRPr lang="pl-PL"/>
        </a:p>
      </dgm:t>
    </dgm:pt>
    <dgm:pt modelId="{F3E3C40C-0F8A-48A7-94C5-60143F3D4E6C}" type="sibTrans" cxnId="{2FEE31F3-86F6-4EC1-AFDF-A9A3293557C4}">
      <dgm:prSet/>
      <dgm:spPr/>
      <dgm:t>
        <a:bodyPr/>
        <a:lstStyle/>
        <a:p>
          <a:endParaRPr lang="pl-PL"/>
        </a:p>
      </dgm:t>
    </dgm:pt>
    <dgm:pt modelId="{FFED0CA5-D6D9-4CA3-9830-4B9C645D653D}">
      <dgm:prSet phldrT="[Tekst]" custT="1"/>
      <dgm:spPr>
        <a:solidFill>
          <a:schemeClr val="accent5">
            <a:lumMod val="75000"/>
          </a:schemeClr>
        </a:solidFill>
      </dgm:spPr>
      <dgm:t>
        <a:bodyPr anchor="ctr"/>
        <a:lstStyle/>
        <a:p>
          <a:pPr>
            <a:spcAft>
              <a:spcPts val="0"/>
            </a:spcAft>
          </a:pPr>
          <a:r>
            <a:rPr lang="pl-PL" sz="1800" dirty="0"/>
            <a:t>Wartość</a:t>
          </a:r>
        </a:p>
        <a:p>
          <a:pPr>
            <a:spcAft>
              <a:spcPts val="0"/>
            </a:spcAft>
          </a:pPr>
          <a:r>
            <a:rPr lang="pl-PL" sz="1800" dirty="0"/>
            <a:t>podpisanych umów</a:t>
          </a:r>
        </a:p>
        <a:p>
          <a:pPr>
            <a:spcAft>
              <a:spcPts val="0"/>
            </a:spcAft>
          </a:pPr>
          <a:r>
            <a:rPr lang="pl-PL" sz="1800" dirty="0"/>
            <a:t>EFRR </a:t>
          </a:r>
        </a:p>
        <a:p>
          <a:pPr>
            <a:spcAft>
              <a:spcPts val="0"/>
            </a:spcAft>
          </a:pPr>
          <a:r>
            <a:rPr lang="pl-PL" sz="1800" b="1" i="0" u="none" dirty="0"/>
            <a:t>617 817 710,01zł </a:t>
          </a:r>
          <a:endParaRPr lang="pl-PL" sz="1500" dirty="0"/>
        </a:p>
      </dgm:t>
    </dgm:pt>
    <dgm:pt modelId="{AA916EB7-073E-41A9-B483-5427BAFD1285}" type="parTrans" cxnId="{73307D71-FE3E-44F7-BA13-EC0067C974C2}">
      <dgm:prSet/>
      <dgm:spPr/>
      <dgm:t>
        <a:bodyPr/>
        <a:lstStyle/>
        <a:p>
          <a:endParaRPr lang="pl-PL"/>
        </a:p>
      </dgm:t>
    </dgm:pt>
    <dgm:pt modelId="{5BA1D269-C0B0-41AA-B7A9-4F7C2B767CCF}" type="sibTrans" cxnId="{73307D71-FE3E-44F7-BA13-EC0067C974C2}">
      <dgm:prSet/>
      <dgm:spPr/>
      <dgm:t>
        <a:bodyPr/>
        <a:lstStyle/>
        <a:p>
          <a:endParaRPr lang="pl-PL"/>
        </a:p>
      </dgm:t>
    </dgm:pt>
    <dgm:pt modelId="{103BE340-0408-447B-B70F-0011667D9EC1}">
      <dgm:prSet phldrT="[Teks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DBEFE9">
              <a:alpha val="90000"/>
            </a:srgb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pl-PL" sz="1800" dirty="0"/>
            <a:t>Wartość podpisanych umów </a:t>
          </a:r>
          <a:r>
            <a:rPr lang="pl-PL" sz="1800" b="0" dirty="0"/>
            <a:t>EFS</a:t>
          </a:r>
          <a:r>
            <a:rPr lang="pl-PL" sz="1800" b="1" dirty="0"/>
            <a:t> </a:t>
          </a:r>
        </a:p>
        <a:p>
          <a:pPr>
            <a:spcAft>
              <a:spcPts val="600"/>
            </a:spcAft>
          </a:pPr>
          <a:r>
            <a:rPr lang="pl-PL" sz="1800" b="1" dirty="0"/>
            <a:t>97 445 079,90zł </a:t>
          </a:r>
        </a:p>
      </dgm:t>
    </dgm:pt>
    <dgm:pt modelId="{862B3C57-9D7D-43F5-B538-D2ADF9BAAF1F}" type="parTrans" cxnId="{FFB876E8-36B7-4B48-837D-4FE2950AC157}">
      <dgm:prSet/>
      <dgm:spPr/>
      <dgm:t>
        <a:bodyPr/>
        <a:lstStyle/>
        <a:p>
          <a:endParaRPr lang="pl-PL"/>
        </a:p>
      </dgm:t>
    </dgm:pt>
    <dgm:pt modelId="{9D5CB716-3F86-4F7E-ABF0-1BAF082815CF}" type="sibTrans" cxnId="{FFB876E8-36B7-4B48-837D-4FE2950AC157}">
      <dgm:prSet/>
      <dgm:spPr/>
      <dgm:t>
        <a:bodyPr/>
        <a:lstStyle/>
        <a:p>
          <a:endParaRPr lang="pl-PL"/>
        </a:p>
      </dgm:t>
    </dgm:pt>
    <dgm:pt modelId="{B29B6105-AE7D-4A74-8193-C73EE36BFCBE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endParaRPr lang="pl-PL" sz="1800" dirty="0">
            <a:solidFill>
              <a:schemeClr val="tx1"/>
            </a:solidFill>
          </a:endParaRPr>
        </a:p>
        <a:p>
          <a:r>
            <a:rPr lang="pl-PL" sz="1800" dirty="0">
              <a:solidFill>
                <a:schemeClr val="tx1"/>
              </a:solidFill>
            </a:rPr>
            <a:t>% wykonania</a:t>
          </a:r>
        </a:p>
        <a:p>
          <a:r>
            <a:rPr lang="pl-PL" sz="1800" b="1" dirty="0">
              <a:solidFill>
                <a:srgbClr val="FF0000"/>
              </a:solidFill>
            </a:rPr>
            <a:t>101,01 % </a:t>
          </a:r>
        </a:p>
        <a:p>
          <a:endParaRPr lang="pl-PL" sz="1800" dirty="0"/>
        </a:p>
      </dgm:t>
    </dgm:pt>
    <dgm:pt modelId="{9BE10A80-2AA0-482E-B73E-22566BE7988C}" type="parTrans" cxnId="{BDF0D651-4C82-43EE-92CB-E26191556033}">
      <dgm:prSet/>
      <dgm:spPr/>
      <dgm:t>
        <a:bodyPr/>
        <a:lstStyle/>
        <a:p>
          <a:endParaRPr lang="pl-PL"/>
        </a:p>
      </dgm:t>
    </dgm:pt>
    <dgm:pt modelId="{2497B6E4-CD29-4002-8C44-2595858ADA81}" type="sibTrans" cxnId="{BDF0D651-4C82-43EE-92CB-E26191556033}">
      <dgm:prSet/>
      <dgm:spPr/>
      <dgm:t>
        <a:bodyPr/>
        <a:lstStyle/>
        <a:p>
          <a:endParaRPr lang="pl-PL"/>
        </a:p>
      </dgm:t>
    </dgm:pt>
    <dgm:pt modelId="{1ACB9C49-42CA-4EB2-AA72-3E5775A942C1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1800" dirty="0"/>
            <a:t>% wykonania EFRR </a:t>
          </a:r>
        </a:p>
        <a:p>
          <a:r>
            <a:rPr lang="pl-PL" sz="1800" b="1" dirty="0">
              <a:solidFill>
                <a:srgbClr val="FF0000"/>
              </a:solidFill>
            </a:rPr>
            <a:t>101,35 %</a:t>
          </a:r>
        </a:p>
      </dgm:t>
    </dgm:pt>
    <dgm:pt modelId="{77523F49-3631-4B49-B385-E57759036DFE}" type="parTrans" cxnId="{230A383D-0451-4EE2-877A-3BB899BE39E8}">
      <dgm:prSet/>
      <dgm:spPr/>
      <dgm:t>
        <a:bodyPr/>
        <a:lstStyle/>
        <a:p>
          <a:endParaRPr lang="pl-PL"/>
        </a:p>
      </dgm:t>
    </dgm:pt>
    <dgm:pt modelId="{69C5267A-8B59-443F-BFA6-00F75F70177B}" type="sibTrans" cxnId="{230A383D-0451-4EE2-877A-3BB899BE39E8}">
      <dgm:prSet/>
      <dgm:spPr/>
      <dgm:t>
        <a:bodyPr/>
        <a:lstStyle/>
        <a:p>
          <a:endParaRPr lang="pl-PL"/>
        </a:p>
      </dgm:t>
    </dgm:pt>
    <dgm:pt modelId="{DC9CB43A-1993-4042-8DE1-DD42BBF871F9}">
      <dgm:prSet phldrT="[Teks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DBEFE9">
              <a:alpha val="90000"/>
            </a:srgbClr>
          </a:solidFill>
        </a:ln>
      </dgm:spPr>
      <dgm:t>
        <a:bodyPr/>
        <a:lstStyle/>
        <a:p>
          <a:endParaRPr lang="pl-PL" sz="1800" dirty="0"/>
        </a:p>
        <a:p>
          <a:r>
            <a:rPr lang="pl-PL" sz="1800" dirty="0"/>
            <a:t>% wykonania EFS </a:t>
          </a:r>
        </a:p>
        <a:p>
          <a:r>
            <a:rPr lang="pl-PL" sz="1800" b="1" dirty="0">
              <a:solidFill>
                <a:srgbClr val="FF0000"/>
              </a:solidFill>
            </a:rPr>
            <a:t>98,88 % </a:t>
          </a:r>
        </a:p>
        <a:p>
          <a:endParaRPr lang="pl-PL" sz="1500" dirty="0"/>
        </a:p>
      </dgm:t>
    </dgm:pt>
    <dgm:pt modelId="{C91D8F91-3C40-4342-B419-76F6D4BF9580}" type="parTrans" cxnId="{E2F988F3-955F-47FC-B4BF-45CB2B2647B1}">
      <dgm:prSet/>
      <dgm:spPr/>
      <dgm:t>
        <a:bodyPr/>
        <a:lstStyle/>
        <a:p>
          <a:endParaRPr lang="pl-PL"/>
        </a:p>
      </dgm:t>
    </dgm:pt>
    <dgm:pt modelId="{35319CE4-7970-4B59-9488-8125BB91C98F}" type="sibTrans" cxnId="{E2F988F3-955F-47FC-B4BF-45CB2B2647B1}">
      <dgm:prSet/>
      <dgm:spPr/>
      <dgm:t>
        <a:bodyPr/>
        <a:lstStyle/>
        <a:p>
          <a:endParaRPr lang="pl-PL"/>
        </a:p>
      </dgm:t>
    </dgm:pt>
    <dgm:pt modelId="{53E9D7AF-3D54-4DF6-BD7B-CCE54B649647}">
      <dgm:prSet phldrT="[Tekst]" custT="1"/>
      <dgm:spPr>
        <a:solidFill>
          <a:schemeClr val="accent2"/>
        </a:solidFill>
      </dgm:spPr>
      <dgm:t>
        <a:bodyPr/>
        <a:lstStyle/>
        <a:p>
          <a:pPr>
            <a:spcAft>
              <a:spcPct val="35000"/>
            </a:spcAft>
          </a:pPr>
          <a:endParaRPr lang="pl-PL" sz="2000" dirty="0">
            <a:solidFill>
              <a:srgbClr val="FFFF00"/>
            </a:solidFill>
          </a:endParaRPr>
        </a:p>
        <a:p>
          <a:pPr>
            <a:spcAft>
              <a:spcPts val="0"/>
            </a:spcAft>
          </a:pPr>
          <a:r>
            <a:rPr lang="pl-PL" sz="1900" dirty="0">
              <a:solidFill>
                <a:schemeClr val="tx2">
                  <a:lumMod val="50000"/>
                </a:schemeClr>
              </a:solidFill>
            </a:rPr>
            <a:t>% wykonania - RPO</a:t>
          </a:r>
        </a:p>
        <a:p>
          <a:pPr>
            <a:spcAft>
              <a:spcPts val="0"/>
            </a:spcAft>
          </a:pPr>
          <a:r>
            <a:rPr lang="pl-PL" sz="1900" b="1" dirty="0">
              <a:solidFill>
                <a:schemeClr val="tx2">
                  <a:lumMod val="50000"/>
                </a:schemeClr>
              </a:solidFill>
            </a:rPr>
            <a:t>99,52 %</a:t>
          </a:r>
        </a:p>
        <a:p>
          <a:pPr>
            <a:spcAft>
              <a:spcPct val="35000"/>
            </a:spcAft>
          </a:pPr>
          <a:endParaRPr lang="pl-PL" sz="1500" dirty="0"/>
        </a:p>
      </dgm:t>
    </dgm:pt>
    <dgm:pt modelId="{CF6ADD6E-F866-4AE3-91CE-D4D410D805E9}" type="parTrans" cxnId="{05C7EAAF-C338-47D1-9F4C-71A828B542E8}">
      <dgm:prSet/>
      <dgm:spPr/>
      <dgm:t>
        <a:bodyPr/>
        <a:lstStyle/>
        <a:p>
          <a:endParaRPr lang="pl-PL"/>
        </a:p>
      </dgm:t>
    </dgm:pt>
    <dgm:pt modelId="{547749C6-6561-418F-BB68-4884078B306A}" type="sibTrans" cxnId="{05C7EAAF-C338-47D1-9F4C-71A828B542E8}">
      <dgm:prSet/>
      <dgm:spPr/>
      <dgm:t>
        <a:bodyPr/>
        <a:lstStyle/>
        <a:p>
          <a:endParaRPr lang="pl-PL"/>
        </a:p>
      </dgm:t>
    </dgm:pt>
    <dgm:pt modelId="{D0C04924-7038-4265-8C6F-5D13652DFAB7}" type="pres">
      <dgm:prSet presAssocID="{9FA3349A-006D-406F-83CE-4AFB9335B33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FB99F41-09FB-4C41-B86D-60BCAED3477F}" type="pres">
      <dgm:prSet presAssocID="{DAB05181-A188-44A4-A6D1-B360EFECBEDB}" presName="horFlow" presStyleCnt="0"/>
      <dgm:spPr/>
    </dgm:pt>
    <dgm:pt modelId="{09529D1F-90EB-4DAD-9EE2-CF370652EEA4}" type="pres">
      <dgm:prSet presAssocID="{DAB05181-A188-44A4-A6D1-B360EFECBEDB}" presName="bigChev" presStyleLbl="node1" presStyleIdx="0" presStyleCnt="4" custScaleX="221207" custScaleY="175488"/>
      <dgm:spPr/>
    </dgm:pt>
    <dgm:pt modelId="{B4453CAE-5EE3-464A-9BC3-9517C2C5BC10}" type="pres">
      <dgm:prSet presAssocID="{43F8E43A-085A-423C-910C-E685D7C1E89F}" presName="parTrans" presStyleCnt="0"/>
      <dgm:spPr/>
    </dgm:pt>
    <dgm:pt modelId="{4E304524-1433-4AFF-BFF6-E8C6985BE74F}" type="pres">
      <dgm:prSet presAssocID="{0146DC42-2973-431E-9C6D-9384CCCCA516}" presName="node" presStyleLbl="alignAccFollowNode1" presStyleIdx="0" presStyleCnt="6" custScaleX="265281" custScaleY="223763">
        <dgm:presLayoutVars>
          <dgm:bulletEnabled val="1"/>
        </dgm:presLayoutVars>
      </dgm:prSet>
      <dgm:spPr/>
    </dgm:pt>
    <dgm:pt modelId="{8B403FAB-13CC-49DF-89A2-588C1A96C599}" type="pres">
      <dgm:prSet presAssocID="{15D55E44-6F70-43BA-A391-F115728C6819}" presName="sibTrans" presStyleCnt="0"/>
      <dgm:spPr/>
    </dgm:pt>
    <dgm:pt modelId="{E5C0A186-FD49-4CF5-8BBC-CF44B40F779E}" type="pres">
      <dgm:prSet presAssocID="{1CFFCDF6-06B5-4286-A77B-5D0D24560C5F}" presName="node" presStyleLbl="alignAccFollowNode1" presStyleIdx="1" presStyleCnt="6" custScaleX="316873" custScaleY="203342">
        <dgm:presLayoutVars>
          <dgm:bulletEnabled val="1"/>
        </dgm:presLayoutVars>
      </dgm:prSet>
      <dgm:spPr/>
    </dgm:pt>
    <dgm:pt modelId="{DCF2EC5F-D463-4A2C-843C-D4389BFC4E94}" type="pres">
      <dgm:prSet presAssocID="{DAB05181-A188-44A4-A6D1-B360EFECBEDB}" presName="vSp" presStyleCnt="0"/>
      <dgm:spPr/>
    </dgm:pt>
    <dgm:pt modelId="{EAD3F6B5-FBE5-483D-B0D4-283C8C85AD40}" type="pres">
      <dgm:prSet presAssocID="{6DBC3C0B-CD05-421A-99D2-26D99E38C54D}" presName="horFlow" presStyleCnt="0"/>
      <dgm:spPr/>
    </dgm:pt>
    <dgm:pt modelId="{4FA755C7-BB06-45A9-835B-BF84DEB3845D}" type="pres">
      <dgm:prSet presAssocID="{6DBC3C0B-CD05-421A-99D2-26D99E38C54D}" presName="bigChev" presStyleLbl="node1" presStyleIdx="1" presStyleCnt="4" custScaleX="215894" custScaleY="188665"/>
      <dgm:spPr/>
    </dgm:pt>
    <dgm:pt modelId="{4AD7A256-3BCF-4EB9-A489-81CF4CCEB16D}" type="pres">
      <dgm:prSet presAssocID="{AA916EB7-073E-41A9-B483-5427BAFD1285}" presName="parTrans" presStyleCnt="0"/>
      <dgm:spPr/>
    </dgm:pt>
    <dgm:pt modelId="{A6DE74D1-224F-454F-8EDE-2962896E177B}" type="pres">
      <dgm:prSet presAssocID="{FFED0CA5-D6D9-4CA3-9830-4B9C645D653D}" presName="node" presStyleLbl="alignAccFollowNode1" presStyleIdx="2" presStyleCnt="6" custScaleX="272029" custScaleY="231152" custLinFactNeighborX="6182" custLinFactNeighborY="4829">
        <dgm:presLayoutVars>
          <dgm:bulletEnabled val="1"/>
        </dgm:presLayoutVars>
      </dgm:prSet>
      <dgm:spPr/>
    </dgm:pt>
    <dgm:pt modelId="{B80AFDDD-54D6-4E20-8CE3-C56944D56748}" type="pres">
      <dgm:prSet presAssocID="{5BA1D269-C0B0-41AA-B7A9-4F7C2B767CCF}" presName="sibTrans" presStyleCnt="0"/>
      <dgm:spPr/>
    </dgm:pt>
    <dgm:pt modelId="{83529D9E-1214-4858-A6BE-0041CC82047B}" type="pres">
      <dgm:prSet presAssocID="{103BE340-0408-447B-B70F-0011667D9EC1}" presName="node" presStyleLbl="alignAccFollowNode1" presStyleIdx="3" presStyleCnt="6" custScaleX="316839" custScaleY="203388">
        <dgm:presLayoutVars>
          <dgm:bulletEnabled val="1"/>
        </dgm:presLayoutVars>
      </dgm:prSet>
      <dgm:spPr/>
    </dgm:pt>
    <dgm:pt modelId="{0C1931AA-C494-48A6-9976-5371ADE18261}" type="pres">
      <dgm:prSet presAssocID="{6DBC3C0B-CD05-421A-99D2-26D99E38C54D}" presName="vSp" presStyleCnt="0"/>
      <dgm:spPr/>
    </dgm:pt>
    <dgm:pt modelId="{16F0AE1D-CE8E-498C-9C48-2F43E1C7628A}" type="pres">
      <dgm:prSet presAssocID="{B29B6105-AE7D-4A74-8193-C73EE36BFCBE}" presName="horFlow" presStyleCnt="0"/>
      <dgm:spPr/>
    </dgm:pt>
    <dgm:pt modelId="{D406CEA6-5297-45F0-9FB5-2DA1BF6A3EE4}" type="pres">
      <dgm:prSet presAssocID="{B29B6105-AE7D-4A74-8193-C73EE36BFCBE}" presName="bigChev" presStyleLbl="node1" presStyleIdx="2" presStyleCnt="4" custScaleX="210424" custScaleY="180150"/>
      <dgm:spPr/>
    </dgm:pt>
    <dgm:pt modelId="{79093806-FBC3-4095-8E99-2E9A563DFAB6}" type="pres">
      <dgm:prSet presAssocID="{77523F49-3631-4B49-B385-E57759036DFE}" presName="parTrans" presStyleCnt="0"/>
      <dgm:spPr/>
    </dgm:pt>
    <dgm:pt modelId="{3E730CC9-CAD5-4D15-8221-82713160D158}" type="pres">
      <dgm:prSet presAssocID="{1ACB9C49-42CA-4EB2-AA72-3E5775A942C1}" presName="node" presStyleLbl="alignAccFollowNode1" presStyleIdx="4" presStyleCnt="6" custScaleX="271488" custScaleY="207059" custLinFactNeighborX="50605" custLinFactNeighborY="-602">
        <dgm:presLayoutVars>
          <dgm:bulletEnabled val="1"/>
        </dgm:presLayoutVars>
      </dgm:prSet>
      <dgm:spPr/>
    </dgm:pt>
    <dgm:pt modelId="{D15EEF41-C277-4C5F-AF9B-D7A144B37C8A}" type="pres">
      <dgm:prSet presAssocID="{69C5267A-8B59-443F-BFA6-00F75F70177B}" presName="sibTrans" presStyleCnt="0"/>
      <dgm:spPr/>
    </dgm:pt>
    <dgm:pt modelId="{1E49C916-40CC-48CF-8C22-9FD41BEDE63C}" type="pres">
      <dgm:prSet presAssocID="{DC9CB43A-1993-4042-8DE1-DD42BBF871F9}" presName="node" presStyleLbl="alignAccFollowNode1" presStyleIdx="5" presStyleCnt="6" custScaleX="316839" custScaleY="203388" custLinFactNeighborX="6061" custLinFactNeighborY="-6951">
        <dgm:presLayoutVars>
          <dgm:bulletEnabled val="1"/>
        </dgm:presLayoutVars>
      </dgm:prSet>
      <dgm:spPr/>
    </dgm:pt>
    <dgm:pt modelId="{92E134D0-B3A6-4632-9EEE-EC383F06A9C4}" type="pres">
      <dgm:prSet presAssocID="{B29B6105-AE7D-4A74-8193-C73EE36BFCBE}" presName="vSp" presStyleCnt="0"/>
      <dgm:spPr/>
    </dgm:pt>
    <dgm:pt modelId="{941D1583-05AB-4C77-AD70-5F248669FB4B}" type="pres">
      <dgm:prSet presAssocID="{53E9D7AF-3D54-4DF6-BD7B-CCE54B649647}" presName="horFlow" presStyleCnt="0"/>
      <dgm:spPr/>
    </dgm:pt>
    <dgm:pt modelId="{888D3AAB-989C-41AD-B01D-7B6E91635325}" type="pres">
      <dgm:prSet presAssocID="{53E9D7AF-3D54-4DF6-BD7B-CCE54B649647}" presName="bigChev" presStyleLbl="node1" presStyleIdx="3" presStyleCnt="4" custScaleX="210424" custScaleY="180150"/>
      <dgm:spPr/>
    </dgm:pt>
  </dgm:ptLst>
  <dgm:cxnLst>
    <dgm:cxn modelId="{E69A5135-DFC5-41ED-BC7D-BDE8B0528ACC}" type="presOf" srcId="{0146DC42-2973-431E-9C6D-9384CCCCA516}" destId="{4E304524-1433-4AFF-BFF6-E8C6985BE74F}" srcOrd="0" destOrd="0" presId="urn:microsoft.com/office/officeart/2005/8/layout/lProcess3"/>
    <dgm:cxn modelId="{230A383D-0451-4EE2-877A-3BB899BE39E8}" srcId="{B29B6105-AE7D-4A74-8193-C73EE36BFCBE}" destId="{1ACB9C49-42CA-4EB2-AA72-3E5775A942C1}" srcOrd="0" destOrd="0" parTransId="{77523F49-3631-4B49-B385-E57759036DFE}" sibTransId="{69C5267A-8B59-443F-BFA6-00F75F70177B}"/>
    <dgm:cxn modelId="{7B7B155E-4E53-4A97-98B6-A1804BD53012}" srcId="{DAB05181-A188-44A4-A6D1-B360EFECBEDB}" destId="{0146DC42-2973-431E-9C6D-9384CCCCA516}" srcOrd="0" destOrd="0" parTransId="{43F8E43A-085A-423C-910C-E685D7C1E89F}" sibTransId="{15D55E44-6F70-43BA-A391-F115728C6819}"/>
    <dgm:cxn modelId="{A2474F46-7FF7-48A9-9ACA-A29E8C2C1252}" type="presOf" srcId="{DC9CB43A-1993-4042-8DE1-DD42BBF871F9}" destId="{1E49C916-40CC-48CF-8C22-9FD41BEDE63C}" srcOrd="0" destOrd="0" presId="urn:microsoft.com/office/officeart/2005/8/layout/lProcess3"/>
    <dgm:cxn modelId="{C8D2156B-65FF-4A66-9C08-19004B3058E0}" srcId="{9FA3349A-006D-406F-83CE-4AFB9335B333}" destId="{DAB05181-A188-44A4-A6D1-B360EFECBEDB}" srcOrd="0" destOrd="0" parTransId="{A70C0B5C-5604-4546-9399-B8364C46B646}" sibTransId="{D9A3C860-7206-4259-9BEB-70BB5317B15D}"/>
    <dgm:cxn modelId="{01FE0B4C-E1CF-4496-929F-986B9EAEB70D}" type="presOf" srcId="{DAB05181-A188-44A4-A6D1-B360EFECBEDB}" destId="{09529D1F-90EB-4DAD-9EE2-CF370652EEA4}" srcOrd="0" destOrd="0" presId="urn:microsoft.com/office/officeart/2005/8/layout/lProcess3"/>
    <dgm:cxn modelId="{73307D71-FE3E-44F7-BA13-EC0067C974C2}" srcId="{6DBC3C0B-CD05-421A-99D2-26D99E38C54D}" destId="{FFED0CA5-D6D9-4CA3-9830-4B9C645D653D}" srcOrd="0" destOrd="0" parTransId="{AA916EB7-073E-41A9-B483-5427BAFD1285}" sibTransId="{5BA1D269-C0B0-41AA-B7A9-4F7C2B767CCF}"/>
    <dgm:cxn modelId="{BDF0D651-4C82-43EE-92CB-E26191556033}" srcId="{9FA3349A-006D-406F-83CE-4AFB9335B333}" destId="{B29B6105-AE7D-4A74-8193-C73EE36BFCBE}" srcOrd="2" destOrd="0" parTransId="{9BE10A80-2AA0-482E-B73E-22566BE7988C}" sibTransId="{2497B6E4-CD29-4002-8C44-2595858ADA81}"/>
    <dgm:cxn modelId="{03D5F378-C8BC-4DF6-A905-16E37F4E06AB}" type="presOf" srcId="{1CFFCDF6-06B5-4286-A77B-5D0D24560C5F}" destId="{E5C0A186-FD49-4CF5-8BBC-CF44B40F779E}" srcOrd="0" destOrd="0" presId="urn:microsoft.com/office/officeart/2005/8/layout/lProcess3"/>
    <dgm:cxn modelId="{3227819B-9E40-44E6-A459-1063061020F7}" type="presOf" srcId="{6DBC3C0B-CD05-421A-99D2-26D99E38C54D}" destId="{4FA755C7-BB06-45A9-835B-BF84DEB3845D}" srcOrd="0" destOrd="0" presId="urn:microsoft.com/office/officeart/2005/8/layout/lProcess3"/>
    <dgm:cxn modelId="{52FD289D-1260-43D4-8175-6E5B0A7DF57F}" type="presOf" srcId="{FFED0CA5-D6D9-4CA3-9830-4B9C645D653D}" destId="{A6DE74D1-224F-454F-8EDE-2962896E177B}" srcOrd="0" destOrd="0" presId="urn:microsoft.com/office/officeart/2005/8/layout/lProcess3"/>
    <dgm:cxn modelId="{563240A1-A570-4FCF-AE63-8EA1D9D9365A}" type="presOf" srcId="{9FA3349A-006D-406F-83CE-4AFB9335B333}" destId="{D0C04924-7038-4265-8C6F-5D13652DFAB7}" srcOrd="0" destOrd="0" presId="urn:microsoft.com/office/officeart/2005/8/layout/lProcess3"/>
    <dgm:cxn modelId="{05C7EAAF-C338-47D1-9F4C-71A828B542E8}" srcId="{9FA3349A-006D-406F-83CE-4AFB9335B333}" destId="{53E9D7AF-3D54-4DF6-BD7B-CCE54B649647}" srcOrd="3" destOrd="0" parTransId="{CF6ADD6E-F866-4AE3-91CE-D4D410D805E9}" sibTransId="{547749C6-6561-418F-BB68-4884078B306A}"/>
    <dgm:cxn modelId="{C7BF82CE-7104-47E3-83BF-74193E94CE5B}" type="presOf" srcId="{53E9D7AF-3D54-4DF6-BD7B-CCE54B649647}" destId="{888D3AAB-989C-41AD-B01D-7B6E91635325}" srcOrd="0" destOrd="0" presId="urn:microsoft.com/office/officeart/2005/8/layout/lProcess3"/>
    <dgm:cxn modelId="{D8CF43D4-F79E-4E28-94D6-3B9202D122CC}" srcId="{DAB05181-A188-44A4-A6D1-B360EFECBEDB}" destId="{1CFFCDF6-06B5-4286-A77B-5D0D24560C5F}" srcOrd="1" destOrd="0" parTransId="{0E4B51F0-E594-4C19-BEB0-41B3EB64AF40}" sibTransId="{D086285A-B52C-4D09-BFBA-A4813392961C}"/>
    <dgm:cxn modelId="{665D3CD9-8839-434F-B9DF-858466BB654B}" type="presOf" srcId="{1ACB9C49-42CA-4EB2-AA72-3E5775A942C1}" destId="{3E730CC9-CAD5-4D15-8221-82713160D158}" srcOrd="0" destOrd="0" presId="urn:microsoft.com/office/officeart/2005/8/layout/lProcess3"/>
    <dgm:cxn modelId="{FFB876E8-36B7-4B48-837D-4FE2950AC157}" srcId="{6DBC3C0B-CD05-421A-99D2-26D99E38C54D}" destId="{103BE340-0408-447B-B70F-0011667D9EC1}" srcOrd="1" destOrd="0" parTransId="{862B3C57-9D7D-43F5-B538-D2ADF9BAAF1F}" sibTransId="{9D5CB716-3F86-4F7E-ABF0-1BAF082815CF}"/>
    <dgm:cxn modelId="{7E6890E8-5E5C-4726-AEC9-805C760C8C36}" type="presOf" srcId="{103BE340-0408-447B-B70F-0011667D9EC1}" destId="{83529D9E-1214-4858-A6BE-0041CC82047B}" srcOrd="0" destOrd="0" presId="urn:microsoft.com/office/officeart/2005/8/layout/lProcess3"/>
    <dgm:cxn modelId="{2FEE31F3-86F6-4EC1-AFDF-A9A3293557C4}" srcId="{9FA3349A-006D-406F-83CE-4AFB9335B333}" destId="{6DBC3C0B-CD05-421A-99D2-26D99E38C54D}" srcOrd="1" destOrd="0" parTransId="{30596651-1B1E-4F2B-8602-2971BAE57662}" sibTransId="{F3E3C40C-0F8A-48A7-94C5-60143F3D4E6C}"/>
    <dgm:cxn modelId="{E2F988F3-955F-47FC-B4BF-45CB2B2647B1}" srcId="{B29B6105-AE7D-4A74-8193-C73EE36BFCBE}" destId="{DC9CB43A-1993-4042-8DE1-DD42BBF871F9}" srcOrd="1" destOrd="0" parTransId="{C91D8F91-3C40-4342-B419-76F6D4BF9580}" sibTransId="{35319CE4-7970-4B59-9488-8125BB91C98F}"/>
    <dgm:cxn modelId="{413933F5-A114-4CED-BD85-492C40EC1969}" type="presOf" srcId="{B29B6105-AE7D-4A74-8193-C73EE36BFCBE}" destId="{D406CEA6-5297-45F0-9FB5-2DA1BF6A3EE4}" srcOrd="0" destOrd="0" presId="urn:microsoft.com/office/officeart/2005/8/layout/lProcess3"/>
    <dgm:cxn modelId="{5C87A1AB-7044-4647-B1DE-89EC89AD2E0E}" type="presParOf" srcId="{D0C04924-7038-4265-8C6F-5D13652DFAB7}" destId="{8FB99F41-09FB-4C41-B86D-60BCAED3477F}" srcOrd="0" destOrd="0" presId="urn:microsoft.com/office/officeart/2005/8/layout/lProcess3"/>
    <dgm:cxn modelId="{9A5B672D-1116-44BE-8482-687E7044D465}" type="presParOf" srcId="{8FB99F41-09FB-4C41-B86D-60BCAED3477F}" destId="{09529D1F-90EB-4DAD-9EE2-CF370652EEA4}" srcOrd="0" destOrd="0" presId="urn:microsoft.com/office/officeart/2005/8/layout/lProcess3"/>
    <dgm:cxn modelId="{7B291B19-0104-445C-BD33-20C06C0161CD}" type="presParOf" srcId="{8FB99F41-09FB-4C41-B86D-60BCAED3477F}" destId="{B4453CAE-5EE3-464A-9BC3-9517C2C5BC10}" srcOrd="1" destOrd="0" presId="urn:microsoft.com/office/officeart/2005/8/layout/lProcess3"/>
    <dgm:cxn modelId="{19C6B9FF-CCFA-4CBE-8227-F43C5C3A4153}" type="presParOf" srcId="{8FB99F41-09FB-4C41-B86D-60BCAED3477F}" destId="{4E304524-1433-4AFF-BFF6-E8C6985BE74F}" srcOrd="2" destOrd="0" presId="urn:microsoft.com/office/officeart/2005/8/layout/lProcess3"/>
    <dgm:cxn modelId="{EC8E5B5E-DD37-4327-BD4D-A03DAA4383BF}" type="presParOf" srcId="{8FB99F41-09FB-4C41-B86D-60BCAED3477F}" destId="{8B403FAB-13CC-49DF-89A2-588C1A96C599}" srcOrd="3" destOrd="0" presId="urn:microsoft.com/office/officeart/2005/8/layout/lProcess3"/>
    <dgm:cxn modelId="{898110BD-BD0A-4532-BD03-3FE0B44BBE98}" type="presParOf" srcId="{8FB99F41-09FB-4C41-B86D-60BCAED3477F}" destId="{E5C0A186-FD49-4CF5-8BBC-CF44B40F779E}" srcOrd="4" destOrd="0" presId="urn:microsoft.com/office/officeart/2005/8/layout/lProcess3"/>
    <dgm:cxn modelId="{3BFF7225-0350-4DCF-A510-860513C830D0}" type="presParOf" srcId="{D0C04924-7038-4265-8C6F-5D13652DFAB7}" destId="{DCF2EC5F-D463-4A2C-843C-D4389BFC4E94}" srcOrd="1" destOrd="0" presId="urn:microsoft.com/office/officeart/2005/8/layout/lProcess3"/>
    <dgm:cxn modelId="{CF225D49-375C-4769-9CB8-4307886082D0}" type="presParOf" srcId="{D0C04924-7038-4265-8C6F-5D13652DFAB7}" destId="{EAD3F6B5-FBE5-483D-B0D4-283C8C85AD40}" srcOrd="2" destOrd="0" presId="urn:microsoft.com/office/officeart/2005/8/layout/lProcess3"/>
    <dgm:cxn modelId="{1DE45E6B-BA04-4D0B-AA83-78D47B58B023}" type="presParOf" srcId="{EAD3F6B5-FBE5-483D-B0D4-283C8C85AD40}" destId="{4FA755C7-BB06-45A9-835B-BF84DEB3845D}" srcOrd="0" destOrd="0" presId="urn:microsoft.com/office/officeart/2005/8/layout/lProcess3"/>
    <dgm:cxn modelId="{FE1B3803-9F4C-4353-93BD-AFB59ECB1259}" type="presParOf" srcId="{EAD3F6B5-FBE5-483D-B0D4-283C8C85AD40}" destId="{4AD7A256-3BCF-4EB9-A489-81CF4CCEB16D}" srcOrd="1" destOrd="0" presId="urn:microsoft.com/office/officeart/2005/8/layout/lProcess3"/>
    <dgm:cxn modelId="{1F7E20DC-6BDD-4399-A657-E43B82CC62A9}" type="presParOf" srcId="{EAD3F6B5-FBE5-483D-B0D4-283C8C85AD40}" destId="{A6DE74D1-224F-454F-8EDE-2962896E177B}" srcOrd="2" destOrd="0" presId="urn:microsoft.com/office/officeart/2005/8/layout/lProcess3"/>
    <dgm:cxn modelId="{C9A1081D-21D4-4DB8-920D-F6576050FC05}" type="presParOf" srcId="{EAD3F6B5-FBE5-483D-B0D4-283C8C85AD40}" destId="{B80AFDDD-54D6-4E20-8CE3-C56944D56748}" srcOrd="3" destOrd="0" presId="urn:microsoft.com/office/officeart/2005/8/layout/lProcess3"/>
    <dgm:cxn modelId="{935F320B-7762-4A23-A25B-D6D0943B4813}" type="presParOf" srcId="{EAD3F6B5-FBE5-483D-B0D4-283C8C85AD40}" destId="{83529D9E-1214-4858-A6BE-0041CC82047B}" srcOrd="4" destOrd="0" presId="urn:microsoft.com/office/officeart/2005/8/layout/lProcess3"/>
    <dgm:cxn modelId="{BD883581-0B03-409B-83EE-1126AD6D242A}" type="presParOf" srcId="{D0C04924-7038-4265-8C6F-5D13652DFAB7}" destId="{0C1931AA-C494-48A6-9976-5371ADE18261}" srcOrd="3" destOrd="0" presId="urn:microsoft.com/office/officeart/2005/8/layout/lProcess3"/>
    <dgm:cxn modelId="{37383B60-7C51-4F1C-A1E1-960B59841704}" type="presParOf" srcId="{D0C04924-7038-4265-8C6F-5D13652DFAB7}" destId="{16F0AE1D-CE8E-498C-9C48-2F43E1C7628A}" srcOrd="4" destOrd="0" presId="urn:microsoft.com/office/officeart/2005/8/layout/lProcess3"/>
    <dgm:cxn modelId="{A53E9D0D-39FF-4560-B634-8423DA0C69E2}" type="presParOf" srcId="{16F0AE1D-CE8E-498C-9C48-2F43E1C7628A}" destId="{D406CEA6-5297-45F0-9FB5-2DA1BF6A3EE4}" srcOrd="0" destOrd="0" presId="urn:microsoft.com/office/officeart/2005/8/layout/lProcess3"/>
    <dgm:cxn modelId="{613276C9-C92C-4136-A327-14EF5447D118}" type="presParOf" srcId="{16F0AE1D-CE8E-498C-9C48-2F43E1C7628A}" destId="{79093806-FBC3-4095-8E99-2E9A563DFAB6}" srcOrd="1" destOrd="0" presId="urn:microsoft.com/office/officeart/2005/8/layout/lProcess3"/>
    <dgm:cxn modelId="{AF574DED-6FAE-4AD0-B1C4-B8C6343AEF16}" type="presParOf" srcId="{16F0AE1D-CE8E-498C-9C48-2F43E1C7628A}" destId="{3E730CC9-CAD5-4D15-8221-82713160D158}" srcOrd="2" destOrd="0" presId="urn:microsoft.com/office/officeart/2005/8/layout/lProcess3"/>
    <dgm:cxn modelId="{C66149E9-E6D6-4BE0-9901-4B811ED77575}" type="presParOf" srcId="{16F0AE1D-CE8E-498C-9C48-2F43E1C7628A}" destId="{D15EEF41-C277-4C5F-AF9B-D7A144B37C8A}" srcOrd="3" destOrd="0" presId="urn:microsoft.com/office/officeart/2005/8/layout/lProcess3"/>
    <dgm:cxn modelId="{F718F596-8494-4B76-9F1B-F35D0BF42081}" type="presParOf" srcId="{16F0AE1D-CE8E-498C-9C48-2F43E1C7628A}" destId="{1E49C916-40CC-48CF-8C22-9FD41BEDE63C}" srcOrd="4" destOrd="0" presId="urn:microsoft.com/office/officeart/2005/8/layout/lProcess3"/>
    <dgm:cxn modelId="{4BB75290-D3E4-45A1-996E-9493787DF33A}" type="presParOf" srcId="{D0C04924-7038-4265-8C6F-5D13652DFAB7}" destId="{92E134D0-B3A6-4632-9EEE-EC383F06A9C4}" srcOrd="5" destOrd="0" presId="urn:microsoft.com/office/officeart/2005/8/layout/lProcess3"/>
    <dgm:cxn modelId="{71CD133E-9C02-48F7-AEC4-F05B44B2CF7D}" type="presParOf" srcId="{D0C04924-7038-4265-8C6F-5D13652DFAB7}" destId="{941D1583-05AB-4C77-AD70-5F248669FB4B}" srcOrd="6" destOrd="0" presId="urn:microsoft.com/office/officeart/2005/8/layout/lProcess3"/>
    <dgm:cxn modelId="{91DD921E-C248-4B28-B54B-0F31397EA0F7}" type="presParOf" srcId="{941D1583-05AB-4C77-AD70-5F248669FB4B}" destId="{888D3AAB-989C-41AD-B01D-7B6E9163532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A3349A-006D-406F-83CE-4AFB9335B33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AB05181-A188-44A4-A6D1-B360EFECBEDB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spcAft>
              <a:spcPts val="600"/>
            </a:spcAft>
          </a:pPr>
          <a:r>
            <a:rPr lang="pl-PL" sz="1800" dirty="0">
              <a:solidFill>
                <a:schemeClr val="tx1"/>
              </a:solidFill>
            </a:rPr>
            <a:t>Wartość alokacji w Strategiach OSI</a:t>
          </a:r>
        </a:p>
        <a:p>
          <a:pPr>
            <a:spcAft>
              <a:spcPts val="600"/>
            </a:spcAft>
          </a:pPr>
          <a:r>
            <a:rPr lang="pl-PL" sz="1800" b="1" u="sng" dirty="0">
              <a:solidFill>
                <a:schemeClr val="tx1"/>
              </a:solidFill>
            </a:rPr>
            <a:t>295 499 853,15 zł </a:t>
          </a:r>
        </a:p>
      </dgm:t>
    </dgm:pt>
    <dgm:pt modelId="{A70C0B5C-5604-4546-9399-B8364C46B646}" type="parTrans" cxnId="{C8D2156B-65FF-4A66-9C08-19004B3058E0}">
      <dgm:prSet/>
      <dgm:spPr/>
      <dgm:t>
        <a:bodyPr/>
        <a:lstStyle/>
        <a:p>
          <a:endParaRPr lang="pl-PL"/>
        </a:p>
      </dgm:t>
    </dgm:pt>
    <dgm:pt modelId="{D9A3C860-7206-4259-9BEB-70BB5317B15D}" type="sibTrans" cxnId="{C8D2156B-65FF-4A66-9C08-19004B3058E0}">
      <dgm:prSet/>
      <dgm:spPr/>
      <dgm:t>
        <a:bodyPr/>
        <a:lstStyle/>
        <a:p>
          <a:endParaRPr lang="pl-PL"/>
        </a:p>
      </dgm:t>
    </dgm:pt>
    <dgm:pt modelId="{0146DC42-2973-431E-9C6D-9384CCCCA516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1800" dirty="0"/>
            <a:t>Wartość alokacji w Strategiach EFRR </a:t>
          </a:r>
        </a:p>
        <a:p>
          <a:r>
            <a:rPr lang="pl-PL" sz="1800" b="1" u="sng" dirty="0"/>
            <a:t>237 947 338,29 zł</a:t>
          </a:r>
        </a:p>
      </dgm:t>
    </dgm:pt>
    <dgm:pt modelId="{43F8E43A-085A-423C-910C-E685D7C1E89F}" type="parTrans" cxnId="{7B7B155E-4E53-4A97-98B6-A1804BD53012}">
      <dgm:prSet/>
      <dgm:spPr/>
      <dgm:t>
        <a:bodyPr/>
        <a:lstStyle/>
        <a:p>
          <a:endParaRPr lang="pl-PL"/>
        </a:p>
      </dgm:t>
    </dgm:pt>
    <dgm:pt modelId="{15D55E44-6F70-43BA-A391-F115728C6819}" type="sibTrans" cxnId="{7B7B155E-4E53-4A97-98B6-A1804BD53012}">
      <dgm:prSet/>
      <dgm:spPr/>
      <dgm:t>
        <a:bodyPr/>
        <a:lstStyle/>
        <a:p>
          <a:endParaRPr lang="pl-PL"/>
        </a:p>
      </dgm:t>
    </dgm:pt>
    <dgm:pt modelId="{1CFFCDF6-06B5-4286-A77B-5D0D24560C5F}">
      <dgm:prSet phldrT="[Teks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600"/>
            </a:spcAft>
          </a:pPr>
          <a:r>
            <a:rPr lang="pl-PL" sz="1800" dirty="0"/>
            <a:t>Wartość alokacji w </a:t>
          </a:r>
        </a:p>
        <a:p>
          <a:pPr>
            <a:spcAft>
              <a:spcPts val="600"/>
            </a:spcAft>
          </a:pPr>
          <a:r>
            <a:rPr lang="pl-PL" sz="1800" dirty="0"/>
            <a:t>Strategiach EFS </a:t>
          </a:r>
        </a:p>
        <a:p>
          <a:pPr>
            <a:spcAft>
              <a:spcPts val="600"/>
            </a:spcAft>
          </a:pPr>
          <a:r>
            <a:rPr lang="pl-PL" sz="1800" b="1" u="sng" dirty="0"/>
            <a:t>57 552 514,86 zł</a:t>
          </a:r>
        </a:p>
      </dgm:t>
    </dgm:pt>
    <dgm:pt modelId="{0E4B51F0-E594-4C19-BEB0-41B3EB64AF40}" type="parTrans" cxnId="{D8CF43D4-F79E-4E28-94D6-3B9202D122CC}">
      <dgm:prSet/>
      <dgm:spPr/>
      <dgm:t>
        <a:bodyPr/>
        <a:lstStyle/>
        <a:p>
          <a:endParaRPr lang="pl-PL"/>
        </a:p>
      </dgm:t>
    </dgm:pt>
    <dgm:pt modelId="{D086285A-B52C-4D09-BFBA-A4813392961C}" type="sibTrans" cxnId="{D8CF43D4-F79E-4E28-94D6-3B9202D122CC}">
      <dgm:prSet/>
      <dgm:spPr/>
      <dgm:t>
        <a:bodyPr/>
        <a:lstStyle/>
        <a:p>
          <a:endParaRPr lang="pl-PL"/>
        </a:p>
      </dgm:t>
    </dgm:pt>
    <dgm:pt modelId="{6DBC3C0B-CD05-421A-99D2-26D99E38C54D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pl-PL" sz="1700" dirty="0">
              <a:solidFill>
                <a:schemeClr val="tx1"/>
              </a:solidFill>
            </a:rPr>
            <a:t>Wartość podpisanych umów</a:t>
          </a:r>
        </a:p>
        <a:p>
          <a:pPr>
            <a:spcAft>
              <a:spcPts val="0"/>
            </a:spcAft>
          </a:pPr>
          <a:r>
            <a:rPr lang="pl-PL" sz="1700" b="1" u="sng" dirty="0">
              <a:solidFill>
                <a:schemeClr val="tx1"/>
              </a:solidFill>
            </a:rPr>
            <a:t>273 242 794,54 zł</a:t>
          </a:r>
        </a:p>
      </dgm:t>
    </dgm:pt>
    <dgm:pt modelId="{30596651-1B1E-4F2B-8602-2971BAE57662}" type="parTrans" cxnId="{2FEE31F3-86F6-4EC1-AFDF-A9A3293557C4}">
      <dgm:prSet/>
      <dgm:spPr/>
      <dgm:t>
        <a:bodyPr/>
        <a:lstStyle/>
        <a:p>
          <a:endParaRPr lang="pl-PL"/>
        </a:p>
      </dgm:t>
    </dgm:pt>
    <dgm:pt modelId="{F3E3C40C-0F8A-48A7-94C5-60143F3D4E6C}" type="sibTrans" cxnId="{2FEE31F3-86F6-4EC1-AFDF-A9A3293557C4}">
      <dgm:prSet/>
      <dgm:spPr/>
      <dgm:t>
        <a:bodyPr/>
        <a:lstStyle/>
        <a:p>
          <a:endParaRPr lang="pl-PL"/>
        </a:p>
      </dgm:t>
    </dgm:pt>
    <dgm:pt modelId="{FFED0CA5-D6D9-4CA3-9830-4B9C645D653D}">
      <dgm:prSet phldrT="[Tekst]" custT="1"/>
      <dgm:spPr>
        <a:solidFill>
          <a:schemeClr val="accent5">
            <a:lumMod val="75000"/>
          </a:schemeClr>
        </a:solidFill>
      </dgm:spPr>
      <dgm:t>
        <a:bodyPr anchor="ctr"/>
        <a:lstStyle/>
        <a:p>
          <a:pPr>
            <a:spcAft>
              <a:spcPts val="0"/>
            </a:spcAft>
          </a:pPr>
          <a:r>
            <a:rPr lang="pl-PL" sz="1700" dirty="0"/>
            <a:t>Wartość podpisanych umów EFRR</a:t>
          </a:r>
        </a:p>
        <a:p>
          <a:pPr>
            <a:spcAft>
              <a:spcPts val="0"/>
            </a:spcAft>
          </a:pPr>
          <a:r>
            <a:rPr lang="pl-PL" sz="1700" b="1" i="0" u="sng" dirty="0"/>
            <a:t>226 086 062,48 zł </a:t>
          </a:r>
          <a:endParaRPr lang="pl-PL" sz="1500" u="sng" dirty="0"/>
        </a:p>
      </dgm:t>
    </dgm:pt>
    <dgm:pt modelId="{AA916EB7-073E-41A9-B483-5427BAFD1285}" type="parTrans" cxnId="{73307D71-FE3E-44F7-BA13-EC0067C974C2}">
      <dgm:prSet/>
      <dgm:spPr/>
      <dgm:t>
        <a:bodyPr/>
        <a:lstStyle/>
        <a:p>
          <a:endParaRPr lang="pl-PL"/>
        </a:p>
      </dgm:t>
    </dgm:pt>
    <dgm:pt modelId="{5BA1D269-C0B0-41AA-B7A9-4F7C2B767CCF}" type="sibTrans" cxnId="{73307D71-FE3E-44F7-BA13-EC0067C974C2}">
      <dgm:prSet/>
      <dgm:spPr/>
      <dgm:t>
        <a:bodyPr/>
        <a:lstStyle/>
        <a:p>
          <a:endParaRPr lang="pl-PL"/>
        </a:p>
      </dgm:t>
    </dgm:pt>
    <dgm:pt modelId="{103BE340-0408-447B-B70F-0011667D9EC1}">
      <dgm:prSet phldrT="[Teks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DBEFE9">
              <a:alpha val="90000"/>
            </a:srgb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pl-PL" sz="1700" dirty="0"/>
            <a:t>Wartość podpisanych </a:t>
          </a:r>
        </a:p>
        <a:p>
          <a:pPr>
            <a:spcAft>
              <a:spcPts val="600"/>
            </a:spcAft>
          </a:pPr>
          <a:r>
            <a:rPr lang="pl-PL" sz="1700" dirty="0"/>
            <a:t>umów EFS </a:t>
          </a:r>
        </a:p>
        <a:p>
          <a:pPr>
            <a:spcAft>
              <a:spcPts val="600"/>
            </a:spcAft>
          </a:pPr>
          <a:r>
            <a:rPr lang="pl-PL" sz="1700" b="1" u="sng" dirty="0"/>
            <a:t>47 156 732,06 zł</a:t>
          </a:r>
        </a:p>
      </dgm:t>
    </dgm:pt>
    <dgm:pt modelId="{862B3C57-9D7D-43F5-B538-D2ADF9BAAF1F}" type="parTrans" cxnId="{FFB876E8-36B7-4B48-837D-4FE2950AC157}">
      <dgm:prSet/>
      <dgm:spPr/>
      <dgm:t>
        <a:bodyPr/>
        <a:lstStyle/>
        <a:p>
          <a:endParaRPr lang="pl-PL"/>
        </a:p>
      </dgm:t>
    </dgm:pt>
    <dgm:pt modelId="{9D5CB716-3F86-4F7E-ABF0-1BAF082815CF}" type="sibTrans" cxnId="{FFB876E8-36B7-4B48-837D-4FE2950AC157}">
      <dgm:prSet/>
      <dgm:spPr/>
      <dgm:t>
        <a:bodyPr/>
        <a:lstStyle/>
        <a:p>
          <a:endParaRPr lang="pl-PL"/>
        </a:p>
      </dgm:t>
    </dgm:pt>
    <dgm:pt modelId="{B29B6105-AE7D-4A74-8193-C73EE36BFCBE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endParaRPr lang="pl-PL" sz="1800" dirty="0">
            <a:solidFill>
              <a:schemeClr val="tx1"/>
            </a:solidFill>
          </a:endParaRPr>
        </a:p>
        <a:p>
          <a:r>
            <a:rPr lang="pl-PL" sz="1800" dirty="0">
              <a:solidFill>
                <a:schemeClr val="tx1"/>
              </a:solidFill>
            </a:rPr>
            <a:t>% wykonania</a:t>
          </a:r>
        </a:p>
        <a:p>
          <a:r>
            <a:rPr lang="pl-PL" sz="1800" b="1" u="sng" dirty="0">
              <a:solidFill>
                <a:srgbClr val="FF0000"/>
              </a:solidFill>
            </a:rPr>
            <a:t>92,46 %</a:t>
          </a:r>
          <a:r>
            <a:rPr lang="pl-PL" sz="1800" b="1" dirty="0">
              <a:solidFill>
                <a:srgbClr val="FF0000"/>
              </a:solidFill>
            </a:rPr>
            <a:t> </a:t>
          </a:r>
        </a:p>
        <a:p>
          <a:endParaRPr lang="pl-PL" sz="1800" dirty="0"/>
        </a:p>
      </dgm:t>
    </dgm:pt>
    <dgm:pt modelId="{9BE10A80-2AA0-482E-B73E-22566BE7988C}" type="parTrans" cxnId="{BDF0D651-4C82-43EE-92CB-E26191556033}">
      <dgm:prSet/>
      <dgm:spPr/>
      <dgm:t>
        <a:bodyPr/>
        <a:lstStyle/>
        <a:p>
          <a:endParaRPr lang="pl-PL"/>
        </a:p>
      </dgm:t>
    </dgm:pt>
    <dgm:pt modelId="{2497B6E4-CD29-4002-8C44-2595858ADA81}" type="sibTrans" cxnId="{BDF0D651-4C82-43EE-92CB-E26191556033}">
      <dgm:prSet/>
      <dgm:spPr/>
      <dgm:t>
        <a:bodyPr/>
        <a:lstStyle/>
        <a:p>
          <a:endParaRPr lang="pl-PL"/>
        </a:p>
      </dgm:t>
    </dgm:pt>
    <dgm:pt modelId="{1ACB9C49-42CA-4EB2-AA72-3E5775A942C1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1800" dirty="0"/>
            <a:t>% wykonania EFRR </a:t>
          </a:r>
        </a:p>
        <a:p>
          <a:r>
            <a:rPr lang="pl-PL" sz="1800" b="1" u="sng" dirty="0">
              <a:solidFill>
                <a:srgbClr val="FF0000"/>
              </a:solidFill>
            </a:rPr>
            <a:t>95,01 %</a:t>
          </a:r>
        </a:p>
      </dgm:t>
    </dgm:pt>
    <dgm:pt modelId="{77523F49-3631-4B49-B385-E57759036DFE}" type="parTrans" cxnId="{230A383D-0451-4EE2-877A-3BB899BE39E8}">
      <dgm:prSet/>
      <dgm:spPr/>
      <dgm:t>
        <a:bodyPr/>
        <a:lstStyle/>
        <a:p>
          <a:endParaRPr lang="pl-PL"/>
        </a:p>
      </dgm:t>
    </dgm:pt>
    <dgm:pt modelId="{69C5267A-8B59-443F-BFA6-00F75F70177B}" type="sibTrans" cxnId="{230A383D-0451-4EE2-877A-3BB899BE39E8}">
      <dgm:prSet/>
      <dgm:spPr/>
      <dgm:t>
        <a:bodyPr/>
        <a:lstStyle/>
        <a:p>
          <a:endParaRPr lang="pl-PL"/>
        </a:p>
      </dgm:t>
    </dgm:pt>
    <dgm:pt modelId="{DC9CB43A-1993-4042-8DE1-DD42BBF871F9}">
      <dgm:prSet phldrT="[Teks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DBEFE9">
              <a:alpha val="90000"/>
            </a:srgbClr>
          </a:solidFill>
        </a:ln>
      </dgm:spPr>
      <dgm:t>
        <a:bodyPr/>
        <a:lstStyle/>
        <a:p>
          <a:endParaRPr lang="pl-PL" sz="1800" dirty="0"/>
        </a:p>
        <a:p>
          <a:r>
            <a:rPr lang="pl-PL" sz="1800" dirty="0"/>
            <a:t>% wykonania EFS </a:t>
          </a:r>
        </a:p>
        <a:p>
          <a:r>
            <a:rPr lang="pl-PL" sz="1800" b="1" u="sng" dirty="0">
              <a:solidFill>
                <a:srgbClr val="FF0000"/>
              </a:solidFill>
            </a:rPr>
            <a:t>81,93 %</a:t>
          </a:r>
          <a:r>
            <a:rPr lang="pl-PL" sz="1800" b="1" dirty="0">
              <a:solidFill>
                <a:srgbClr val="FF0000"/>
              </a:solidFill>
            </a:rPr>
            <a:t> </a:t>
          </a:r>
        </a:p>
        <a:p>
          <a:endParaRPr lang="pl-PL" sz="1500" dirty="0"/>
        </a:p>
      </dgm:t>
    </dgm:pt>
    <dgm:pt modelId="{C91D8F91-3C40-4342-B419-76F6D4BF9580}" type="parTrans" cxnId="{E2F988F3-955F-47FC-B4BF-45CB2B2647B1}">
      <dgm:prSet/>
      <dgm:spPr/>
      <dgm:t>
        <a:bodyPr/>
        <a:lstStyle/>
        <a:p>
          <a:endParaRPr lang="pl-PL"/>
        </a:p>
      </dgm:t>
    </dgm:pt>
    <dgm:pt modelId="{35319CE4-7970-4B59-9488-8125BB91C98F}" type="sibTrans" cxnId="{E2F988F3-955F-47FC-B4BF-45CB2B2647B1}">
      <dgm:prSet/>
      <dgm:spPr/>
      <dgm:t>
        <a:bodyPr/>
        <a:lstStyle/>
        <a:p>
          <a:endParaRPr lang="pl-PL"/>
        </a:p>
      </dgm:t>
    </dgm:pt>
    <dgm:pt modelId="{53E9D7AF-3D54-4DF6-BD7B-CCE54B649647}">
      <dgm:prSet phldrT="[Tekst]" custT="1"/>
      <dgm:spPr>
        <a:solidFill>
          <a:schemeClr val="accent2"/>
        </a:solidFill>
      </dgm:spPr>
      <dgm:t>
        <a:bodyPr/>
        <a:lstStyle/>
        <a:p>
          <a:pPr>
            <a:spcAft>
              <a:spcPct val="35000"/>
            </a:spcAft>
          </a:pPr>
          <a:endParaRPr lang="pl-PL" sz="2000" dirty="0">
            <a:solidFill>
              <a:srgbClr val="FFFF00"/>
            </a:solidFill>
          </a:endParaRPr>
        </a:p>
        <a:p>
          <a:pPr>
            <a:spcAft>
              <a:spcPts val="0"/>
            </a:spcAft>
          </a:pPr>
          <a:r>
            <a:rPr lang="pl-PL" sz="1900" dirty="0">
              <a:solidFill>
                <a:srgbClr val="FFFF00"/>
              </a:solidFill>
            </a:rPr>
            <a:t>% wykonania - RPO</a:t>
          </a:r>
        </a:p>
        <a:p>
          <a:pPr>
            <a:spcAft>
              <a:spcPts val="0"/>
            </a:spcAft>
          </a:pPr>
          <a:r>
            <a:rPr lang="pl-PL" sz="1900" b="1" dirty="0">
              <a:solidFill>
                <a:srgbClr val="FFFF00"/>
              </a:solidFill>
            </a:rPr>
            <a:t>99,5 %</a:t>
          </a:r>
        </a:p>
        <a:p>
          <a:pPr>
            <a:spcAft>
              <a:spcPct val="35000"/>
            </a:spcAft>
          </a:pPr>
          <a:endParaRPr lang="pl-PL" sz="1500" dirty="0"/>
        </a:p>
      </dgm:t>
    </dgm:pt>
    <dgm:pt modelId="{CF6ADD6E-F866-4AE3-91CE-D4D410D805E9}" type="parTrans" cxnId="{05C7EAAF-C338-47D1-9F4C-71A828B542E8}">
      <dgm:prSet/>
      <dgm:spPr/>
      <dgm:t>
        <a:bodyPr/>
        <a:lstStyle/>
        <a:p>
          <a:endParaRPr lang="pl-PL"/>
        </a:p>
      </dgm:t>
    </dgm:pt>
    <dgm:pt modelId="{547749C6-6561-418F-BB68-4884078B306A}" type="sibTrans" cxnId="{05C7EAAF-C338-47D1-9F4C-71A828B542E8}">
      <dgm:prSet/>
      <dgm:spPr/>
      <dgm:t>
        <a:bodyPr/>
        <a:lstStyle/>
        <a:p>
          <a:endParaRPr lang="pl-PL"/>
        </a:p>
      </dgm:t>
    </dgm:pt>
    <dgm:pt modelId="{D0C04924-7038-4265-8C6F-5D13652DFAB7}" type="pres">
      <dgm:prSet presAssocID="{9FA3349A-006D-406F-83CE-4AFB9335B33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FB99F41-09FB-4C41-B86D-60BCAED3477F}" type="pres">
      <dgm:prSet presAssocID="{DAB05181-A188-44A4-A6D1-B360EFECBEDB}" presName="horFlow" presStyleCnt="0"/>
      <dgm:spPr/>
    </dgm:pt>
    <dgm:pt modelId="{09529D1F-90EB-4DAD-9EE2-CF370652EEA4}" type="pres">
      <dgm:prSet presAssocID="{DAB05181-A188-44A4-A6D1-B360EFECBEDB}" presName="bigChev" presStyleLbl="node1" presStyleIdx="0" presStyleCnt="4" custScaleX="221207" custScaleY="175488"/>
      <dgm:spPr/>
    </dgm:pt>
    <dgm:pt modelId="{B4453CAE-5EE3-464A-9BC3-9517C2C5BC10}" type="pres">
      <dgm:prSet presAssocID="{43F8E43A-085A-423C-910C-E685D7C1E89F}" presName="parTrans" presStyleCnt="0"/>
      <dgm:spPr/>
    </dgm:pt>
    <dgm:pt modelId="{4E304524-1433-4AFF-BFF6-E8C6985BE74F}" type="pres">
      <dgm:prSet presAssocID="{0146DC42-2973-431E-9C6D-9384CCCCA516}" presName="node" presStyleLbl="alignAccFollowNode1" presStyleIdx="0" presStyleCnt="6" custScaleX="265281" custScaleY="223763">
        <dgm:presLayoutVars>
          <dgm:bulletEnabled val="1"/>
        </dgm:presLayoutVars>
      </dgm:prSet>
      <dgm:spPr/>
    </dgm:pt>
    <dgm:pt modelId="{8B403FAB-13CC-49DF-89A2-588C1A96C599}" type="pres">
      <dgm:prSet presAssocID="{15D55E44-6F70-43BA-A391-F115728C6819}" presName="sibTrans" presStyleCnt="0"/>
      <dgm:spPr/>
    </dgm:pt>
    <dgm:pt modelId="{E5C0A186-FD49-4CF5-8BBC-CF44B40F779E}" type="pres">
      <dgm:prSet presAssocID="{1CFFCDF6-06B5-4286-A77B-5D0D24560C5F}" presName="node" presStyleLbl="alignAccFollowNode1" presStyleIdx="1" presStyleCnt="6" custScaleX="316873" custScaleY="203342">
        <dgm:presLayoutVars>
          <dgm:bulletEnabled val="1"/>
        </dgm:presLayoutVars>
      </dgm:prSet>
      <dgm:spPr/>
    </dgm:pt>
    <dgm:pt modelId="{DCF2EC5F-D463-4A2C-843C-D4389BFC4E94}" type="pres">
      <dgm:prSet presAssocID="{DAB05181-A188-44A4-A6D1-B360EFECBEDB}" presName="vSp" presStyleCnt="0"/>
      <dgm:spPr/>
    </dgm:pt>
    <dgm:pt modelId="{EAD3F6B5-FBE5-483D-B0D4-283C8C85AD40}" type="pres">
      <dgm:prSet presAssocID="{6DBC3C0B-CD05-421A-99D2-26D99E38C54D}" presName="horFlow" presStyleCnt="0"/>
      <dgm:spPr/>
    </dgm:pt>
    <dgm:pt modelId="{4FA755C7-BB06-45A9-835B-BF84DEB3845D}" type="pres">
      <dgm:prSet presAssocID="{6DBC3C0B-CD05-421A-99D2-26D99E38C54D}" presName="bigChev" presStyleLbl="node1" presStyleIdx="1" presStyleCnt="4" custScaleX="215894" custScaleY="188665"/>
      <dgm:spPr/>
    </dgm:pt>
    <dgm:pt modelId="{4AD7A256-3BCF-4EB9-A489-81CF4CCEB16D}" type="pres">
      <dgm:prSet presAssocID="{AA916EB7-073E-41A9-B483-5427BAFD1285}" presName="parTrans" presStyleCnt="0"/>
      <dgm:spPr/>
    </dgm:pt>
    <dgm:pt modelId="{A6DE74D1-224F-454F-8EDE-2962896E177B}" type="pres">
      <dgm:prSet presAssocID="{FFED0CA5-D6D9-4CA3-9830-4B9C645D653D}" presName="node" presStyleLbl="alignAccFollowNode1" presStyleIdx="2" presStyleCnt="6" custScaleX="272029" custScaleY="231152" custLinFactNeighborX="6182" custLinFactNeighborY="4829">
        <dgm:presLayoutVars>
          <dgm:bulletEnabled val="1"/>
        </dgm:presLayoutVars>
      </dgm:prSet>
      <dgm:spPr/>
    </dgm:pt>
    <dgm:pt modelId="{B80AFDDD-54D6-4E20-8CE3-C56944D56748}" type="pres">
      <dgm:prSet presAssocID="{5BA1D269-C0B0-41AA-B7A9-4F7C2B767CCF}" presName="sibTrans" presStyleCnt="0"/>
      <dgm:spPr/>
    </dgm:pt>
    <dgm:pt modelId="{83529D9E-1214-4858-A6BE-0041CC82047B}" type="pres">
      <dgm:prSet presAssocID="{103BE340-0408-447B-B70F-0011667D9EC1}" presName="node" presStyleLbl="alignAccFollowNode1" presStyleIdx="3" presStyleCnt="6" custScaleX="316839" custScaleY="203388">
        <dgm:presLayoutVars>
          <dgm:bulletEnabled val="1"/>
        </dgm:presLayoutVars>
      </dgm:prSet>
      <dgm:spPr/>
    </dgm:pt>
    <dgm:pt modelId="{0C1931AA-C494-48A6-9976-5371ADE18261}" type="pres">
      <dgm:prSet presAssocID="{6DBC3C0B-CD05-421A-99D2-26D99E38C54D}" presName="vSp" presStyleCnt="0"/>
      <dgm:spPr/>
    </dgm:pt>
    <dgm:pt modelId="{16F0AE1D-CE8E-498C-9C48-2F43E1C7628A}" type="pres">
      <dgm:prSet presAssocID="{B29B6105-AE7D-4A74-8193-C73EE36BFCBE}" presName="horFlow" presStyleCnt="0"/>
      <dgm:spPr/>
    </dgm:pt>
    <dgm:pt modelId="{D406CEA6-5297-45F0-9FB5-2DA1BF6A3EE4}" type="pres">
      <dgm:prSet presAssocID="{B29B6105-AE7D-4A74-8193-C73EE36BFCBE}" presName="bigChev" presStyleLbl="node1" presStyleIdx="2" presStyleCnt="4" custScaleX="210424" custScaleY="180150"/>
      <dgm:spPr/>
    </dgm:pt>
    <dgm:pt modelId="{79093806-FBC3-4095-8E99-2E9A563DFAB6}" type="pres">
      <dgm:prSet presAssocID="{77523F49-3631-4B49-B385-E57759036DFE}" presName="parTrans" presStyleCnt="0"/>
      <dgm:spPr/>
    </dgm:pt>
    <dgm:pt modelId="{3E730CC9-CAD5-4D15-8221-82713160D158}" type="pres">
      <dgm:prSet presAssocID="{1ACB9C49-42CA-4EB2-AA72-3E5775A942C1}" presName="node" presStyleLbl="alignAccFollowNode1" presStyleIdx="4" presStyleCnt="6" custScaleX="271488" custScaleY="207059" custLinFactNeighborX="50605" custLinFactNeighborY="-602">
        <dgm:presLayoutVars>
          <dgm:bulletEnabled val="1"/>
        </dgm:presLayoutVars>
      </dgm:prSet>
      <dgm:spPr/>
    </dgm:pt>
    <dgm:pt modelId="{D15EEF41-C277-4C5F-AF9B-D7A144B37C8A}" type="pres">
      <dgm:prSet presAssocID="{69C5267A-8B59-443F-BFA6-00F75F70177B}" presName="sibTrans" presStyleCnt="0"/>
      <dgm:spPr/>
    </dgm:pt>
    <dgm:pt modelId="{1E49C916-40CC-48CF-8C22-9FD41BEDE63C}" type="pres">
      <dgm:prSet presAssocID="{DC9CB43A-1993-4042-8DE1-DD42BBF871F9}" presName="node" presStyleLbl="alignAccFollowNode1" presStyleIdx="5" presStyleCnt="6" custScaleX="316839" custScaleY="203388" custLinFactNeighborX="6061" custLinFactNeighborY="-6951">
        <dgm:presLayoutVars>
          <dgm:bulletEnabled val="1"/>
        </dgm:presLayoutVars>
      </dgm:prSet>
      <dgm:spPr/>
    </dgm:pt>
    <dgm:pt modelId="{92E134D0-B3A6-4632-9EEE-EC383F06A9C4}" type="pres">
      <dgm:prSet presAssocID="{B29B6105-AE7D-4A74-8193-C73EE36BFCBE}" presName="vSp" presStyleCnt="0"/>
      <dgm:spPr/>
    </dgm:pt>
    <dgm:pt modelId="{941D1583-05AB-4C77-AD70-5F248669FB4B}" type="pres">
      <dgm:prSet presAssocID="{53E9D7AF-3D54-4DF6-BD7B-CCE54B649647}" presName="horFlow" presStyleCnt="0"/>
      <dgm:spPr/>
    </dgm:pt>
    <dgm:pt modelId="{888D3AAB-989C-41AD-B01D-7B6E91635325}" type="pres">
      <dgm:prSet presAssocID="{53E9D7AF-3D54-4DF6-BD7B-CCE54B649647}" presName="bigChev" presStyleLbl="node1" presStyleIdx="3" presStyleCnt="4" custScaleX="210424" custScaleY="180150"/>
      <dgm:spPr/>
    </dgm:pt>
  </dgm:ptLst>
  <dgm:cxnLst>
    <dgm:cxn modelId="{6099B039-2A2E-480C-B06F-BD553408EFD5}" type="presOf" srcId="{DC9CB43A-1993-4042-8DE1-DD42BBF871F9}" destId="{1E49C916-40CC-48CF-8C22-9FD41BEDE63C}" srcOrd="0" destOrd="0" presId="urn:microsoft.com/office/officeart/2005/8/layout/lProcess3"/>
    <dgm:cxn modelId="{230A383D-0451-4EE2-877A-3BB899BE39E8}" srcId="{B29B6105-AE7D-4A74-8193-C73EE36BFCBE}" destId="{1ACB9C49-42CA-4EB2-AA72-3E5775A942C1}" srcOrd="0" destOrd="0" parTransId="{77523F49-3631-4B49-B385-E57759036DFE}" sibTransId="{69C5267A-8B59-443F-BFA6-00F75F70177B}"/>
    <dgm:cxn modelId="{7B7B155E-4E53-4A97-98B6-A1804BD53012}" srcId="{DAB05181-A188-44A4-A6D1-B360EFECBEDB}" destId="{0146DC42-2973-431E-9C6D-9384CCCCA516}" srcOrd="0" destOrd="0" parTransId="{43F8E43A-085A-423C-910C-E685D7C1E89F}" sibTransId="{15D55E44-6F70-43BA-A391-F115728C6819}"/>
    <dgm:cxn modelId="{FED58A41-FD2D-4318-9712-8CF4BA049C8E}" type="presOf" srcId="{103BE340-0408-447B-B70F-0011667D9EC1}" destId="{83529D9E-1214-4858-A6BE-0041CC82047B}" srcOrd="0" destOrd="0" presId="urn:microsoft.com/office/officeart/2005/8/layout/lProcess3"/>
    <dgm:cxn modelId="{0B11B843-621A-46C5-BD9F-02F59C419402}" type="presOf" srcId="{53E9D7AF-3D54-4DF6-BD7B-CCE54B649647}" destId="{888D3AAB-989C-41AD-B01D-7B6E91635325}" srcOrd="0" destOrd="0" presId="urn:microsoft.com/office/officeart/2005/8/layout/lProcess3"/>
    <dgm:cxn modelId="{C8D2156B-65FF-4A66-9C08-19004B3058E0}" srcId="{9FA3349A-006D-406F-83CE-4AFB9335B333}" destId="{DAB05181-A188-44A4-A6D1-B360EFECBEDB}" srcOrd="0" destOrd="0" parTransId="{A70C0B5C-5604-4546-9399-B8364C46B646}" sibTransId="{D9A3C860-7206-4259-9BEB-70BB5317B15D}"/>
    <dgm:cxn modelId="{73307D71-FE3E-44F7-BA13-EC0067C974C2}" srcId="{6DBC3C0B-CD05-421A-99D2-26D99E38C54D}" destId="{FFED0CA5-D6D9-4CA3-9830-4B9C645D653D}" srcOrd="0" destOrd="0" parTransId="{AA916EB7-073E-41A9-B483-5427BAFD1285}" sibTransId="{5BA1D269-C0B0-41AA-B7A9-4F7C2B767CCF}"/>
    <dgm:cxn modelId="{BDF0D651-4C82-43EE-92CB-E26191556033}" srcId="{9FA3349A-006D-406F-83CE-4AFB9335B333}" destId="{B29B6105-AE7D-4A74-8193-C73EE36BFCBE}" srcOrd="2" destOrd="0" parTransId="{9BE10A80-2AA0-482E-B73E-22566BE7988C}" sibTransId="{2497B6E4-CD29-4002-8C44-2595858ADA81}"/>
    <dgm:cxn modelId="{C0B2EC7C-9D2E-452F-ABEF-EBDB2F0107CC}" type="presOf" srcId="{1ACB9C49-42CA-4EB2-AA72-3E5775A942C1}" destId="{3E730CC9-CAD5-4D15-8221-82713160D158}" srcOrd="0" destOrd="0" presId="urn:microsoft.com/office/officeart/2005/8/layout/lProcess3"/>
    <dgm:cxn modelId="{63EE9F82-CAB5-40A1-B8A5-6B304FDEDE5F}" type="presOf" srcId="{FFED0CA5-D6D9-4CA3-9830-4B9C645D653D}" destId="{A6DE74D1-224F-454F-8EDE-2962896E177B}" srcOrd="0" destOrd="0" presId="urn:microsoft.com/office/officeart/2005/8/layout/lProcess3"/>
    <dgm:cxn modelId="{D3C63686-2374-4EEF-949F-AE1D8E88FC2B}" type="presOf" srcId="{DAB05181-A188-44A4-A6D1-B360EFECBEDB}" destId="{09529D1F-90EB-4DAD-9EE2-CF370652EEA4}" srcOrd="0" destOrd="0" presId="urn:microsoft.com/office/officeart/2005/8/layout/lProcess3"/>
    <dgm:cxn modelId="{AD66A094-58AE-4546-A726-9D15664083FC}" type="presOf" srcId="{1CFFCDF6-06B5-4286-A77B-5D0D24560C5F}" destId="{E5C0A186-FD49-4CF5-8BBC-CF44B40F779E}" srcOrd="0" destOrd="0" presId="urn:microsoft.com/office/officeart/2005/8/layout/lProcess3"/>
    <dgm:cxn modelId="{05C7EAAF-C338-47D1-9F4C-71A828B542E8}" srcId="{9FA3349A-006D-406F-83CE-4AFB9335B333}" destId="{53E9D7AF-3D54-4DF6-BD7B-CCE54B649647}" srcOrd="3" destOrd="0" parTransId="{CF6ADD6E-F866-4AE3-91CE-D4D410D805E9}" sibTransId="{547749C6-6561-418F-BB68-4884078B306A}"/>
    <dgm:cxn modelId="{D8CF43D4-F79E-4E28-94D6-3B9202D122CC}" srcId="{DAB05181-A188-44A4-A6D1-B360EFECBEDB}" destId="{1CFFCDF6-06B5-4286-A77B-5D0D24560C5F}" srcOrd="1" destOrd="0" parTransId="{0E4B51F0-E594-4C19-BEB0-41B3EB64AF40}" sibTransId="{D086285A-B52C-4D09-BFBA-A4813392961C}"/>
    <dgm:cxn modelId="{2DFCDCD4-A80A-4504-BE7B-87A1A9915A84}" type="presOf" srcId="{9FA3349A-006D-406F-83CE-4AFB9335B333}" destId="{D0C04924-7038-4265-8C6F-5D13652DFAB7}" srcOrd="0" destOrd="0" presId="urn:microsoft.com/office/officeart/2005/8/layout/lProcess3"/>
    <dgm:cxn modelId="{D9A11ED9-F8CE-4D1A-A06F-F662E4A9B823}" type="presOf" srcId="{0146DC42-2973-431E-9C6D-9384CCCCA516}" destId="{4E304524-1433-4AFF-BFF6-E8C6985BE74F}" srcOrd="0" destOrd="0" presId="urn:microsoft.com/office/officeart/2005/8/layout/lProcess3"/>
    <dgm:cxn modelId="{F7FC94E5-0FD1-4A8C-BC45-BFDEB60D187E}" type="presOf" srcId="{B29B6105-AE7D-4A74-8193-C73EE36BFCBE}" destId="{D406CEA6-5297-45F0-9FB5-2DA1BF6A3EE4}" srcOrd="0" destOrd="0" presId="urn:microsoft.com/office/officeart/2005/8/layout/lProcess3"/>
    <dgm:cxn modelId="{FFB876E8-36B7-4B48-837D-4FE2950AC157}" srcId="{6DBC3C0B-CD05-421A-99D2-26D99E38C54D}" destId="{103BE340-0408-447B-B70F-0011667D9EC1}" srcOrd="1" destOrd="0" parTransId="{862B3C57-9D7D-43F5-B538-D2ADF9BAAF1F}" sibTransId="{9D5CB716-3F86-4F7E-ABF0-1BAF082815CF}"/>
    <dgm:cxn modelId="{2FEE31F3-86F6-4EC1-AFDF-A9A3293557C4}" srcId="{9FA3349A-006D-406F-83CE-4AFB9335B333}" destId="{6DBC3C0B-CD05-421A-99D2-26D99E38C54D}" srcOrd="1" destOrd="0" parTransId="{30596651-1B1E-4F2B-8602-2971BAE57662}" sibTransId="{F3E3C40C-0F8A-48A7-94C5-60143F3D4E6C}"/>
    <dgm:cxn modelId="{E2F988F3-955F-47FC-B4BF-45CB2B2647B1}" srcId="{B29B6105-AE7D-4A74-8193-C73EE36BFCBE}" destId="{DC9CB43A-1993-4042-8DE1-DD42BBF871F9}" srcOrd="1" destOrd="0" parTransId="{C91D8F91-3C40-4342-B419-76F6D4BF9580}" sibTransId="{35319CE4-7970-4B59-9488-8125BB91C98F}"/>
    <dgm:cxn modelId="{D2020EFC-FE81-4A3F-9B9D-88C08FB014E8}" type="presOf" srcId="{6DBC3C0B-CD05-421A-99D2-26D99E38C54D}" destId="{4FA755C7-BB06-45A9-835B-BF84DEB3845D}" srcOrd="0" destOrd="0" presId="urn:microsoft.com/office/officeart/2005/8/layout/lProcess3"/>
    <dgm:cxn modelId="{240D6396-CC90-4CA5-846B-979FAA1555AE}" type="presParOf" srcId="{D0C04924-7038-4265-8C6F-5D13652DFAB7}" destId="{8FB99F41-09FB-4C41-B86D-60BCAED3477F}" srcOrd="0" destOrd="0" presId="urn:microsoft.com/office/officeart/2005/8/layout/lProcess3"/>
    <dgm:cxn modelId="{5CDE41D4-72DC-450A-A05B-136497B927DE}" type="presParOf" srcId="{8FB99F41-09FB-4C41-B86D-60BCAED3477F}" destId="{09529D1F-90EB-4DAD-9EE2-CF370652EEA4}" srcOrd="0" destOrd="0" presId="urn:microsoft.com/office/officeart/2005/8/layout/lProcess3"/>
    <dgm:cxn modelId="{8D274F73-1D95-4D91-BDDA-D87542E52886}" type="presParOf" srcId="{8FB99F41-09FB-4C41-B86D-60BCAED3477F}" destId="{B4453CAE-5EE3-464A-9BC3-9517C2C5BC10}" srcOrd="1" destOrd="0" presId="urn:microsoft.com/office/officeart/2005/8/layout/lProcess3"/>
    <dgm:cxn modelId="{8BC5DD14-D043-40E9-AEDF-9ADF93185439}" type="presParOf" srcId="{8FB99F41-09FB-4C41-B86D-60BCAED3477F}" destId="{4E304524-1433-4AFF-BFF6-E8C6985BE74F}" srcOrd="2" destOrd="0" presId="urn:microsoft.com/office/officeart/2005/8/layout/lProcess3"/>
    <dgm:cxn modelId="{3667CD64-68A8-4185-88E7-CB3E74EB93C1}" type="presParOf" srcId="{8FB99F41-09FB-4C41-B86D-60BCAED3477F}" destId="{8B403FAB-13CC-49DF-89A2-588C1A96C599}" srcOrd="3" destOrd="0" presId="urn:microsoft.com/office/officeart/2005/8/layout/lProcess3"/>
    <dgm:cxn modelId="{87DB1FB5-71F4-45E6-B49F-4F8100D03AE7}" type="presParOf" srcId="{8FB99F41-09FB-4C41-B86D-60BCAED3477F}" destId="{E5C0A186-FD49-4CF5-8BBC-CF44B40F779E}" srcOrd="4" destOrd="0" presId="urn:microsoft.com/office/officeart/2005/8/layout/lProcess3"/>
    <dgm:cxn modelId="{7550A8A1-E1DE-441C-A7AB-E89A58D6CB25}" type="presParOf" srcId="{D0C04924-7038-4265-8C6F-5D13652DFAB7}" destId="{DCF2EC5F-D463-4A2C-843C-D4389BFC4E94}" srcOrd="1" destOrd="0" presId="urn:microsoft.com/office/officeart/2005/8/layout/lProcess3"/>
    <dgm:cxn modelId="{54CDE63E-1419-44AF-9D36-734F527289A3}" type="presParOf" srcId="{D0C04924-7038-4265-8C6F-5D13652DFAB7}" destId="{EAD3F6B5-FBE5-483D-B0D4-283C8C85AD40}" srcOrd="2" destOrd="0" presId="urn:microsoft.com/office/officeart/2005/8/layout/lProcess3"/>
    <dgm:cxn modelId="{0661C101-67F8-4658-B5C0-B4DC6DC1D26D}" type="presParOf" srcId="{EAD3F6B5-FBE5-483D-B0D4-283C8C85AD40}" destId="{4FA755C7-BB06-45A9-835B-BF84DEB3845D}" srcOrd="0" destOrd="0" presId="urn:microsoft.com/office/officeart/2005/8/layout/lProcess3"/>
    <dgm:cxn modelId="{FF5B81AA-A45A-4488-B407-765256BE43C5}" type="presParOf" srcId="{EAD3F6B5-FBE5-483D-B0D4-283C8C85AD40}" destId="{4AD7A256-3BCF-4EB9-A489-81CF4CCEB16D}" srcOrd="1" destOrd="0" presId="urn:microsoft.com/office/officeart/2005/8/layout/lProcess3"/>
    <dgm:cxn modelId="{3A266EEC-5237-49FF-B0AB-A8F178BB40CB}" type="presParOf" srcId="{EAD3F6B5-FBE5-483D-B0D4-283C8C85AD40}" destId="{A6DE74D1-224F-454F-8EDE-2962896E177B}" srcOrd="2" destOrd="0" presId="urn:microsoft.com/office/officeart/2005/8/layout/lProcess3"/>
    <dgm:cxn modelId="{9EAC94C3-FA9D-4F95-91E1-823DD42AE6C5}" type="presParOf" srcId="{EAD3F6B5-FBE5-483D-B0D4-283C8C85AD40}" destId="{B80AFDDD-54D6-4E20-8CE3-C56944D56748}" srcOrd="3" destOrd="0" presId="urn:microsoft.com/office/officeart/2005/8/layout/lProcess3"/>
    <dgm:cxn modelId="{92BF6A05-8BB2-405E-BB96-7D619B2D93A2}" type="presParOf" srcId="{EAD3F6B5-FBE5-483D-B0D4-283C8C85AD40}" destId="{83529D9E-1214-4858-A6BE-0041CC82047B}" srcOrd="4" destOrd="0" presId="urn:microsoft.com/office/officeart/2005/8/layout/lProcess3"/>
    <dgm:cxn modelId="{B449477C-07A4-41DA-AC6D-FFEC5FD6AE27}" type="presParOf" srcId="{D0C04924-7038-4265-8C6F-5D13652DFAB7}" destId="{0C1931AA-C494-48A6-9976-5371ADE18261}" srcOrd="3" destOrd="0" presId="urn:microsoft.com/office/officeart/2005/8/layout/lProcess3"/>
    <dgm:cxn modelId="{F90565D3-CD2B-45F4-B249-90AF8AEE0BF5}" type="presParOf" srcId="{D0C04924-7038-4265-8C6F-5D13652DFAB7}" destId="{16F0AE1D-CE8E-498C-9C48-2F43E1C7628A}" srcOrd="4" destOrd="0" presId="urn:microsoft.com/office/officeart/2005/8/layout/lProcess3"/>
    <dgm:cxn modelId="{DFF8FD38-82B2-4953-83AA-683115A44762}" type="presParOf" srcId="{16F0AE1D-CE8E-498C-9C48-2F43E1C7628A}" destId="{D406CEA6-5297-45F0-9FB5-2DA1BF6A3EE4}" srcOrd="0" destOrd="0" presId="urn:microsoft.com/office/officeart/2005/8/layout/lProcess3"/>
    <dgm:cxn modelId="{70AEAD29-8080-48D9-AA30-1F6E3D086060}" type="presParOf" srcId="{16F0AE1D-CE8E-498C-9C48-2F43E1C7628A}" destId="{79093806-FBC3-4095-8E99-2E9A563DFAB6}" srcOrd="1" destOrd="0" presId="urn:microsoft.com/office/officeart/2005/8/layout/lProcess3"/>
    <dgm:cxn modelId="{83A379C0-D5DD-454F-A0BB-0F6BB3FDCC35}" type="presParOf" srcId="{16F0AE1D-CE8E-498C-9C48-2F43E1C7628A}" destId="{3E730CC9-CAD5-4D15-8221-82713160D158}" srcOrd="2" destOrd="0" presId="urn:microsoft.com/office/officeart/2005/8/layout/lProcess3"/>
    <dgm:cxn modelId="{64989CA7-7864-4221-96FE-9CDBD4921B97}" type="presParOf" srcId="{16F0AE1D-CE8E-498C-9C48-2F43E1C7628A}" destId="{D15EEF41-C277-4C5F-AF9B-D7A144B37C8A}" srcOrd="3" destOrd="0" presId="urn:microsoft.com/office/officeart/2005/8/layout/lProcess3"/>
    <dgm:cxn modelId="{D92BB347-AD0E-40BB-8EB0-1EDBF9233FA3}" type="presParOf" srcId="{16F0AE1D-CE8E-498C-9C48-2F43E1C7628A}" destId="{1E49C916-40CC-48CF-8C22-9FD41BEDE63C}" srcOrd="4" destOrd="0" presId="urn:microsoft.com/office/officeart/2005/8/layout/lProcess3"/>
    <dgm:cxn modelId="{9F17659C-1E4D-462D-9574-A1EF771F30A8}" type="presParOf" srcId="{D0C04924-7038-4265-8C6F-5D13652DFAB7}" destId="{92E134D0-B3A6-4632-9EEE-EC383F06A9C4}" srcOrd="5" destOrd="0" presId="urn:microsoft.com/office/officeart/2005/8/layout/lProcess3"/>
    <dgm:cxn modelId="{5B667EBA-4DD4-45CD-BE67-9C3836E43B0B}" type="presParOf" srcId="{D0C04924-7038-4265-8C6F-5D13652DFAB7}" destId="{941D1583-05AB-4C77-AD70-5F248669FB4B}" srcOrd="6" destOrd="0" presId="urn:microsoft.com/office/officeart/2005/8/layout/lProcess3"/>
    <dgm:cxn modelId="{2EA2AD6F-71F7-4578-9346-6CCAA255245A}" type="presParOf" srcId="{941D1583-05AB-4C77-AD70-5F248669FB4B}" destId="{888D3AAB-989C-41AD-B01D-7B6E9163532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A3349A-006D-406F-83CE-4AFB9335B33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AB05181-A188-44A4-A6D1-B360EFECBEDB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spcAft>
              <a:spcPts val="600"/>
            </a:spcAft>
          </a:pPr>
          <a:r>
            <a:rPr lang="pl-PL" sz="1800" dirty="0">
              <a:solidFill>
                <a:schemeClr val="tx1"/>
              </a:solidFill>
            </a:rPr>
            <a:t>Wartość alokacji w Strategiach ORSG</a:t>
          </a:r>
        </a:p>
        <a:p>
          <a:pPr>
            <a:spcAft>
              <a:spcPts val="600"/>
            </a:spcAft>
          </a:pPr>
          <a:r>
            <a:rPr lang="pl-PL" sz="1800" b="1" u="sng" dirty="0">
              <a:solidFill>
                <a:schemeClr val="tx1"/>
              </a:solidFill>
            </a:rPr>
            <a:t>568 705 190,02 zł </a:t>
          </a:r>
        </a:p>
      </dgm:t>
    </dgm:pt>
    <dgm:pt modelId="{A70C0B5C-5604-4546-9399-B8364C46B646}" type="parTrans" cxnId="{C8D2156B-65FF-4A66-9C08-19004B3058E0}">
      <dgm:prSet/>
      <dgm:spPr/>
      <dgm:t>
        <a:bodyPr/>
        <a:lstStyle/>
        <a:p>
          <a:endParaRPr lang="pl-PL"/>
        </a:p>
      </dgm:t>
    </dgm:pt>
    <dgm:pt modelId="{D9A3C860-7206-4259-9BEB-70BB5317B15D}" type="sibTrans" cxnId="{C8D2156B-65FF-4A66-9C08-19004B3058E0}">
      <dgm:prSet/>
      <dgm:spPr/>
      <dgm:t>
        <a:bodyPr/>
        <a:lstStyle/>
        <a:p>
          <a:endParaRPr lang="pl-PL"/>
        </a:p>
      </dgm:t>
    </dgm:pt>
    <dgm:pt modelId="{0146DC42-2973-431E-9C6D-9384CCCCA516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1800" dirty="0"/>
            <a:t>Wartość alokacji w Strategiach EFRR </a:t>
          </a:r>
        </a:p>
        <a:p>
          <a:r>
            <a:rPr lang="pl-PL" sz="1800" b="1" u="sng" dirty="0"/>
            <a:t>408 760 648,91 zł</a:t>
          </a:r>
        </a:p>
      </dgm:t>
    </dgm:pt>
    <dgm:pt modelId="{43F8E43A-085A-423C-910C-E685D7C1E89F}" type="parTrans" cxnId="{7B7B155E-4E53-4A97-98B6-A1804BD53012}">
      <dgm:prSet/>
      <dgm:spPr/>
      <dgm:t>
        <a:bodyPr/>
        <a:lstStyle/>
        <a:p>
          <a:endParaRPr lang="pl-PL"/>
        </a:p>
      </dgm:t>
    </dgm:pt>
    <dgm:pt modelId="{15D55E44-6F70-43BA-A391-F115728C6819}" type="sibTrans" cxnId="{7B7B155E-4E53-4A97-98B6-A1804BD53012}">
      <dgm:prSet/>
      <dgm:spPr/>
      <dgm:t>
        <a:bodyPr/>
        <a:lstStyle/>
        <a:p>
          <a:endParaRPr lang="pl-PL"/>
        </a:p>
      </dgm:t>
    </dgm:pt>
    <dgm:pt modelId="{1CFFCDF6-06B5-4286-A77B-5D0D24560C5F}">
      <dgm:prSet phldrT="[Teks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600"/>
            </a:spcAft>
          </a:pPr>
          <a:r>
            <a:rPr lang="pl-PL" sz="1800" dirty="0"/>
            <a:t>Wartość alokacji w </a:t>
          </a:r>
        </a:p>
        <a:p>
          <a:pPr>
            <a:spcAft>
              <a:spcPts val="600"/>
            </a:spcAft>
          </a:pPr>
          <a:r>
            <a:rPr lang="pl-PL" sz="1800" dirty="0"/>
            <a:t>Strategiach EFS </a:t>
          </a:r>
        </a:p>
        <a:p>
          <a:pPr>
            <a:spcAft>
              <a:spcPts val="600"/>
            </a:spcAft>
          </a:pPr>
          <a:r>
            <a:rPr lang="pl-PL" sz="1800" b="1" u="sng" dirty="0"/>
            <a:t>159 944 541,11 zł  </a:t>
          </a:r>
        </a:p>
      </dgm:t>
    </dgm:pt>
    <dgm:pt modelId="{0E4B51F0-E594-4C19-BEB0-41B3EB64AF40}" type="parTrans" cxnId="{D8CF43D4-F79E-4E28-94D6-3B9202D122CC}">
      <dgm:prSet/>
      <dgm:spPr/>
      <dgm:t>
        <a:bodyPr/>
        <a:lstStyle/>
        <a:p>
          <a:endParaRPr lang="pl-PL"/>
        </a:p>
      </dgm:t>
    </dgm:pt>
    <dgm:pt modelId="{D086285A-B52C-4D09-BFBA-A4813392961C}" type="sibTrans" cxnId="{D8CF43D4-F79E-4E28-94D6-3B9202D122CC}">
      <dgm:prSet/>
      <dgm:spPr/>
      <dgm:t>
        <a:bodyPr/>
        <a:lstStyle/>
        <a:p>
          <a:endParaRPr lang="pl-PL"/>
        </a:p>
      </dgm:t>
    </dgm:pt>
    <dgm:pt modelId="{6DBC3C0B-CD05-421A-99D2-26D99E38C54D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pl-PL" sz="1700" dirty="0">
              <a:solidFill>
                <a:schemeClr val="tx1"/>
              </a:solidFill>
            </a:rPr>
            <a:t>Wartość podpisanych umów</a:t>
          </a:r>
        </a:p>
        <a:p>
          <a:pPr>
            <a:spcAft>
              <a:spcPts val="0"/>
            </a:spcAft>
          </a:pPr>
          <a:r>
            <a:rPr lang="pl-PL" sz="1700" b="1" u="sng" dirty="0">
              <a:solidFill>
                <a:schemeClr val="tx1"/>
              </a:solidFill>
            </a:rPr>
            <a:t>513 840 163,97 </a:t>
          </a:r>
          <a:r>
            <a:rPr lang="pl-PL" sz="1700" b="1" dirty="0">
              <a:solidFill>
                <a:schemeClr val="tx1"/>
              </a:solidFill>
            </a:rPr>
            <a:t>zł</a:t>
          </a:r>
        </a:p>
      </dgm:t>
    </dgm:pt>
    <dgm:pt modelId="{30596651-1B1E-4F2B-8602-2971BAE57662}" type="parTrans" cxnId="{2FEE31F3-86F6-4EC1-AFDF-A9A3293557C4}">
      <dgm:prSet/>
      <dgm:spPr/>
      <dgm:t>
        <a:bodyPr/>
        <a:lstStyle/>
        <a:p>
          <a:endParaRPr lang="pl-PL"/>
        </a:p>
      </dgm:t>
    </dgm:pt>
    <dgm:pt modelId="{F3E3C40C-0F8A-48A7-94C5-60143F3D4E6C}" type="sibTrans" cxnId="{2FEE31F3-86F6-4EC1-AFDF-A9A3293557C4}">
      <dgm:prSet/>
      <dgm:spPr/>
      <dgm:t>
        <a:bodyPr/>
        <a:lstStyle/>
        <a:p>
          <a:endParaRPr lang="pl-PL"/>
        </a:p>
      </dgm:t>
    </dgm:pt>
    <dgm:pt modelId="{FFED0CA5-D6D9-4CA3-9830-4B9C645D653D}">
      <dgm:prSet phldrT="[Tekst]" custT="1"/>
      <dgm:spPr>
        <a:solidFill>
          <a:schemeClr val="accent5">
            <a:lumMod val="75000"/>
          </a:schemeClr>
        </a:solidFill>
      </dgm:spPr>
      <dgm:t>
        <a:bodyPr anchor="ctr"/>
        <a:lstStyle/>
        <a:p>
          <a:pPr>
            <a:spcAft>
              <a:spcPct val="35000"/>
            </a:spcAft>
          </a:pPr>
          <a:endParaRPr lang="pl-PL" sz="1800" dirty="0"/>
        </a:p>
        <a:p>
          <a:pPr>
            <a:spcAft>
              <a:spcPts val="0"/>
            </a:spcAft>
          </a:pPr>
          <a:r>
            <a:rPr lang="pl-PL" sz="1700" dirty="0"/>
            <a:t>Wartość podpisanych umów EFRR</a:t>
          </a:r>
        </a:p>
        <a:p>
          <a:pPr>
            <a:spcAft>
              <a:spcPts val="0"/>
            </a:spcAft>
          </a:pPr>
          <a:r>
            <a:rPr lang="pl-PL" sz="1700" b="1" i="0" u="sng" dirty="0"/>
            <a:t>388 756 395,64 zł </a:t>
          </a:r>
          <a:endParaRPr lang="pl-PL" sz="1700" b="1" u="sng" dirty="0"/>
        </a:p>
        <a:p>
          <a:pPr>
            <a:spcAft>
              <a:spcPct val="35000"/>
            </a:spcAft>
          </a:pPr>
          <a:endParaRPr lang="pl-PL" sz="1500" dirty="0"/>
        </a:p>
      </dgm:t>
    </dgm:pt>
    <dgm:pt modelId="{AA916EB7-073E-41A9-B483-5427BAFD1285}" type="parTrans" cxnId="{73307D71-FE3E-44F7-BA13-EC0067C974C2}">
      <dgm:prSet/>
      <dgm:spPr/>
      <dgm:t>
        <a:bodyPr/>
        <a:lstStyle/>
        <a:p>
          <a:endParaRPr lang="pl-PL"/>
        </a:p>
      </dgm:t>
    </dgm:pt>
    <dgm:pt modelId="{5BA1D269-C0B0-41AA-B7A9-4F7C2B767CCF}" type="sibTrans" cxnId="{73307D71-FE3E-44F7-BA13-EC0067C974C2}">
      <dgm:prSet/>
      <dgm:spPr/>
      <dgm:t>
        <a:bodyPr/>
        <a:lstStyle/>
        <a:p>
          <a:endParaRPr lang="pl-PL"/>
        </a:p>
      </dgm:t>
    </dgm:pt>
    <dgm:pt modelId="{103BE340-0408-447B-B70F-0011667D9EC1}">
      <dgm:prSet phldrT="[Teks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DBEFE9">
              <a:alpha val="90000"/>
            </a:srgb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pl-PL" sz="1700" dirty="0"/>
            <a:t>Wartość podpisanych </a:t>
          </a:r>
        </a:p>
        <a:p>
          <a:pPr>
            <a:spcAft>
              <a:spcPts val="600"/>
            </a:spcAft>
          </a:pPr>
          <a:r>
            <a:rPr lang="pl-PL" sz="1700" dirty="0"/>
            <a:t>umów EFS </a:t>
          </a:r>
        </a:p>
        <a:p>
          <a:pPr>
            <a:spcAft>
              <a:spcPts val="600"/>
            </a:spcAft>
          </a:pPr>
          <a:r>
            <a:rPr lang="pl-PL" sz="1700" b="1" u="sng" dirty="0"/>
            <a:t>125 083 768,33 zł</a:t>
          </a:r>
        </a:p>
      </dgm:t>
    </dgm:pt>
    <dgm:pt modelId="{862B3C57-9D7D-43F5-B538-D2ADF9BAAF1F}" type="parTrans" cxnId="{FFB876E8-36B7-4B48-837D-4FE2950AC157}">
      <dgm:prSet/>
      <dgm:spPr/>
      <dgm:t>
        <a:bodyPr/>
        <a:lstStyle/>
        <a:p>
          <a:endParaRPr lang="pl-PL"/>
        </a:p>
      </dgm:t>
    </dgm:pt>
    <dgm:pt modelId="{9D5CB716-3F86-4F7E-ABF0-1BAF082815CF}" type="sibTrans" cxnId="{FFB876E8-36B7-4B48-837D-4FE2950AC157}">
      <dgm:prSet/>
      <dgm:spPr/>
      <dgm:t>
        <a:bodyPr/>
        <a:lstStyle/>
        <a:p>
          <a:endParaRPr lang="pl-PL"/>
        </a:p>
      </dgm:t>
    </dgm:pt>
    <dgm:pt modelId="{B29B6105-AE7D-4A74-8193-C73EE36BFCBE}">
      <dgm:prSet phldrT="[Tekst]" custT="1"/>
      <dgm:spPr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endParaRPr lang="pl-PL" sz="1800" dirty="0">
            <a:solidFill>
              <a:schemeClr val="tx1"/>
            </a:solidFill>
          </a:endParaRPr>
        </a:p>
        <a:p>
          <a:r>
            <a:rPr lang="pl-PL" sz="1800" dirty="0">
              <a:solidFill>
                <a:schemeClr val="tx1"/>
              </a:solidFill>
            </a:rPr>
            <a:t>% wykonania</a:t>
          </a:r>
        </a:p>
        <a:p>
          <a:r>
            <a:rPr lang="pl-PL" sz="1800" b="1" dirty="0">
              <a:solidFill>
                <a:srgbClr val="FF0000"/>
              </a:solidFill>
            </a:rPr>
            <a:t>90,35 % </a:t>
          </a:r>
        </a:p>
        <a:p>
          <a:endParaRPr lang="pl-PL" sz="1800" dirty="0"/>
        </a:p>
      </dgm:t>
    </dgm:pt>
    <dgm:pt modelId="{9BE10A80-2AA0-482E-B73E-22566BE7988C}" type="parTrans" cxnId="{BDF0D651-4C82-43EE-92CB-E26191556033}">
      <dgm:prSet/>
      <dgm:spPr/>
      <dgm:t>
        <a:bodyPr/>
        <a:lstStyle/>
        <a:p>
          <a:endParaRPr lang="pl-PL"/>
        </a:p>
      </dgm:t>
    </dgm:pt>
    <dgm:pt modelId="{2497B6E4-CD29-4002-8C44-2595858ADA81}" type="sibTrans" cxnId="{BDF0D651-4C82-43EE-92CB-E26191556033}">
      <dgm:prSet/>
      <dgm:spPr/>
      <dgm:t>
        <a:bodyPr/>
        <a:lstStyle/>
        <a:p>
          <a:endParaRPr lang="pl-PL"/>
        </a:p>
      </dgm:t>
    </dgm:pt>
    <dgm:pt modelId="{1ACB9C49-42CA-4EB2-AA72-3E5775A942C1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1800" dirty="0"/>
            <a:t>% wykonania EFRR </a:t>
          </a:r>
        </a:p>
        <a:p>
          <a:r>
            <a:rPr lang="pl-PL" sz="1800" b="1" u="sng" dirty="0">
              <a:solidFill>
                <a:srgbClr val="FF0000"/>
              </a:solidFill>
            </a:rPr>
            <a:t>95,10</a:t>
          </a:r>
          <a:r>
            <a:rPr lang="pl-PL" sz="1800" b="1" dirty="0">
              <a:solidFill>
                <a:srgbClr val="FF0000"/>
              </a:solidFill>
            </a:rPr>
            <a:t> %</a:t>
          </a:r>
        </a:p>
      </dgm:t>
    </dgm:pt>
    <dgm:pt modelId="{77523F49-3631-4B49-B385-E57759036DFE}" type="parTrans" cxnId="{230A383D-0451-4EE2-877A-3BB899BE39E8}">
      <dgm:prSet/>
      <dgm:spPr/>
      <dgm:t>
        <a:bodyPr/>
        <a:lstStyle/>
        <a:p>
          <a:endParaRPr lang="pl-PL"/>
        </a:p>
      </dgm:t>
    </dgm:pt>
    <dgm:pt modelId="{69C5267A-8B59-443F-BFA6-00F75F70177B}" type="sibTrans" cxnId="{230A383D-0451-4EE2-877A-3BB899BE39E8}">
      <dgm:prSet/>
      <dgm:spPr/>
      <dgm:t>
        <a:bodyPr/>
        <a:lstStyle/>
        <a:p>
          <a:endParaRPr lang="pl-PL"/>
        </a:p>
      </dgm:t>
    </dgm:pt>
    <dgm:pt modelId="{DC9CB43A-1993-4042-8DE1-DD42BBF871F9}">
      <dgm:prSet phldrT="[Teks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DBEFE9">
              <a:alpha val="90000"/>
            </a:srgbClr>
          </a:solidFill>
        </a:ln>
      </dgm:spPr>
      <dgm:t>
        <a:bodyPr/>
        <a:lstStyle/>
        <a:p>
          <a:endParaRPr lang="pl-PL" sz="1800" dirty="0"/>
        </a:p>
        <a:p>
          <a:r>
            <a:rPr lang="pl-PL" sz="1800" dirty="0"/>
            <a:t>% wykonania EFS </a:t>
          </a:r>
        </a:p>
        <a:p>
          <a:r>
            <a:rPr lang="pl-PL" sz="1800" b="1" u="sng" dirty="0">
              <a:solidFill>
                <a:srgbClr val="FF0000"/>
              </a:solidFill>
            </a:rPr>
            <a:t>78,20</a:t>
          </a:r>
          <a:r>
            <a:rPr lang="pl-PL" sz="1800" b="1" dirty="0">
              <a:solidFill>
                <a:srgbClr val="FF0000"/>
              </a:solidFill>
            </a:rPr>
            <a:t> % </a:t>
          </a:r>
        </a:p>
        <a:p>
          <a:endParaRPr lang="pl-PL" sz="1500" dirty="0"/>
        </a:p>
      </dgm:t>
    </dgm:pt>
    <dgm:pt modelId="{C91D8F91-3C40-4342-B419-76F6D4BF9580}" type="parTrans" cxnId="{E2F988F3-955F-47FC-B4BF-45CB2B2647B1}">
      <dgm:prSet/>
      <dgm:spPr/>
      <dgm:t>
        <a:bodyPr/>
        <a:lstStyle/>
        <a:p>
          <a:endParaRPr lang="pl-PL"/>
        </a:p>
      </dgm:t>
    </dgm:pt>
    <dgm:pt modelId="{35319CE4-7970-4B59-9488-8125BB91C98F}" type="sibTrans" cxnId="{E2F988F3-955F-47FC-B4BF-45CB2B2647B1}">
      <dgm:prSet/>
      <dgm:spPr/>
      <dgm:t>
        <a:bodyPr/>
        <a:lstStyle/>
        <a:p>
          <a:endParaRPr lang="pl-PL"/>
        </a:p>
      </dgm:t>
    </dgm:pt>
    <dgm:pt modelId="{53E9D7AF-3D54-4DF6-BD7B-CCE54B649647}">
      <dgm:prSet phldrT="[Tekst]" custT="1"/>
      <dgm:spPr>
        <a:solidFill>
          <a:schemeClr val="accent1"/>
        </a:solidFill>
      </dgm:spPr>
      <dgm:t>
        <a:bodyPr/>
        <a:lstStyle/>
        <a:p>
          <a:pPr>
            <a:spcAft>
              <a:spcPct val="35000"/>
            </a:spcAft>
          </a:pPr>
          <a:endParaRPr lang="pl-PL" sz="2000" dirty="0">
            <a:solidFill>
              <a:schemeClr val="tx2">
                <a:lumMod val="50000"/>
              </a:schemeClr>
            </a:solidFill>
          </a:endParaRPr>
        </a:p>
        <a:p>
          <a:pPr>
            <a:spcAft>
              <a:spcPts val="0"/>
            </a:spcAft>
          </a:pPr>
          <a:r>
            <a:rPr lang="pl-PL" sz="1900" dirty="0">
              <a:solidFill>
                <a:schemeClr val="tx2">
                  <a:lumMod val="50000"/>
                </a:schemeClr>
              </a:solidFill>
            </a:rPr>
            <a:t>% wykonania - RPO</a:t>
          </a:r>
        </a:p>
        <a:p>
          <a:pPr>
            <a:spcAft>
              <a:spcPts val="0"/>
            </a:spcAft>
          </a:pPr>
          <a:r>
            <a:rPr lang="pl-PL" sz="1900" b="1" dirty="0">
              <a:solidFill>
                <a:schemeClr val="tx2">
                  <a:lumMod val="50000"/>
                </a:schemeClr>
              </a:solidFill>
            </a:rPr>
            <a:t>99,5 %</a:t>
          </a:r>
        </a:p>
        <a:p>
          <a:pPr>
            <a:spcAft>
              <a:spcPct val="35000"/>
            </a:spcAft>
          </a:pPr>
          <a:endParaRPr lang="pl-PL" sz="1500" dirty="0"/>
        </a:p>
      </dgm:t>
    </dgm:pt>
    <dgm:pt modelId="{CF6ADD6E-F866-4AE3-91CE-D4D410D805E9}" type="parTrans" cxnId="{05C7EAAF-C338-47D1-9F4C-71A828B542E8}">
      <dgm:prSet/>
      <dgm:spPr/>
      <dgm:t>
        <a:bodyPr/>
        <a:lstStyle/>
        <a:p>
          <a:endParaRPr lang="pl-PL"/>
        </a:p>
      </dgm:t>
    </dgm:pt>
    <dgm:pt modelId="{547749C6-6561-418F-BB68-4884078B306A}" type="sibTrans" cxnId="{05C7EAAF-C338-47D1-9F4C-71A828B542E8}">
      <dgm:prSet/>
      <dgm:spPr/>
      <dgm:t>
        <a:bodyPr/>
        <a:lstStyle/>
        <a:p>
          <a:endParaRPr lang="pl-PL"/>
        </a:p>
      </dgm:t>
    </dgm:pt>
    <dgm:pt modelId="{D0C04924-7038-4265-8C6F-5D13652DFAB7}" type="pres">
      <dgm:prSet presAssocID="{9FA3349A-006D-406F-83CE-4AFB9335B33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FB99F41-09FB-4C41-B86D-60BCAED3477F}" type="pres">
      <dgm:prSet presAssocID="{DAB05181-A188-44A4-A6D1-B360EFECBEDB}" presName="horFlow" presStyleCnt="0"/>
      <dgm:spPr/>
    </dgm:pt>
    <dgm:pt modelId="{09529D1F-90EB-4DAD-9EE2-CF370652EEA4}" type="pres">
      <dgm:prSet presAssocID="{DAB05181-A188-44A4-A6D1-B360EFECBEDB}" presName="bigChev" presStyleLbl="node1" presStyleIdx="0" presStyleCnt="4" custScaleX="221207" custScaleY="175488"/>
      <dgm:spPr/>
    </dgm:pt>
    <dgm:pt modelId="{B4453CAE-5EE3-464A-9BC3-9517C2C5BC10}" type="pres">
      <dgm:prSet presAssocID="{43F8E43A-085A-423C-910C-E685D7C1E89F}" presName="parTrans" presStyleCnt="0"/>
      <dgm:spPr/>
    </dgm:pt>
    <dgm:pt modelId="{4E304524-1433-4AFF-BFF6-E8C6985BE74F}" type="pres">
      <dgm:prSet presAssocID="{0146DC42-2973-431E-9C6D-9384CCCCA516}" presName="node" presStyleLbl="alignAccFollowNode1" presStyleIdx="0" presStyleCnt="6" custScaleX="265281" custScaleY="223763">
        <dgm:presLayoutVars>
          <dgm:bulletEnabled val="1"/>
        </dgm:presLayoutVars>
      </dgm:prSet>
      <dgm:spPr/>
    </dgm:pt>
    <dgm:pt modelId="{8B403FAB-13CC-49DF-89A2-588C1A96C599}" type="pres">
      <dgm:prSet presAssocID="{15D55E44-6F70-43BA-A391-F115728C6819}" presName="sibTrans" presStyleCnt="0"/>
      <dgm:spPr/>
    </dgm:pt>
    <dgm:pt modelId="{E5C0A186-FD49-4CF5-8BBC-CF44B40F779E}" type="pres">
      <dgm:prSet presAssocID="{1CFFCDF6-06B5-4286-A77B-5D0D24560C5F}" presName="node" presStyleLbl="alignAccFollowNode1" presStyleIdx="1" presStyleCnt="6" custScaleX="316873" custScaleY="203342">
        <dgm:presLayoutVars>
          <dgm:bulletEnabled val="1"/>
        </dgm:presLayoutVars>
      </dgm:prSet>
      <dgm:spPr/>
    </dgm:pt>
    <dgm:pt modelId="{DCF2EC5F-D463-4A2C-843C-D4389BFC4E94}" type="pres">
      <dgm:prSet presAssocID="{DAB05181-A188-44A4-A6D1-B360EFECBEDB}" presName="vSp" presStyleCnt="0"/>
      <dgm:spPr/>
    </dgm:pt>
    <dgm:pt modelId="{EAD3F6B5-FBE5-483D-B0D4-283C8C85AD40}" type="pres">
      <dgm:prSet presAssocID="{6DBC3C0B-CD05-421A-99D2-26D99E38C54D}" presName="horFlow" presStyleCnt="0"/>
      <dgm:spPr/>
    </dgm:pt>
    <dgm:pt modelId="{4FA755C7-BB06-45A9-835B-BF84DEB3845D}" type="pres">
      <dgm:prSet presAssocID="{6DBC3C0B-CD05-421A-99D2-26D99E38C54D}" presName="bigChev" presStyleLbl="node1" presStyleIdx="1" presStyleCnt="4" custScaleX="215894" custScaleY="188665"/>
      <dgm:spPr/>
    </dgm:pt>
    <dgm:pt modelId="{4AD7A256-3BCF-4EB9-A489-81CF4CCEB16D}" type="pres">
      <dgm:prSet presAssocID="{AA916EB7-073E-41A9-B483-5427BAFD1285}" presName="parTrans" presStyleCnt="0"/>
      <dgm:spPr/>
    </dgm:pt>
    <dgm:pt modelId="{A6DE74D1-224F-454F-8EDE-2962896E177B}" type="pres">
      <dgm:prSet presAssocID="{FFED0CA5-D6D9-4CA3-9830-4B9C645D653D}" presName="node" presStyleLbl="alignAccFollowNode1" presStyleIdx="2" presStyleCnt="6" custScaleX="272029" custScaleY="231152" custLinFactNeighborX="6182" custLinFactNeighborY="4829">
        <dgm:presLayoutVars>
          <dgm:bulletEnabled val="1"/>
        </dgm:presLayoutVars>
      </dgm:prSet>
      <dgm:spPr/>
    </dgm:pt>
    <dgm:pt modelId="{B80AFDDD-54D6-4E20-8CE3-C56944D56748}" type="pres">
      <dgm:prSet presAssocID="{5BA1D269-C0B0-41AA-B7A9-4F7C2B767CCF}" presName="sibTrans" presStyleCnt="0"/>
      <dgm:spPr/>
    </dgm:pt>
    <dgm:pt modelId="{83529D9E-1214-4858-A6BE-0041CC82047B}" type="pres">
      <dgm:prSet presAssocID="{103BE340-0408-447B-B70F-0011667D9EC1}" presName="node" presStyleLbl="alignAccFollowNode1" presStyleIdx="3" presStyleCnt="6" custScaleX="316839" custScaleY="203388">
        <dgm:presLayoutVars>
          <dgm:bulletEnabled val="1"/>
        </dgm:presLayoutVars>
      </dgm:prSet>
      <dgm:spPr/>
    </dgm:pt>
    <dgm:pt modelId="{0C1931AA-C494-48A6-9976-5371ADE18261}" type="pres">
      <dgm:prSet presAssocID="{6DBC3C0B-CD05-421A-99D2-26D99E38C54D}" presName="vSp" presStyleCnt="0"/>
      <dgm:spPr/>
    </dgm:pt>
    <dgm:pt modelId="{16F0AE1D-CE8E-498C-9C48-2F43E1C7628A}" type="pres">
      <dgm:prSet presAssocID="{B29B6105-AE7D-4A74-8193-C73EE36BFCBE}" presName="horFlow" presStyleCnt="0"/>
      <dgm:spPr/>
    </dgm:pt>
    <dgm:pt modelId="{D406CEA6-5297-45F0-9FB5-2DA1BF6A3EE4}" type="pres">
      <dgm:prSet presAssocID="{B29B6105-AE7D-4A74-8193-C73EE36BFCBE}" presName="bigChev" presStyleLbl="node1" presStyleIdx="2" presStyleCnt="4" custScaleX="210424" custScaleY="180150"/>
      <dgm:spPr/>
    </dgm:pt>
    <dgm:pt modelId="{79093806-FBC3-4095-8E99-2E9A563DFAB6}" type="pres">
      <dgm:prSet presAssocID="{77523F49-3631-4B49-B385-E57759036DFE}" presName="parTrans" presStyleCnt="0"/>
      <dgm:spPr/>
    </dgm:pt>
    <dgm:pt modelId="{3E730CC9-CAD5-4D15-8221-82713160D158}" type="pres">
      <dgm:prSet presAssocID="{1ACB9C49-42CA-4EB2-AA72-3E5775A942C1}" presName="node" presStyleLbl="alignAccFollowNode1" presStyleIdx="4" presStyleCnt="6" custScaleX="271488" custScaleY="207059" custLinFactNeighborX="50605" custLinFactNeighborY="-602">
        <dgm:presLayoutVars>
          <dgm:bulletEnabled val="1"/>
        </dgm:presLayoutVars>
      </dgm:prSet>
      <dgm:spPr/>
    </dgm:pt>
    <dgm:pt modelId="{D15EEF41-C277-4C5F-AF9B-D7A144B37C8A}" type="pres">
      <dgm:prSet presAssocID="{69C5267A-8B59-443F-BFA6-00F75F70177B}" presName="sibTrans" presStyleCnt="0"/>
      <dgm:spPr/>
    </dgm:pt>
    <dgm:pt modelId="{1E49C916-40CC-48CF-8C22-9FD41BEDE63C}" type="pres">
      <dgm:prSet presAssocID="{DC9CB43A-1993-4042-8DE1-DD42BBF871F9}" presName="node" presStyleLbl="alignAccFollowNode1" presStyleIdx="5" presStyleCnt="6" custScaleX="316839" custScaleY="203388" custLinFactNeighborX="6061" custLinFactNeighborY="-6951">
        <dgm:presLayoutVars>
          <dgm:bulletEnabled val="1"/>
        </dgm:presLayoutVars>
      </dgm:prSet>
      <dgm:spPr/>
    </dgm:pt>
    <dgm:pt modelId="{92E134D0-B3A6-4632-9EEE-EC383F06A9C4}" type="pres">
      <dgm:prSet presAssocID="{B29B6105-AE7D-4A74-8193-C73EE36BFCBE}" presName="vSp" presStyleCnt="0"/>
      <dgm:spPr/>
    </dgm:pt>
    <dgm:pt modelId="{941D1583-05AB-4C77-AD70-5F248669FB4B}" type="pres">
      <dgm:prSet presAssocID="{53E9D7AF-3D54-4DF6-BD7B-CCE54B649647}" presName="horFlow" presStyleCnt="0"/>
      <dgm:spPr/>
    </dgm:pt>
    <dgm:pt modelId="{888D3AAB-989C-41AD-B01D-7B6E91635325}" type="pres">
      <dgm:prSet presAssocID="{53E9D7AF-3D54-4DF6-BD7B-CCE54B649647}" presName="bigChev" presStyleLbl="node1" presStyleIdx="3" presStyleCnt="4" custScaleX="210424" custScaleY="180150"/>
      <dgm:spPr/>
    </dgm:pt>
  </dgm:ptLst>
  <dgm:cxnLst>
    <dgm:cxn modelId="{46EEA70B-39FC-407E-8C8F-FDC1587011D0}" type="presOf" srcId="{0146DC42-2973-431E-9C6D-9384CCCCA516}" destId="{4E304524-1433-4AFF-BFF6-E8C6985BE74F}" srcOrd="0" destOrd="0" presId="urn:microsoft.com/office/officeart/2005/8/layout/lProcess3"/>
    <dgm:cxn modelId="{51CC3818-029A-43D2-ACD0-D550727EDEB5}" type="presOf" srcId="{1CFFCDF6-06B5-4286-A77B-5D0D24560C5F}" destId="{E5C0A186-FD49-4CF5-8BBC-CF44B40F779E}" srcOrd="0" destOrd="0" presId="urn:microsoft.com/office/officeart/2005/8/layout/lProcess3"/>
    <dgm:cxn modelId="{A7FBAE28-66F1-4FA0-B23A-6D1928180C55}" type="presOf" srcId="{6DBC3C0B-CD05-421A-99D2-26D99E38C54D}" destId="{4FA755C7-BB06-45A9-835B-BF84DEB3845D}" srcOrd="0" destOrd="0" presId="urn:microsoft.com/office/officeart/2005/8/layout/lProcess3"/>
    <dgm:cxn modelId="{230A383D-0451-4EE2-877A-3BB899BE39E8}" srcId="{B29B6105-AE7D-4A74-8193-C73EE36BFCBE}" destId="{1ACB9C49-42CA-4EB2-AA72-3E5775A942C1}" srcOrd="0" destOrd="0" parTransId="{77523F49-3631-4B49-B385-E57759036DFE}" sibTransId="{69C5267A-8B59-443F-BFA6-00F75F70177B}"/>
    <dgm:cxn modelId="{7B7B155E-4E53-4A97-98B6-A1804BD53012}" srcId="{DAB05181-A188-44A4-A6D1-B360EFECBEDB}" destId="{0146DC42-2973-431E-9C6D-9384CCCCA516}" srcOrd="0" destOrd="0" parTransId="{43F8E43A-085A-423C-910C-E685D7C1E89F}" sibTransId="{15D55E44-6F70-43BA-A391-F115728C6819}"/>
    <dgm:cxn modelId="{C8D2156B-65FF-4A66-9C08-19004B3058E0}" srcId="{9FA3349A-006D-406F-83CE-4AFB9335B333}" destId="{DAB05181-A188-44A4-A6D1-B360EFECBEDB}" srcOrd="0" destOrd="0" parTransId="{A70C0B5C-5604-4546-9399-B8364C46B646}" sibTransId="{D9A3C860-7206-4259-9BEB-70BB5317B15D}"/>
    <dgm:cxn modelId="{1235E14D-75B1-4D79-84A8-654E8EB7F1E5}" type="presOf" srcId="{B29B6105-AE7D-4A74-8193-C73EE36BFCBE}" destId="{D406CEA6-5297-45F0-9FB5-2DA1BF6A3EE4}" srcOrd="0" destOrd="0" presId="urn:microsoft.com/office/officeart/2005/8/layout/lProcess3"/>
    <dgm:cxn modelId="{AFB76B50-4A62-4053-A02E-1710C0535846}" type="presOf" srcId="{DC9CB43A-1993-4042-8DE1-DD42BBF871F9}" destId="{1E49C916-40CC-48CF-8C22-9FD41BEDE63C}" srcOrd="0" destOrd="0" presId="urn:microsoft.com/office/officeart/2005/8/layout/lProcess3"/>
    <dgm:cxn modelId="{73307D71-FE3E-44F7-BA13-EC0067C974C2}" srcId="{6DBC3C0B-CD05-421A-99D2-26D99E38C54D}" destId="{FFED0CA5-D6D9-4CA3-9830-4B9C645D653D}" srcOrd="0" destOrd="0" parTransId="{AA916EB7-073E-41A9-B483-5427BAFD1285}" sibTransId="{5BA1D269-C0B0-41AA-B7A9-4F7C2B767CCF}"/>
    <dgm:cxn modelId="{BDF0D651-4C82-43EE-92CB-E26191556033}" srcId="{9FA3349A-006D-406F-83CE-4AFB9335B333}" destId="{B29B6105-AE7D-4A74-8193-C73EE36BFCBE}" srcOrd="2" destOrd="0" parTransId="{9BE10A80-2AA0-482E-B73E-22566BE7988C}" sibTransId="{2497B6E4-CD29-4002-8C44-2595858ADA81}"/>
    <dgm:cxn modelId="{466AF774-BFD7-4354-88BF-B3AD60A0478C}" type="presOf" srcId="{1ACB9C49-42CA-4EB2-AA72-3E5775A942C1}" destId="{3E730CC9-CAD5-4D15-8221-82713160D158}" srcOrd="0" destOrd="0" presId="urn:microsoft.com/office/officeart/2005/8/layout/lProcess3"/>
    <dgm:cxn modelId="{8C796E75-D090-42E5-96E2-C70269DF71C3}" type="presOf" srcId="{9FA3349A-006D-406F-83CE-4AFB9335B333}" destId="{D0C04924-7038-4265-8C6F-5D13652DFAB7}" srcOrd="0" destOrd="0" presId="urn:microsoft.com/office/officeart/2005/8/layout/lProcess3"/>
    <dgm:cxn modelId="{8E0AA597-F69D-4613-8D0A-EB025AD087F3}" type="presOf" srcId="{103BE340-0408-447B-B70F-0011667D9EC1}" destId="{83529D9E-1214-4858-A6BE-0041CC82047B}" srcOrd="0" destOrd="0" presId="urn:microsoft.com/office/officeart/2005/8/layout/lProcess3"/>
    <dgm:cxn modelId="{05C7EAAF-C338-47D1-9F4C-71A828B542E8}" srcId="{9FA3349A-006D-406F-83CE-4AFB9335B333}" destId="{53E9D7AF-3D54-4DF6-BD7B-CCE54B649647}" srcOrd="3" destOrd="0" parTransId="{CF6ADD6E-F866-4AE3-91CE-D4D410D805E9}" sibTransId="{547749C6-6561-418F-BB68-4884078B306A}"/>
    <dgm:cxn modelId="{9F7B76CB-9150-4B03-B32C-BB8F6ABAF3BB}" type="presOf" srcId="{FFED0CA5-D6D9-4CA3-9830-4B9C645D653D}" destId="{A6DE74D1-224F-454F-8EDE-2962896E177B}" srcOrd="0" destOrd="0" presId="urn:microsoft.com/office/officeart/2005/8/layout/lProcess3"/>
    <dgm:cxn modelId="{DF658ACF-D71F-4C5B-9895-AD74355019B2}" type="presOf" srcId="{DAB05181-A188-44A4-A6D1-B360EFECBEDB}" destId="{09529D1F-90EB-4DAD-9EE2-CF370652EEA4}" srcOrd="0" destOrd="0" presId="urn:microsoft.com/office/officeart/2005/8/layout/lProcess3"/>
    <dgm:cxn modelId="{D8CF43D4-F79E-4E28-94D6-3B9202D122CC}" srcId="{DAB05181-A188-44A4-A6D1-B360EFECBEDB}" destId="{1CFFCDF6-06B5-4286-A77B-5D0D24560C5F}" srcOrd="1" destOrd="0" parTransId="{0E4B51F0-E594-4C19-BEB0-41B3EB64AF40}" sibTransId="{D086285A-B52C-4D09-BFBA-A4813392961C}"/>
    <dgm:cxn modelId="{FFB876E8-36B7-4B48-837D-4FE2950AC157}" srcId="{6DBC3C0B-CD05-421A-99D2-26D99E38C54D}" destId="{103BE340-0408-447B-B70F-0011667D9EC1}" srcOrd="1" destOrd="0" parTransId="{862B3C57-9D7D-43F5-B538-D2ADF9BAAF1F}" sibTransId="{9D5CB716-3F86-4F7E-ABF0-1BAF082815CF}"/>
    <dgm:cxn modelId="{2FEE31F3-86F6-4EC1-AFDF-A9A3293557C4}" srcId="{9FA3349A-006D-406F-83CE-4AFB9335B333}" destId="{6DBC3C0B-CD05-421A-99D2-26D99E38C54D}" srcOrd="1" destOrd="0" parTransId="{30596651-1B1E-4F2B-8602-2971BAE57662}" sibTransId="{F3E3C40C-0F8A-48A7-94C5-60143F3D4E6C}"/>
    <dgm:cxn modelId="{E2F988F3-955F-47FC-B4BF-45CB2B2647B1}" srcId="{B29B6105-AE7D-4A74-8193-C73EE36BFCBE}" destId="{DC9CB43A-1993-4042-8DE1-DD42BBF871F9}" srcOrd="1" destOrd="0" parTransId="{C91D8F91-3C40-4342-B419-76F6D4BF9580}" sibTransId="{35319CE4-7970-4B59-9488-8125BB91C98F}"/>
    <dgm:cxn modelId="{D49CDCFA-F506-4676-ACCD-9F8EA1408DC7}" type="presOf" srcId="{53E9D7AF-3D54-4DF6-BD7B-CCE54B649647}" destId="{888D3AAB-989C-41AD-B01D-7B6E91635325}" srcOrd="0" destOrd="0" presId="urn:microsoft.com/office/officeart/2005/8/layout/lProcess3"/>
    <dgm:cxn modelId="{278805D4-6849-4EDB-B092-F975DA6F0BAD}" type="presParOf" srcId="{D0C04924-7038-4265-8C6F-5D13652DFAB7}" destId="{8FB99F41-09FB-4C41-B86D-60BCAED3477F}" srcOrd="0" destOrd="0" presId="urn:microsoft.com/office/officeart/2005/8/layout/lProcess3"/>
    <dgm:cxn modelId="{B7AE96B9-A600-4E26-9E95-8B5DE8DF4DE0}" type="presParOf" srcId="{8FB99F41-09FB-4C41-B86D-60BCAED3477F}" destId="{09529D1F-90EB-4DAD-9EE2-CF370652EEA4}" srcOrd="0" destOrd="0" presId="urn:microsoft.com/office/officeart/2005/8/layout/lProcess3"/>
    <dgm:cxn modelId="{F5C6F3AF-41E4-4626-873F-95F2AD730C75}" type="presParOf" srcId="{8FB99F41-09FB-4C41-B86D-60BCAED3477F}" destId="{B4453CAE-5EE3-464A-9BC3-9517C2C5BC10}" srcOrd="1" destOrd="0" presId="urn:microsoft.com/office/officeart/2005/8/layout/lProcess3"/>
    <dgm:cxn modelId="{189EDDEE-31F7-4126-8179-04BC3526203F}" type="presParOf" srcId="{8FB99F41-09FB-4C41-B86D-60BCAED3477F}" destId="{4E304524-1433-4AFF-BFF6-E8C6985BE74F}" srcOrd="2" destOrd="0" presId="urn:microsoft.com/office/officeart/2005/8/layout/lProcess3"/>
    <dgm:cxn modelId="{B70978AE-B343-41BB-97AB-37ECD56003BA}" type="presParOf" srcId="{8FB99F41-09FB-4C41-B86D-60BCAED3477F}" destId="{8B403FAB-13CC-49DF-89A2-588C1A96C599}" srcOrd="3" destOrd="0" presId="urn:microsoft.com/office/officeart/2005/8/layout/lProcess3"/>
    <dgm:cxn modelId="{E43F3E0A-F4C2-49B1-A124-CCA336818201}" type="presParOf" srcId="{8FB99F41-09FB-4C41-B86D-60BCAED3477F}" destId="{E5C0A186-FD49-4CF5-8BBC-CF44B40F779E}" srcOrd="4" destOrd="0" presId="urn:microsoft.com/office/officeart/2005/8/layout/lProcess3"/>
    <dgm:cxn modelId="{DB156D5B-C708-40ED-A0D3-1A55D33FD6AC}" type="presParOf" srcId="{D0C04924-7038-4265-8C6F-5D13652DFAB7}" destId="{DCF2EC5F-D463-4A2C-843C-D4389BFC4E94}" srcOrd="1" destOrd="0" presId="urn:microsoft.com/office/officeart/2005/8/layout/lProcess3"/>
    <dgm:cxn modelId="{DC8D8DB0-7262-4096-B9EE-6DC86421C2BF}" type="presParOf" srcId="{D0C04924-7038-4265-8C6F-5D13652DFAB7}" destId="{EAD3F6B5-FBE5-483D-B0D4-283C8C85AD40}" srcOrd="2" destOrd="0" presId="urn:microsoft.com/office/officeart/2005/8/layout/lProcess3"/>
    <dgm:cxn modelId="{BD17C371-C356-4DB4-89B7-5A11BFAF8858}" type="presParOf" srcId="{EAD3F6B5-FBE5-483D-B0D4-283C8C85AD40}" destId="{4FA755C7-BB06-45A9-835B-BF84DEB3845D}" srcOrd="0" destOrd="0" presId="urn:microsoft.com/office/officeart/2005/8/layout/lProcess3"/>
    <dgm:cxn modelId="{5F8261B4-6B76-4BE7-AAF9-BFA68C256192}" type="presParOf" srcId="{EAD3F6B5-FBE5-483D-B0D4-283C8C85AD40}" destId="{4AD7A256-3BCF-4EB9-A489-81CF4CCEB16D}" srcOrd="1" destOrd="0" presId="urn:microsoft.com/office/officeart/2005/8/layout/lProcess3"/>
    <dgm:cxn modelId="{49A21989-30CE-4C96-A691-AC3496EA83B0}" type="presParOf" srcId="{EAD3F6B5-FBE5-483D-B0D4-283C8C85AD40}" destId="{A6DE74D1-224F-454F-8EDE-2962896E177B}" srcOrd="2" destOrd="0" presId="urn:microsoft.com/office/officeart/2005/8/layout/lProcess3"/>
    <dgm:cxn modelId="{D12FD240-EF6C-4253-9152-B7D5B609C10F}" type="presParOf" srcId="{EAD3F6B5-FBE5-483D-B0D4-283C8C85AD40}" destId="{B80AFDDD-54D6-4E20-8CE3-C56944D56748}" srcOrd="3" destOrd="0" presId="urn:microsoft.com/office/officeart/2005/8/layout/lProcess3"/>
    <dgm:cxn modelId="{CA8685D3-0924-40C6-A27C-AA435D59DCA1}" type="presParOf" srcId="{EAD3F6B5-FBE5-483D-B0D4-283C8C85AD40}" destId="{83529D9E-1214-4858-A6BE-0041CC82047B}" srcOrd="4" destOrd="0" presId="urn:microsoft.com/office/officeart/2005/8/layout/lProcess3"/>
    <dgm:cxn modelId="{06A17ECA-AF91-46BC-A676-9446BB32206B}" type="presParOf" srcId="{D0C04924-7038-4265-8C6F-5D13652DFAB7}" destId="{0C1931AA-C494-48A6-9976-5371ADE18261}" srcOrd="3" destOrd="0" presId="urn:microsoft.com/office/officeart/2005/8/layout/lProcess3"/>
    <dgm:cxn modelId="{BF6FAA03-4E29-462D-B8B1-2B17799C467C}" type="presParOf" srcId="{D0C04924-7038-4265-8C6F-5D13652DFAB7}" destId="{16F0AE1D-CE8E-498C-9C48-2F43E1C7628A}" srcOrd="4" destOrd="0" presId="urn:microsoft.com/office/officeart/2005/8/layout/lProcess3"/>
    <dgm:cxn modelId="{6C24D5E0-B8DC-4284-9159-F52675B7B58E}" type="presParOf" srcId="{16F0AE1D-CE8E-498C-9C48-2F43E1C7628A}" destId="{D406CEA6-5297-45F0-9FB5-2DA1BF6A3EE4}" srcOrd="0" destOrd="0" presId="urn:microsoft.com/office/officeart/2005/8/layout/lProcess3"/>
    <dgm:cxn modelId="{255F9A17-3483-4284-BCBD-1CE507518819}" type="presParOf" srcId="{16F0AE1D-CE8E-498C-9C48-2F43E1C7628A}" destId="{79093806-FBC3-4095-8E99-2E9A563DFAB6}" srcOrd="1" destOrd="0" presId="urn:microsoft.com/office/officeart/2005/8/layout/lProcess3"/>
    <dgm:cxn modelId="{C9DAD313-16FF-42ED-9931-CC836385E93D}" type="presParOf" srcId="{16F0AE1D-CE8E-498C-9C48-2F43E1C7628A}" destId="{3E730CC9-CAD5-4D15-8221-82713160D158}" srcOrd="2" destOrd="0" presId="urn:microsoft.com/office/officeart/2005/8/layout/lProcess3"/>
    <dgm:cxn modelId="{8301756C-BE4D-42AB-B841-DFC06D48FDD5}" type="presParOf" srcId="{16F0AE1D-CE8E-498C-9C48-2F43E1C7628A}" destId="{D15EEF41-C277-4C5F-AF9B-D7A144B37C8A}" srcOrd="3" destOrd="0" presId="urn:microsoft.com/office/officeart/2005/8/layout/lProcess3"/>
    <dgm:cxn modelId="{6F278B55-665D-4325-91F1-DB4231719E73}" type="presParOf" srcId="{16F0AE1D-CE8E-498C-9C48-2F43E1C7628A}" destId="{1E49C916-40CC-48CF-8C22-9FD41BEDE63C}" srcOrd="4" destOrd="0" presId="urn:microsoft.com/office/officeart/2005/8/layout/lProcess3"/>
    <dgm:cxn modelId="{4F3E5B01-9694-4EAB-8F82-C0FDC85CAFA5}" type="presParOf" srcId="{D0C04924-7038-4265-8C6F-5D13652DFAB7}" destId="{92E134D0-B3A6-4632-9EEE-EC383F06A9C4}" srcOrd="5" destOrd="0" presId="urn:microsoft.com/office/officeart/2005/8/layout/lProcess3"/>
    <dgm:cxn modelId="{3E7CD0D8-1F19-406E-822F-D6A0EAA5E95D}" type="presParOf" srcId="{D0C04924-7038-4265-8C6F-5D13652DFAB7}" destId="{941D1583-05AB-4C77-AD70-5F248669FB4B}" srcOrd="6" destOrd="0" presId="urn:microsoft.com/office/officeart/2005/8/layout/lProcess3"/>
    <dgm:cxn modelId="{E45AF321-7B80-4A61-88AE-A84D557E6034}" type="presParOf" srcId="{941D1583-05AB-4C77-AD70-5F248669FB4B}" destId="{888D3AAB-989C-41AD-B01D-7B6E9163532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BC1820-0E7C-4CC8-AF32-90D056649DD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 rtlCol="0"/>
        <a:lstStyle/>
        <a:p>
          <a:pPr rtl="0"/>
          <a:endParaRPr lang="en-US"/>
        </a:p>
      </dgm:t>
    </dgm:pt>
    <dgm:pt modelId="{62B988CA-B890-45A0-A09D-F938A17DC46E}" type="pres">
      <dgm:prSet presAssocID="{FEBC1820-0E7C-4CC8-AF32-90D056649DDF}" presName="root" presStyleCnt="0">
        <dgm:presLayoutVars>
          <dgm:dir/>
          <dgm:resizeHandles val="exact"/>
        </dgm:presLayoutVars>
      </dgm:prSet>
      <dgm:spPr/>
    </dgm:pt>
  </dgm:ptLst>
  <dgm:cxnLst>
    <dgm:cxn modelId="{1ABD34FB-5C70-4EF9-A5D8-322B9B4207E4}" type="presOf" srcId="{FEBC1820-0E7C-4CC8-AF32-90D056649DDF}" destId="{62B988CA-B890-45A0-A09D-F938A17DC46E}" srcOrd="0" destOrd="0" presId="urn:microsoft.com/office/officeart/2018/2/layout/IconVerticalSolidList"/>
  </dgm:cxnLst>
  <dgm:bg>
    <a:blipFill dpi="0" rotWithShape="1">
      <a:blip xmlns:r="http://schemas.openxmlformats.org/officeDocument/2006/relationships" r:embed="rId1"/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29D1F-90EB-4DAD-9EE2-CF370652EEA4}">
      <dsp:nvSpPr>
        <dsp:cNvPr id="0" name=""/>
        <dsp:cNvSpPr/>
      </dsp:nvSpPr>
      <dsp:spPr>
        <a:xfrm>
          <a:off x="1036439" y="30340"/>
          <a:ext cx="3163614" cy="1003903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Wartość całej alokacji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708 105 798,35 zł </a:t>
          </a:r>
        </a:p>
      </dsp:txBody>
      <dsp:txXfrm>
        <a:off x="1538391" y="30340"/>
        <a:ext cx="2159711" cy="1003903"/>
      </dsp:txXfrm>
    </dsp:sp>
    <dsp:sp modelId="{4E304524-1433-4AFF-BFF6-E8C6985BE74F}">
      <dsp:nvSpPr>
        <dsp:cNvPr id="0" name=""/>
        <dsp:cNvSpPr/>
      </dsp:nvSpPr>
      <dsp:spPr>
        <a:xfrm>
          <a:off x="4014133" y="1064"/>
          <a:ext cx="3148972" cy="1062456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Wartość alokacji 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609 561 710,22 zł</a:t>
          </a:r>
        </a:p>
      </dsp:txBody>
      <dsp:txXfrm>
        <a:off x="4545361" y="1064"/>
        <a:ext cx="2086516" cy="1062456"/>
      </dsp:txXfrm>
    </dsp:sp>
    <dsp:sp modelId="{E5C0A186-FD49-4CF5-8BBC-CF44B40F779E}">
      <dsp:nvSpPr>
        <dsp:cNvPr id="0" name=""/>
        <dsp:cNvSpPr/>
      </dsp:nvSpPr>
      <dsp:spPr>
        <a:xfrm>
          <a:off x="6996921" y="49544"/>
          <a:ext cx="3761386" cy="965494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/>
            <a:t>Wartość alokacji EFS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kern="1200" dirty="0"/>
            <a:t>98 544 088,13 zł</a:t>
          </a:r>
        </a:p>
      </dsp:txBody>
      <dsp:txXfrm>
        <a:off x="7479668" y="49544"/>
        <a:ext cx="2795892" cy="965494"/>
      </dsp:txXfrm>
    </dsp:sp>
    <dsp:sp modelId="{4FA755C7-BB06-45A9-835B-BF84DEB3845D}">
      <dsp:nvSpPr>
        <dsp:cNvPr id="0" name=""/>
        <dsp:cNvSpPr/>
      </dsp:nvSpPr>
      <dsp:spPr>
        <a:xfrm>
          <a:off x="1036439" y="1152736"/>
          <a:ext cx="3087629" cy="1079284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Wartość podpisanych umów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715 262 789,91 zł</a:t>
          </a:r>
        </a:p>
      </dsp:txBody>
      <dsp:txXfrm>
        <a:off x="1576081" y="1152736"/>
        <a:ext cx="2008345" cy="1079284"/>
      </dsp:txXfrm>
    </dsp:sp>
    <dsp:sp modelId="{A6DE74D1-224F-454F-8EDE-2962896E177B}">
      <dsp:nvSpPr>
        <dsp:cNvPr id="0" name=""/>
        <dsp:cNvSpPr/>
      </dsp:nvSpPr>
      <dsp:spPr>
        <a:xfrm>
          <a:off x="3948422" y="1166537"/>
          <a:ext cx="3229073" cy="1097540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kern="1200" dirty="0"/>
            <a:t>Wartość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kern="1200" dirty="0"/>
            <a:t>podpisanych umów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kern="1200" dirty="0"/>
            <a:t>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i="0" u="none" kern="1200" dirty="0"/>
            <a:t>617 817 710,01zł </a:t>
          </a:r>
          <a:endParaRPr lang="pl-PL" sz="1500" kern="1200" dirty="0"/>
        </a:p>
      </dsp:txBody>
      <dsp:txXfrm>
        <a:off x="4497192" y="1166537"/>
        <a:ext cx="2131533" cy="1097540"/>
      </dsp:txXfrm>
    </dsp:sp>
    <dsp:sp modelId="{83529D9E-1214-4858-A6BE-0041CC82047B}">
      <dsp:nvSpPr>
        <dsp:cNvPr id="0" name=""/>
        <dsp:cNvSpPr/>
      </dsp:nvSpPr>
      <dsp:spPr>
        <a:xfrm>
          <a:off x="7001038" y="1209522"/>
          <a:ext cx="3760983" cy="965712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DBEFE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/>
            <a:t>Wartość podpisanych umów </a:t>
          </a:r>
          <a:r>
            <a:rPr lang="pl-PL" sz="1800" b="0" kern="1200" dirty="0"/>
            <a:t>EFS</a:t>
          </a:r>
          <a:r>
            <a:rPr lang="pl-PL" sz="1800" b="1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kern="1200" dirty="0"/>
            <a:t>97 445 079,90zł </a:t>
          </a:r>
        </a:p>
      </dsp:txBody>
      <dsp:txXfrm>
        <a:off x="7483894" y="1209522"/>
        <a:ext cx="2795271" cy="965712"/>
      </dsp:txXfrm>
    </dsp:sp>
    <dsp:sp modelId="{D406CEA6-5297-45F0-9FB5-2DA1BF6A3EE4}">
      <dsp:nvSpPr>
        <dsp:cNvPr id="0" name=""/>
        <dsp:cNvSpPr/>
      </dsp:nvSpPr>
      <dsp:spPr>
        <a:xfrm>
          <a:off x="1036439" y="2321238"/>
          <a:ext cx="3009400" cy="1030573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% wykonania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0000"/>
              </a:solidFill>
            </a:rPr>
            <a:t>101,01 %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</dsp:txBody>
      <dsp:txXfrm>
        <a:off x="1551726" y="2321238"/>
        <a:ext cx="1978827" cy="1030573"/>
      </dsp:txXfrm>
    </dsp:sp>
    <dsp:sp modelId="{3E730CC9-CAD5-4D15-8221-82713160D158}">
      <dsp:nvSpPr>
        <dsp:cNvPr id="0" name=""/>
        <dsp:cNvSpPr/>
      </dsp:nvSpPr>
      <dsp:spPr>
        <a:xfrm>
          <a:off x="3944016" y="2342094"/>
          <a:ext cx="3222651" cy="983143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% wykonania 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0000"/>
              </a:solidFill>
            </a:rPr>
            <a:t>101,35 %</a:t>
          </a:r>
        </a:p>
      </dsp:txBody>
      <dsp:txXfrm>
        <a:off x="4435588" y="2342094"/>
        <a:ext cx="2239508" cy="983143"/>
      </dsp:txXfrm>
    </dsp:sp>
    <dsp:sp modelId="{1E49C916-40CC-48CF-8C22-9FD41BEDE63C}">
      <dsp:nvSpPr>
        <dsp:cNvPr id="0" name=""/>
        <dsp:cNvSpPr/>
      </dsp:nvSpPr>
      <dsp:spPr>
        <a:xfrm>
          <a:off x="6926458" y="2320664"/>
          <a:ext cx="3760983" cy="965712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DBEFE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% wykonania EFS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0000"/>
              </a:solidFill>
            </a:rPr>
            <a:t>98,88 %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7409314" y="2320664"/>
        <a:ext cx="2795271" cy="965712"/>
      </dsp:txXfrm>
    </dsp:sp>
    <dsp:sp modelId="{888D3AAB-989C-41AD-B01D-7B6E91635325}">
      <dsp:nvSpPr>
        <dsp:cNvPr id="0" name=""/>
        <dsp:cNvSpPr/>
      </dsp:nvSpPr>
      <dsp:spPr>
        <a:xfrm>
          <a:off x="1036439" y="3431900"/>
          <a:ext cx="3009400" cy="103057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900" kern="1200" dirty="0">
              <a:solidFill>
                <a:schemeClr val="tx2">
                  <a:lumMod val="50000"/>
                </a:schemeClr>
              </a:solidFill>
            </a:rPr>
            <a:t>% wykonania - RPO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900" b="1" kern="1200" dirty="0">
              <a:solidFill>
                <a:schemeClr val="tx2">
                  <a:lumMod val="50000"/>
                </a:schemeClr>
              </a:solidFill>
            </a:rPr>
            <a:t>99,52 %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1551726" y="3431900"/>
        <a:ext cx="1978827" cy="1030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29D1F-90EB-4DAD-9EE2-CF370652EEA4}">
      <dsp:nvSpPr>
        <dsp:cNvPr id="0" name=""/>
        <dsp:cNvSpPr/>
      </dsp:nvSpPr>
      <dsp:spPr>
        <a:xfrm>
          <a:off x="1036439" y="30340"/>
          <a:ext cx="3163614" cy="1003903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Wartość alokacji w Strategiach OSI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u="sng" kern="1200" dirty="0">
              <a:solidFill>
                <a:schemeClr val="tx1"/>
              </a:solidFill>
            </a:rPr>
            <a:t>295 499 853,15 zł </a:t>
          </a:r>
        </a:p>
      </dsp:txBody>
      <dsp:txXfrm>
        <a:off x="1538391" y="30340"/>
        <a:ext cx="2159711" cy="1003903"/>
      </dsp:txXfrm>
    </dsp:sp>
    <dsp:sp modelId="{4E304524-1433-4AFF-BFF6-E8C6985BE74F}">
      <dsp:nvSpPr>
        <dsp:cNvPr id="0" name=""/>
        <dsp:cNvSpPr/>
      </dsp:nvSpPr>
      <dsp:spPr>
        <a:xfrm>
          <a:off x="4014133" y="1064"/>
          <a:ext cx="3148972" cy="1062456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Wartość alokacji w Strategiach 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/>
            <a:t>237 947 338,29 zł</a:t>
          </a:r>
        </a:p>
      </dsp:txBody>
      <dsp:txXfrm>
        <a:off x="4545361" y="1064"/>
        <a:ext cx="2086516" cy="1062456"/>
      </dsp:txXfrm>
    </dsp:sp>
    <dsp:sp modelId="{E5C0A186-FD49-4CF5-8BBC-CF44B40F779E}">
      <dsp:nvSpPr>
        <dsp:cNvPr id="0" name=""/>
        <dsp:cNvSpPr/>
      </dsp:nvSpPr>
      <dsp:spPr>
        <a:xfrm>
          <a:off x="6996921" y="49544"/>
          <a:ext cx="3761386" cy="965494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/>
            <a:t>Wartość alokacji w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/>
            <a:t>Strategiach EFS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u="sng" kern="1200" dirty="0"/>
            <a:t>57 552 514,86 zł</a:t>
          </a:r>
        </a:p>
      </dsp:txBody>
      <dsp:txXfrm>
        <a:off x="7479668" y="49544"/>
        <a:ext cx="2795892" cy="965494"/>
      </dsp:txXfrm>
    </dsp:sp>
    <dsp:sp modelId="{4FA755C7-BB06-45A9-835B-BF84DEB3845D}">
      <dsp:nvSpPr>
        <dsp:cNvPr id="0" name=""/>
        <dsp:cNvSpPr/>
      </dsp:nvSpPr>
      <dsp:spPr>
        <a:xfrm>
          <a:off x="1036439" y="1152736"/>
          <a:ext cx="3087629" cy="1079284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kern="1200" dirty="0">
              <a:solidFill>
                <a:schemeClr val="tx1"/>
              </a:solidFill>
            </a:rPr>
            <a:t>Wartość podpisanych umów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b="1" u="sng" kern="1200" dirty="0">
              <a:solidFill>
                <a:schemeClr val="tx1"/>
              </a:solidFill>
            </a:rPr>
            <a:t>273 242 794,54 zł</a:t>
          </a:r>
        </a:p>
      </dsp:txBody>
      <dsp:txXfrm>
        <a:off x="1576081" y="1152736"/>
        <a:ext cx="2008345" cy="1079284"/>
      </dsp:txXfrm>
    </dsp:sp>
    <dsp:sp modelId="{A6DE74D1-224F-454F-8EDE-2962896E177B}">
      <dsp:nvSpPr>
        <dsp:cNvPr id="0" name=""/>
        <dsp:cNvSpPr/>
      </dsp:nvSpPr>
      <dsp:spPr>
        <a:xfrm>
          <a:off x="3948422" y="1166537"/>
          <a:ext cx="3229073" cy="1097540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kern="1200" dirty="0"/>
            <a:t>Wartość podpisanych umów EFRR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b="1" i="0" u="sng" kern="1200" dirty="0"/>
            <a:t>226 086 062,48 zł </a:t>
          </a:r>
          <a:endParaRPr lang="pl-PL" sz="1500" u="sng" kern="1200" dirty="0"/>
        </a:p>
      </dsp:txBody>
      <dsp:txXfrm>
        <a:off x="4497192" y="1166537"/>
        <a:ext cx="2131533" cy="1097540"/>
      </dsp:txXfrm>
    </dsp:sp>
    <dsp:sp modelId="{83529D9E-1214-4858-A6BE-0041CC82047B}">
      <dsp:nvSpPr>
        <dsp:cNvPr id="0" name=""/>
        <dsp:cNvSpPr/>
      </dsp:nvSpPr>
      <dsp:spPr>
        <a:xfrm>
          <a:off x="7001038" y="1209522"/>
          <a:ext cx="3760983" cy="965712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DBEFE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700" kern="1200" dirty="0"/>
            <a:t>Wartość podpisanych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700" kern="1200" dirty="0"/>
            <a:t>umów EFS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700" b="1" u="sng" kern="1200" dirty="0"/>
            <a:t>47 156 732,06 zł</a:t>
          </a:r>
        </a:p>
      </dsp:txBody>
      <dsp:txXfrm>
        <a:off x="7483894" y="1209522"/>
        <a:ext cx="2795271" cy="965712"/>
      </dsp:txXfrm>
    </dsp:sp>
    <dsp:sp modelId="{D406CEA6-5297-45F0-9FB5-2DA1BF6A3EE4}">
      <dsp:nvSpPr>
        <dsp:cNvPr id="0" name=""/>
        <dsp:cNvSpPr/>
      </dsp:nvSpPr>
      <dsp:spPr>
        <a:xfrm>
          <a:off x="1036439" y="2321238"/>
          <a:ext cx="3009400" cy="1030573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% wykonania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>
              <a:solidFill>
                <a:srgbClr val="FF0000"/>
              </a:solidFill>
            </a:rPr>
            <a:t>92,46 %</a:t>
          </a:r>
          <a:r>
            <a:rPr lang="pl-PL" sz="1800" b="1" kern="1200" dirty="0">
              <a:solidFill>
                <a:srgbClr val="FF0000"/>
              </a:solidFill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</dsp:txBody>
      <dsp:txXfrm>
        <a:off x="1551726" y="2321238"/>
        <a:ext cx="1978827" cy="1030573"/>
      </dsp:txXfrm>
    </dsp:sp>
    <dsp:sp modelId="{3E730CC9-CAD5-4D15-8221-82713160D158}">
      <dsp:nvSpPr>
        <dsp:cNvPr id="0" name=""/>
        <dsp:cNvSpPr/>
      </dsp:nvSpPr>
      <dsp:spPr>
        <a:xfrm>
          <a:off x="3944016" y="2342094"/>
          <a:ext cx="3222651" cy="983143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% wykonania 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>
              <a:solidFill>
                <a:srgbClr val="FF0000"/>
              </a:solidFill>
            </a:rPr>
            <a:t>95,01 %</a:t>
          </a:r>
        </a:p>
      </dsp:txBody>
      <dsp:txXfrm>
        <a:off x="4435588" y="2342094"/>
        <a:ext cx="2239508" cy="983143"/>
      </dsp:txXfrm>
    </dsp:sp>
    <dsp:sp modelId="{1E49C916-40CC-48CF-8C22-9FD41BEDE63C}">
      <dsp:nvSpPr>
        <dsp:cNvPr id="0" name=""/>
        <dsp:cNvSpPr/>
      </dsp:nvSpPr>
      <dsp:spPr>
        <a:xfrm>
          <a:off x="6926458" y="2320664"/>
          <a:ext cx="3760983" cy="965712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DBEFE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% wykonania EFS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>
              <a:solidFill>
                <a:srgbClr val="FF0000"/>
              </a:solidFill>
            </a:rPr>
            <a:t>81,93 %</a:t>
          </a:r>
          <a:r>
            <a:rPr lang="pl-PL" sz="1800" b="1" kern="1200" dirty="0">
              <a:solidFill>
                <a:srgbClr val="FF0000"/>
              </a:solidFill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7409314" y="2320664"/>
        <a:ext cx="2795271" cy="965712"/>
      </dsp:txXfrm>
    </dsp:sp>
    <dsp:sp modelId="{888D3AAB-989C-41AD-B01D-7B6E91635325}">
      <dsp:nvSpPr>
        <dsp:cNvPr id="0" name=""/>
        <dsp:cNvSpPr/>
      </dsp:nvSpPr>
      <dsp:spPr>
        <a:xfrm>
          <a:off x="1036439" y="3431900"/>
          <a:ext cx="3009400" cy="103057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900" kern="1200" dirty="0">
              <a:solidFill>
                <a:srgbClr val="FFFF00"/>
              </a:solidFill>
            </a:rPr>
            <a:t>% wykonania - RPO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900" b="1" kern="1200" dirty="0">
              <a:solidFill>
                <a:srgbClr val="FFFF00"/>
              </a:solidFill>
            </a:rPr>
            <a:t>99,5 %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1551726" y="3431900"/>
        <a:ext cx="1978827" cy="1030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29D1F-90EB-4DAD-9EE2-CF370652EEA4}">
      <dsp:nvSpPr>
        <dsp:cNvPr id="0" name=""/>
        <dsp:cNvSpPr/>
      </dsp:nvSpPr>
      <dsp:spPr>
        <a:xfrm>
          <a:off x="1036439" y="30340"/>
          <a:ext cx="3163614" cy="1003903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Wartość alokacji w Strategiach ORSG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u="sng" kern="1200" dirty="0">
              <a:solidFill>
                <a:schemeClr val="tx1"/>
              </a:solidFill>
            </a:rPr>
            <a:t>568 705 190,02 zł </a:t>
          </a:r>
        </a:p>
      </dsp:txBody>
      <dsp:txXfrm>
        <a:off x="1538391" y="30340"/>
        <a:ext cx="2159711" cy="1003903"/>
      </dsp:txXfrm>
    </dsp:sp>
    <dsp:sp modelId="{4E304524-1433-4AFF-BFF6-E8C6985BE74F}">
      <dsp:nvSpPr>
        <dsp:cNvPr id="0" name=""/>
        <dsp:cNvSpPr/>
      </dsp:nvSpPr>
      <dsp:spPr>
        <a:xfrm>
          <a:off x="4014133" y="1064"/>
          <a:ext cx="3148972" cy="1062456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Wartość alokacji w Strategiach 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/>
            <a:t>408 760 648,91 zł</a:t>
          </a:r>
        </a:p>
      </dsp:txBody>
      <dsp:txXfrm>
        <a:off x="4545361" y="1064"/>
        <a:ext cx="2086516" cy="1062456"/>
      </dsp:txXfrm>
    </dsp:sp>
    <dsp:sp modelId="{E5C0A186-FD49-4CF5-8BBC-CF44B40F779E}">
      <dsp:nvSpPr>
        <dsp:cNvPr id="0" name=""/>
        <dsp:cNvSpPr/>
      </dsp:nvSpPr>
      <dsp:spPr>
        <a:xfrm>
          <a:off x="6996921" y="49544"/>
          <a:ext cx="3761386" cy="965494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/>
            <a:t>Wartość alokacji w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/>
            <a:t>Strategiach EFS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b="1" u="sng" kern="1200" dirty="0"/>
            <a:t>159 944 541,11 zł  </a:t>
          </a:r>
        </a:p>
      </dsp:txBody>
      <dsp:txXfrm>
        <a:off x="7479668" y="49544"/>
        <a:ext cx="2795892" cy="965494"/>
      </dsp:txXfrm>
    </dsp:sp>
    <dsp:sp modelId="{4FA755C7-BB06-45A9-835B-BF84DEB3845D}">
      <dsp:nvSpPr>
        <dsp:cNvPr id="0" name=""/>
        <dsp:cNvSpPr/>
      </dsp:nvSpPr>
      <dsp:spPr>
        <a:xfrm>
          <a:off x="1036439" y="1152736"/>
          <a:ext cx="3087629" cy="1079284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kern="1200" dirty="0">
              <a:solidFill>
                <a:schemeClr val="tx1"/>
              </a:solidFill>
            </a:rPr>
            <a:t>Wartość podpisanych umów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b="1" u="sng" kern="1200" dirty="0">
              <a:solidFill>
                <a:schemeClr val="tx1"/>
              </a:solidFill>
            </a:rPr>
            <a:t>513 840 163,97 </a:t>
          </a:r>
          <a:r>
            <a:rPr lang="pl-PL" sz="1700" b="1" kern="1200" dirty="0">
              <a:solidFill>
                <a:schemeClr val="tx1"/>
              </a:solidFill>
            </a:rPr>
            <a:t>zł</a:t>
          </a:r>
        </a:p>
      </dsp:txBody>
      <dsp:txXfrm>
        <a:off x="1576081" y="1152736"/>
        <a:ext cx="2008345" cy="1079284"/>
      </dsp:txXfrm>
    </dsp:sp>
    <dsp:sp modelId="{A6DE74D1-224F-454F-8EDE-2962896E177B}">
      <dsp:nvSpPr>
        <dsp:cNvPr id="0" name=""/>
        <dsp:cNvSpPr/>
      </dsp:nvSpPr>
      <dsp:spPr>
        <a:xfrm>
          <a:off x="3948422" y="1166537"/>
          <a:ext cx="3229073" cy="1097540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kern="1200" dirty="0"/>
            <a:t>Wartość podpisanych umów EFRR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700" b="1" i="0" u="sng" kern="1200" dirty="0"/>
            <a:t>388 756 395,64 zł </a:t>
          </a:r>
          <a:endParaRPr lang="pl-PL" sz="1700" b="1" u="sng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4497192" y="1166537"/>
        <a:ext cx="2131533" cy="1097540"/>
      </dsp:txXfrm>
    </dsp:sp>
    <dsp:sp modelId="{83529D9E-1214-4858-A6BE-0041CC82047B}">
      <dsp:nvSpPr>
        <dsp:cNvPr id="0" name=""/>
        <dsp:cNvSpPr/>
      </dsp:nvSpPr>
      <dsp:spPr>
        <a:xfrm>
          <a:off x="7001038" y="1209522"/>
          <a:ext cx="3760983" cy="965712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DBEFE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700" kern="1200" dirty="0"/>
            <a:t>Wartość podpisanych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700" kern="1200" dirty="0"/>
            <a:t>umów EFS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700" b="1" u="sng" kern="1200" dirty="0"/>
            <a:t>125 083 768,33 zł</a:t>
          </a:r>
        </a:p>
      </dsp:txBody>
      <dsp:txXfrm>
        <a:off x="7483894" y="1209522"/>
        <a:ext cx="2795271" cy="965712"/>
      </dsp:txXfrm>
    </dsp:sp>
    <dsp:sp modelId="{D406CEA6-5297-45F0-9FB5-2DA1BF6A3EE4}">
      <dsp:nvSpPr>
        <dsp:cNvPr id="0" name=""/>
        <dsp:cNvSpPr/>
      </dsp:nvSpPr>
      <dsp:spPr>
        <a:xfrm>
          <a:off x="1036439" y="2321238"/>
          <a:ext cx="3009400" cy="1030573"/>
        </a:xfrm>
        <a:prstGeom prst="chevron">
          <a:avLst/>
        </a:prstGeom>
        <a:gradFill flip="none" rotWithShape="0">
          <a:gsLst>
            <a:gs pos="0">
              <a:srgbClr val="9DFC68">
                <a:shade val="30000"/>
                <a:satMod val="115000"/>
              </a:srgbClr>
            </a:gs>
            <a:gs pos="50000">
              <a:srgbClr val="9DFC68">
                <a:shade val="67500"/>
                <a:satMod val="115000"/>
              </a:srgbClr>
            </a:gs>
            <a:gs pos="100000">
              <a:srgbClr val="9DFC68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</a:rPr>
            <a:t>% wykonania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0000"/>
              </a:solidFill>
            </a:rPr>
            <a:t>90,35 %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</dsp:txBody>
      <dsp:txXfrm>
        <a:off x="1551726" y="2321238"/>
        <a:ext cx="1978827" cy="1030573"/>
      </dsp:txXfrm>
    </dsp:sp>
    <dsp:sp modelId="{3E730CC9-CAD5-4D15-8221-82713160D158}">
      <dsp:nvSpPr>
        <dsp:cNvPr id="0" name=""/>
        <dsp:cNvSpPr/>
      </dsp:nvSpPr>
      <dsp:spPr>
        <a:xfrm>
          <a:off x="3944016" y="2342094"/>
          <a:ext cx="3222651" cy="983143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% wykonania EFRR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>
              <a:solidFill>
                <a:srgbClr val="FF0000"/>
              </a:solidFill>
            </a:rPr>
            <a:t>95,10</a:t>
          </a:r>
          <a:r>
            <a:rPr lang="pl-PL" sz="1800" b="1" kern="1200" dirty="0">
              <a:solidFill>
                <a:srgbClr val="FF0000"/>
              </a:solidFill>
            </a:rPr>
            <a:t> %</a:t>
          </a:r>
        </a:p>
      </dsp:txBody>
      <dsp:txXfrm>
        <a:off x="4435588" y="2342094"/>
        <a:ext cx="2239508" cy="983143"/>
      </dsp:txXfrm>
    </dsp:sp>
    <dsp:sp modelId="{1E49C916-40CC-48CF-8C22-9FD41BEDE63C}">
      <dsp:nvSpPr>
        <dsp:cNvPr id="0" name=""/>
        <dsp:cNvSpPr/>
      </dsp:nvSpPr>
      <dsp:spPr>
        <a:xfrm>
          <a:off x="6926458" y="2320664"/>
          <a:ext cx="3760983" cy="965712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DBEFE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% wykonania EFS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 dirty="0">
              <a:solidFill>
                <a:srgbClr val="FF0000"/>
              </a:solidFill>
            </a:rPr>
            <a:t>78,20</a:t>
          </a:r>
          <a:r>
            <a:rPr lang="pl-PL" sz="1800" b="1" kern="1200" dirty="0">
              <a:solidFill>
                <a:srgbClr val="FF0000"/>
              </a:solidFill>
            </a:rPr>
            <a:t> %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7409314" y="2320664"/>
        <a:ext cx="2795271" cy="965712"/>
      </dsp:txXfrm>
    </dsp:sp>
    <dsp:sp modelId="{888D3AAB-989C-41AD-B01D-7B6E91635325}">
      <dsp:nvSpPr>
        <dsp:cNvPr id="0" name=""/>
        <dsp:cNvSpPr/>
      </dsp:nvSpPr>
      <dsp:spPr>
        <a:xfrm>
          <a:off x="1036439" y="3431900"/>
          <a:ext cx="3009400" cy="103057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>
            <a:solidFill>
              <a:schemeClr val="tx2">
                <a:lumMod val="50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900" kern="1200" dirty="0">
              <a:solidFill>
                <a:schemeClr val="tx2">
                  <a:lumMod val="50000"/>
                </a:schemeClr>
              </a:solidFill>
            </a:rPr>
            <a:t>% wykonania - RPO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900" b="1" kern="1200" dirty="0">
              <a:solidFill>
                <a:schemeClr val="tx2">
                  <a:lumMod val="50000"/>
                </a:schemeClr>
              </a:solidFill>
            </a:rPr>
            <a:t>99,5 %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 dirty="0"/>
        </a:p>
      </dsp:txBody>
      <dsp:txXfrm>
        <a:off x="1551726" y="3431900"/>
        <a:ext cx="1978827" cy="1030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a ikon pełnych pionowych"/>
  <dgm:desc val="Umożliwia pokazanie serii elementów wizualnych od góry do dołu wraz z tekstem poziomu 1 lub tekstem poziomu 1 i 2 zgrupowanym w kształcie. Sprawdza się najlepiej w przypadku ikon lub małych obrazów z dłuższymi opisami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4BF03B4C-7222-461B-BA71-2B563A4495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56015D50-859B-4A21-BBA7-D227472F19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95AF8B-DCE4-41EC-827D-E1AEC9443D19}" type="datetime1">
              <a:rPr lang="pl-PL" smtClean="0"/>
              <a:t>17.10.2023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B414EAD1-5CAB-421B-B5BB-2FAE33EA58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C83925FF-73DD-4112-9C15-8EAFF2E8C9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71AD-4225-439B-B0AF-FF523CEDED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0384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3404F-0496-498F-880C-E284D24E4025}" type="datetime1">
              <a:rPr lang="pl-PL" smtClean="0"/>
              <a:pPr/>
              <a:t>17.10.2023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553C36-AE66-42A1-BA56-51FF7F8C862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46386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553C36-AE66-42A1-BA56-51FF7F8C862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668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71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00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0472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553C36-AE66-42A1-BA56-51FF7F8C862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012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9602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6304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277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4110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242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24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97784-7039-4228-BFF4-3B8CC884FDB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171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4829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7186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4149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4954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5411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1243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7789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1405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0230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013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553C36-AE66-42A1-BA56-51FF7F8C862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1806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9604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9324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105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5691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2791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9451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9239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4958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02458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478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553C36-AE66-42A1-BA56-51FF7F8C862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7191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553C36-AE66-42A1-BA56-51FF7F8C862C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2905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D80E1-53B1-46BC-8942-439D9E5891D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400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D80E1-53B1-46BC-8942-439D9E5891D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81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4634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553C36-AE66-42A1-BA56-51FF7F8C862C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626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553C36-AE66-42A1-BA56-51FF7F8C862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21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553C36-AE66-42A1-BA56-51FF7F8C862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7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1199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85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4DDC-BB87-4EEB-AFA1-68DFC5290523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412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 useBgFill="1">
        <p:nvSpPr>
          <p:cNvPr id="10" name="Prostokąt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ostokąt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Łącznik prosty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20" name="Data — symbol zastępczy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9346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9890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05649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3053588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069848" y="2792472"/>
            <a:ext cx="3053588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4569206" y="2074334"/>
            <a:ext cx="3053588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4569206" y="2792471"/>
            <a:ext cx="3053588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0" name="Tekst — symbol zastępczy 4">
            <a:extLst>
              <a:ext uri="{FF2B5EF4-FFF2-40B4-BE49-F238E27FC236}">
                <a16:creationId xmlns:a16="http://schemas.microsoft.com/office/drawing/2014/main" id="{A6D68D58-C9C7-41A5-9F66-57C5771B39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8564" y="2073651"/>
            <a:ext cx="3053588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1" name="Zawartość — symbol zastępczy 5">
            <a:extLst>
              <a:ext uri="{FF2B5EF4-FFF2-40B4-BE49-F238E27FC236}">
                <a16:creationId xmlns:a16="http://schemas.microsoft.com/office/drawing/2014/main" id="{F3692324-6EEB-4C0A-BF90-7A27FBF6D7B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68564" y="2791788"/>
            <a:ext cx="3053588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7276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38437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92177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41894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116332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544" y="1959429"/>
            <a:ext cx="9144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aspernatur</a:t>
            </a:r>
            <a:r>
              <a:rPr lang="pl-PL" dirty="0"/>
              <a:t> </a:t>
            </a:r>
            <a:r>
              <a:rPr lang="pl-PL" dirty="0" err="1"/>
              <a:t>quaim</a:t>
            </a:r>
            <a:r>
              <a:rPr lang="pl-PL" dirty="0"/>
              <a:t> </a:t>
            </a:r>
          </a:p>
          <a:p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od minima </a:t>
            </a:r>
            <a:r>
              <a:rPr lang="pl-PL" dirty="0" err="1"/>
              <a:t>veniam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 hasCustomPrompt="1"/>
          </p:nvPr>
        </p:nvSpPr>
        <p:spPr>
          <a:xfrm>
            <a:off x="732369" y="581821"/>
            <a:ext cx="3534499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Miejsce, 12 miesiąc 2017r.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4" y="5328309"/>
            <a:ext cx="9801615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Anna Kowalska  | Departament Rozwoju Regionalnego </a:t>
            </a: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866663" y="6529385"/>
            <a:ext cx="300469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736604" y="6561135"/>
            <a:ext cx="9801615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632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spotk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791E8DE-0B9D-43A1-8977-59BEEC2C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DABDA3-AA10-4304-B3C8-D5B655DE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1" y="1621998"/>
            <a:ext cx="5068567" cy="1301390"/>
          </a:xfrm>
        </p:spPr>
        <p:txBody>
          <a:bodyPr rtlCol="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9" name="Podtytuł 2" descr="Tag=AccentColor&#10;Flavor=Light&#10;Target=Text">
            <a:extLst>
              <a:ext uri="{FF2B5EF4-FFF2-40B4-BE49-F238E27FC236}">
                <a16:creationId xmlns:a16="http://schemas.microsoft.com/office/drawing/2014/main" id="{4CCFCCCF-0AEA-4D36-8B54-4C03F88D7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3633" y="3109652"/>
            <a:ext cx="5068567" cy="239562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>
              <a:lnSpc>
                <a:spcPct val="150000"/>
              </a:lnSpc>
            </a:pPr>
            <a:r>
              <a:rPr lang="pl-PL" noProof="0">
                <a:cs typeface="Calibri"/>
              </a:rPr>
              <a:t>Temat pierwszy</a:t>
            </a:r>
          </a:p>
          <a:p>
            <a:pPr rtl="0">
              <a:lnSpc>
                <a:spcPct val="150000"/>
              </a:lnSpc>
            </a:pPr>
            <a:r>
              <a:rPr lang="pl-PL" noProof="0">
                <a:cs typeface="Calibri"/>
              </a:rPr>
              <a:t>Temat drugi</a:t>
            </a:r>
          </a:p>
          <a:p>
            <a:pPr rtl="0">
              <a:lnSpc>
                <a:spcPct val="150000"/>
              </a:lnSpc>
            </a:pPr>
            <a:r>
              <a:rPr lang="pl-PL" noProof="0">
                <a:cs typeface="Calibri"/>
              </a:rPr>
              <a:t>Temat trzeci</a:t>
            </a:r>
          </a:p>
          <a:p>
            <a:pPr rtl="0">
              <a:lnSpc>
                <a:spcPct val="150000"/>
              </a:lnSpc>
            </a:pPr>
            <a:r>
              <a:rPr lang="pl-PL" noProof="0">
                <a:cs typeface="Calibri"/>
              </a:rPr>
              <a:t>Temat czwarty</a:t>
            </a:r>
          </a:p>
          <a:p>
            <a:pPr rtl="0"/>
            <a:endParaRPr lang="pl-PL" noProof="0">
              <a:solidFill>
                <a:schemeClr val="tx1"/>
              </a:solidFill>
            </a:endParaRP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27D11998-188A-4F5B-9931-8BA54D2802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56500" y="641350"/>
            <a:ext cx="3998913" cy="2626784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60F109E5-BC65-4431-A2E5-4A145EC7B3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54913" y="3606263"/>
            <a:ext cx="4000500" cy="2608269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C304C15-0285-4F2C-8EFE-569AD8088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5A88504-58DC-4D6A-A3A2-46BBE92E4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a — symbol zastępczy 17">
            <a:extLst>
              <a:ext uri="{FF2B5EF4-FFF2-40B4-BE49-F238E27FC236}">
                <a16:creationId xmlns:a16="http://schemas.microsoft.com/office/drawing/2014/main" id="{A7F1F606-F241-4665-957D-1EA108900290}"/>
              </a:ext>
            </a:extLst>
          </p:cNvPr>
          <p:cNvSpPr txBox="1">
            <a:spLocks/>
          </p:cNvSpPr>
          <p:nvPr userDrawn="1"/>
        </p:nvSpPr>
        <p:spPr>
          <a:xfrm>
            <a:off x="3000676" y="687140"/>
            <a:ext cx="1554480" cy="527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rtl="0">
              <a:defRPr/>
            </a:pPr>
            <a:r>
              <a:rPr lang="pl-PL" sz="1300" noProof="0">
                <a:solidFill>
                  <a:schemeClr val="bg1"/>
                </a:solidFill>
              </a:rPr>
              <a:t>20XX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6EAC8BD-D27F-41DF-AA93-5F967582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32096" y="640855"/>
            <a:ext cx="1691640" cy="645295"/>
            <a:chOff x="2932096" y="640855"/>
            <a:chExt cx="1691640" cy="645295"/>
          </a:xfrm>
        </p:grpSpPr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29CEAE44-9527-4308-A77C-6C47315AD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2932096" y="640855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1BD50130-2E7D-4DC0-8382-B3958A945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4623736" y="640855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6955D961-339B-49BE-9281-3A8E81953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2932096" y="1286150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topka — symbol zastępczy 18">
            <a:extLst>
              <a:ext uri="{FF2B5EF4-FFF2-40B4-BE49-F238E27FC236}">
                <a16:creationId xmlns:a16="http://schemas.microsoft.com/office/drawing/2014/main" id="{D2BAF328-75D1-490D-BF37-96EE6C0843E2}"/>
              </a:ext>
            </a:extLst>
          </p:cNvPr>
          <p:cNvSpPr txBox="1">
            <a:spLocks/>
          </p:cNvSpPr>
          <p:nvPr userDrawn="1"/>
        </p:nvSpPr>
        <p:spPr>
          <a:xfrm>
            <a:off x="1243632" y="5641118"/>
            <a:ext cx="5068569" cy="31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rtl="0">
              <a:defRPr/>
            </a:pPr>
            <a:r>
              <a:rPr lang="pl-PL" noProof="0">
                <a:solidFill>
                  <a:schemeClr val="bg1"/>
                </a:solidFill>
              </a:rPr>
              <a:t>Przykładowy tekst stopki</a:t>
            </a:r>
          </a:p>
        </p:txBody>
      </p:sp>
      <p:sp>
        <p:nvSpPr>
          <p:cNvPr id="18" name="Numer slajdu — symbol zastępczy 21">
            <a:extLst>
              <a:ext uri="{FF2B5EF4-FFF2-40B4-BE49-F238E27FC236}">
                <a16:creationId xmlns:a16="http://schemas.microsoft.com/office/drawing/2014/main" id="{5A2A2B37-48E8-4C00-91B4-63F0C7AAE23F}"/>
              </a:ext>
            </a:extLst>
          </p:cNvPr>
          <p:cNvSpPr txBox="1">
            <a:spLocks/>
          </p:cNvSpPr>
          <p:nvPr userDrawn="1"/>
        </p:nvSpPr>
        <p:spPr>
          <a:xfrm>
            <a:off x="9443794" y="6392314"/>
            <a:ext cx="2111881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rtl="0">
              <a:defRPr/>
            </a:pPr>
            <a:fld id="{70B1FE82-5036-4003-B709-0840DA750BBE}" type="slidenum">
              <a:rPr lang="pl-PL" noProof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914400">
                <a:defRPr/>
              </a:pPr>
              <a:t>‹#›</a:t>
            </a:fld>
            <a:endParaRPr lang="pl-PL" noProof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32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7420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5B0C2F6-1B8C-43CC-92A5-2D5502929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3349" y="648230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983D5E-8A96-4276-9D60-66D16276D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8" y="1057275"/>
            <a:ext cx="10366743" cy="123589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C4707CC-694D-4162-B68A-B7D9345B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6196" y="814657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1" name="Obraz — symbol zastępczy 20">
            <a:extLst>
              <a:ext uri="{FF2B5EF4-FFF2-40B4-BE49-F238E27FC236}">
                <a16:creationId xmlns:a16="http://schemas.microsoft.com/office/drawing/2014/main" id="{079F8F29-0E9E-49F7-93F4-FCC8C82EE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2884815"/>
            <a:ext cx="2279650" cy="2552700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5" name="Tekst — symbol zastępczy 27">
            <a:extLst>
              <a:ext uri="{FF2B5EF4-FFF2-40B4-BE49-F238E27FC236}">
                <a16:creationId xmlns:a16="http://schemas.microsoft.com/office/drawing/2014/main" id="{9925214F-17A5-4C60-AADE-6A1BC12989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599" y="5635244"/>
            <a:ext cx="2279649" cy="350292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6" name="Tekst — symbol zastępczy 27">
            <a:extLst>
              <a:ext uri="{FF2B5EF4-FFF2-40B4-BE49-F238E27FC236}">
                <a16:creationId xmlns:a16="http://schemas.microsoft.com/office/drawing/2014/main" id="{10700E3A-7CD7-4A3D-BA94-0E5BCAC92A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5912412"/>
            <a:ext cx="227964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2" name="Obraz — symbol zastępczy 20">
            <a:extLst>
              <a:ext uri="{FF2B5EF4-FFF2-40B4-BE49-F238E27FC236}">
                <a16:creationId xmlns:a16="http://schemas.microsoft.com/office/drawing/2014/main" id="{2E6EB481-2A99-4088-95C0-0D5BAFDFF0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96066" y="2884815"/>
            <a:ext cx="2279650" cy="2552700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7" name="Tekst — symbol zastępczy 27">
            <a:extLst>
              <a:ext uri="{FF2B5EF4-FFF2-40B4-BE49-F238E27FC236}">
                <a16:creationId xmlns:a16="http://schemas.microsoft.com/office/drawing/2014/main" id="{4097BC1F-331F-4D57-993D-EFBB792275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6067" y="5635244"/>
            <a:ext cx="2279649" cy="350292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8" name="Tekst — symbol zastępczy 27">
            <a:extLst>
              <a:ext uri="{FF2B5EF4-FFF2-40B4-BE49-F238E27FC236}">
                <a16:creationId xmlns:a16="http://schemas.microsoft.com/office/drawing/2014/main" id="{DCC61962-73A1-4768-8408-43E07ED2C1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96067" y="5912412"/>
            <a:ext cx="227964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6" name="Stopka — symbol zastępczy 4">
            <a:extLst>
              <a:ext uri="{FF2B5EF4-FFF2-40B4-BE49-F238E27FC236}">
                <a16:creationId xmlns:a16="http://schemas.microsoft.com/office/drawing/2014/main" id="{8013A142-804D-471C-B2DD-DEC1B8C5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095" y="6296388"/>
            <a:ext cx="5816600" cy="365760"/>
          </a:xfrm>
        </p:spPr>
        <p:txBody>
          <a:bodyPr rtlCol="0"/>
          <a:lstStyle/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23" name="Obraz — symbol zastępczy 20">
            <a:extLst>
              <a:ext uri="{FF2B5EF4-FFF2-40B4-BE49-F238E27FC236}">
                <a16:creationId xmlns:a16="http://schemas.microsoft.com/office/drawing/2014/main" id="{A231814F-4139-4547-9058-18BF9C9E88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532" y="2884815"/>
            <a:ext cx="2279650" cy="2552700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9" name="Tekst — symbol zastępczy 27">
            <a:extLst>
              <a:ext uri="{FF2B5EF4-FFF2-40B4-BE49-F238E27FC236}">
                <a16:creationId xmlns:a16="http://schemas.microsoft.com/office/drawing/2014/main" id="{A6CD17BC-BF82-4EF5-8F4B-8D615A2FD2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2535" y="5635244"/>
            <a:ext cx="2279649" cy="350292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0" name="Tekst — symbol zastępczy 27">
            <a:extLst>
              <a:ext uri="{FF2B5EF4-FFF2-40B4-BE49-F238E27FC236}">
                <a16:creationId xmlns:a16="http://schemas.microsoft.com/office/drawing/2014/main" id="{CA5F4D35-7EF1-463D-8005-F3950B6541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535" y="5912412"/>
            <a:ext cx="227964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4" name="Obraz — symbol zastępczy 20">
            <a:extLst>
              <a:ext uri="{FF2B5EF4-FFF2-40B4-BE49-F238E27FC236}">
                <a16:creationId xmlns:a16="http://schemas.microsoft.com/office/drawing/2014/main" id="{6CDB3226-AAE1-4106-A166-12BCFA73DA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9001" y="2884815"/>
            <a:ext cx="2279650" cy="2552700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1" name="Tekst — symbol zastępczy 27">
            <a:extLst>
              <a:ext uri="{FF2B5EF4-FFF2-40B4-BE49-F238E27FC236}">
                <a16:creationId xmlns:a16="http://schemas.microsoft.com/office/drawing/2014/main" id="{C3CD8083-90C5-4685-A286-1A99E5DC31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69002" y="5635244"/>
            <a:ext cx="2279649" cy="350292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2" name="Tekst — symbol zastępczy 27">
            <a:extLst>
              <a:ext uri="{FF2B5EF4-FFF2-40B4-BE49-F238E27FC236}">
                <a16:creationId xmlns:a16="http://schemas.microsoft.com/office/drawing/2014/main" id="{5FB222BC-D05B-4E76-A0DC-25657322AF8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69002" y="5912412"/>
            <a:ext cx="2279649" cy="350292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D6FBB75-8D79-4225-A448-37C04F053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192658" y="3310653"/>
            <a:ext cx="0" cy="174715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4C41CC5-2A7C-4774-98CE-C7212DFDC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79124" y="3310653"/>
            <a:ext cx="0" cy="174715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A2861725-0EF3-4133-B06C-063F42B11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965590" y="3310653"/>
            <a:ext cx="0" cy="174715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a — symbol zastępczy 3">
            <a:extLst>
              <a:ext uri="{FF2B5EF4-FFF2-40B4-BE49-F238E27FC236}">
                <a16:creationId xmlns:a16="http://schemas.microsoft.com/office/drawing/2014/main" id="{7FDBCC4A-1C49-4C93-AD45-AD78087E23D6}"/>
              </a:ext>
            </a:extLst>
          </p:cNvPr>
          <p:cNvSpPr txBox="1">
            <a:spLocks/>
          </p:cNvSpPr>
          <p:nvPr userDrawn="1"/>
        </p:nvSpPr>
        <p:spPr>
          <a:xfrm>
            <a:off x="7684497" y="6296388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37" name="Numer slajdu — symbol zastępczy 5">
            <a:extLst>
              <a:ext uri="{FF2B5EF4-FFF2-40B4-BE49-F238E27FC236}">
                <a16:creationId xmlns:a16="http://schemas.microsoft.com/office/drawing/2014/main" id="{5EB09A52-50AB-4593-BCB7-23D4AEC8850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537721" y="6286556"/>
            <a:ext cx="838200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375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C4A46BB-9B50-4F09-9059-DA78048129D4}"/>
              </a:ext>
            </a:extLst>
          </p:cNvPr>
          <p:cNvSpPr/>
          <p:nvPr userDrawn="1"/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26F410-6A1D-427A-8C06-A0023004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793" y="2735221"/>
            <a:ext cx="4775075" cy="85121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DDF1FF2-5B9A-4BE9-AD3C-F215F0D25F7A}"/>
              </a:ext>
            </a:extLst>
          </p:cNvPr>
          <p:cNvSpPr/>
          <p:nvPr userDrawn="1"/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04FC6A22-F9EC-4E20-B9CC-F012FA8E4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3793" y="3995988"/>
            <a:ext cx="4775075" cy="55965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>
                <a:solidFill>
                  <a:schemeClr val="tx1"/>
                </a:solidFill>
              </a:rPr>
              <a:t>Podtytuł</a:t>
            </a:r>
          </a:p>
        </p:txBody>
      </p:sp>
      <p:sp>
        <p:nvSpPr>
          <p:cNvPr id="10" name="Data — symbol zastępczy 17">
            <a:extLst>
              <a:ext uri="{FF2B5EF4-FFF2-40B4-BE49-F238E27FC236}">
                <a16:creationId xmlns:a16="http://schemas.microsoft.com/office/drawing/2014/main" id="{ABF19E1F-D7E9-4D44-9873-8D8DDC338F7E}"/>
              </a:ext>
            </a:extLst>
          </p:cNvPr>
          <p:cNvSpPr txBox="1">
            <a:spLocks/>
          </p:cNvSpPr>
          <p:nvPr userDrawn="1"/>
        </p:nvSpPr>
        <p:spPr>
          <a:xfrm>
            <a:off x="7369770" y="2040249"/>
            <a:ext cx="2103120" cy="3152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rtl="0">
              <a:defRPr/>
            </a:pPr>
            <a:r>
              <a:rPr lang="pl-PL" sz="1300" noProof="0">
                <a:solidFill>
                  <a:schemeClr val="bg1"/>
                </a:solidFill>
              </a:rPr>
              <a:t>20XX</a:t>
            </a: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93C72E99-B7BE-4F82-AD93-38765570DB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695067 w 12192000"/>
              <a:gd name="connsiteY0" fmla="*/ 1808532 h 6858000"/>
              <a:gd name="connsiteX1" fmla="*/ 5695067 w 12192000"/>
              <a:gd name="connsiteY1" fmla="*/ 5049468 h 6858000"/>
              <a:gd name="connsiteX2" fmla="*/ 11147594 w 12192000"/>
              <a:gd name="connsiteY2" fmla="*/ 5049468 h 6858000"/>
              <a:gd name="connsiteX3" fmla="*/ 11147594 w 12192000"/>
              <a:gd name="connsiteY3" fmla="*/ 180853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695067" y="1808532"/>
                </a:moveTo>
                <a:lnTo>
                  <a:pt x="5695067" y="5049468"/>
                </a:lnTo>
                <a:lnTo>
                  <a:pt x="11147594" y="5049468"/>
                </a:lnTo>
                <a:lnTo>
                  <a:pt x="11147594" y="180853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26465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49982C2-1320-41E5-A31C-D8DA5C8A4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C563FB1-76A9-4E53-9493-2B8680D68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8" y="0"/>
            <a:ext cx="465112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3175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C8F116A-4F5C-40E2-836F-919B8B939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72" y="4123592"/>
            <a:ext cx="4654296" cy="914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027D978-81FB-4612-81AA-B7123E0D5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84289" y="0"/>
            <a:ext cx="91440" cy="42062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00DC717-7560-4850-A68A-A881C97F3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84289" y="2057400"/>
            <a:ext cx="2377440" cy="914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69F22527-F181-4C80-9977-C9894355C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14028" y="971453"/>
            <a:ext cx="5623560" cy="4910328"/>
          </a:xfrm>
          <a:prstGeom prst="rect">
            <a:avLst/>
          </a:prstGeom>
          <a:noFill/>
          <a:ln w="6350" cap="sq" cmpd="sng" algn="ctr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CABAC30-6A2F-4907-8502-17DF9AEEE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48300" y="806861"/>
            <a:ext cx="5955017" cy="5239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3C9F96-79A7-44FA-A7FE-C0675B996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1" y="1290294"/>
            <a:ext cx="5116286" cy="1371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D72D6334-ED49-4D79-AAC2-10DCFF6D6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7401" y="2980736"/>
            <a:ext cx="5116286" cy="2712494"/>
          </a:xfrm>
        </p:spPr>
        <p:txBody>
          <a:bodyPr rtlCol="0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 sz="1800" noProof="0">
                <a:solidFill>
                  <a:schemeClr val="bg1">
                    <a:lumMod val="85000"/>
                    <a:lumOff val="15000"/>
                  </a:schemeClr>
                </a:solidFill>
              </a:rPr>
              <a:t>Kliknij, aby edytować styl wzorca podtytułu</a:t>
            </a:r>
          </a:p>
        </p:txBody>
      </p:sp>
      <p:sp>
        <p:nvSpPr>
          <p:cNvPr id="12" name="Data — symbol zastępczy 3">
            <a:extLst>
              <a:ext uri="{FF2B5EF4-FFF2-40B4-BE49-F238E27FC236}">
                <a16:creationId xmlns:a16="http://schemas.microsoft.com/office/drawing/2014/main" id="{0FE3A1CC-4DE8-4FC6-839D-CD3607B8D426}"/>
              </a:ext>
            </a:extLst>
          </p:cNvPr>
          <p:cNvSpPr txBox="1">
            <a:spLocks/>
          </p:cNvSpPr>
          <p:nvPr userDrawn="1"/>
        </p:nvSpPr>
        <p:spPr>
          <a:xfrm>
            <a:off x="7048099" y="302355"/>
            <a:ext cx="2743200" cy="3507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l-PL" noProof="0"/>
              <a:t>20XX</a:t>
            </a: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C9E9A7CA-EE9C-4648-8016-1852440461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438" y="326697"/>
            <a:ext cx="1636712" cy="3475163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6" name="Obraz — symbol zastępczy 25">
            <a:extLst>
              <a:ext uri="{FF2B5EF4-FFF2-40B4-BE49-F238E27FC236}">
                <a16:creationId xmlns:a16="http://schemas.microsoft.com/office/drawing/2014/main" id="{F4561B6B-E204-4CF0-AD12-ED21B3940F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09863" y="329773"/>
            <a:ext cx="1614487" cy="1394251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B3BE441E-0CE9-4C44-8783-3A04F5929F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7163" y="2384425"/>
            <a:ext cx="1628775" cy="1423988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8" name="Obraz — symbol zastępczy 27">
            <a:extLst>
              <a:ext uri="{FF2B5EF4-FFF2-40B4-BE49-F238E27FC236}">
                <a16:creationId xmlns:a16="http://schemas.microsoft.com/office/drawing/2014/main" id="{FBAA901D-39FD-416F-B2B4-F2651AB791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5438" y="4527550"/>
            <a:ext cx="3998912" cy="2000250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4C182815-90D1-446C-BC70-6AB00BED68ED}"/>
              </a:ext>
            </a:extLst>
          </p:cNvPr>
          <p:cNvSpPr txBox="1">
            <a:spLocks/>
          </p:cNvSpPr>
          <p:nvPr userDrawn="1"/>
        </p:nvSpPr>
        <p:spPr>
          <a:xfrm>
            <a:off x="5077003" y="6367925"/>
            <a:ext cx="44805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rtl="0">
              <a:defRPr/>
            </a:pPr>
            <a:r>
              <a:rPr lang="pl-PL" noProof="0">
                <a:solidFill>
                  <a:srgbClr val="FFFFFF"/>
                </a:solidFill>
              </a:rPr>
              <a:t>Przykładowy tekst stopki</a:t>
            </a:r>
          </a:p>
        </p:txBody>
      </p:sp>
      <p:sp>
        <p:nvSpPr>
          <p:cNvPr id="20" name="Numer slajdu — symbol zastępczy 5">
            <a:extLst>
              <a:ext uri="{FF2B5EF4-FFF2-40B4-BE49-F238E27FC236}">
                <a16:creationId xmlns:a16="http://schemas.microsoft.com/office/drawing/2014/main" id="{69BDEE55-B4D3-4542-BF01-F05A2C1FB7D6}"/>
              </a:ext>
            </a:extLst>
          </p:cNvPr>
          <p:cNvSpPr txBox="1">
            <a:spLocks/>
          </p:cNvSpPr>
          <p:nvPr userDrawn="1"/>
        </p:nvSpPr>
        <p:spPr>
          <a:xfrm>
            <a:off x="9793460" y="6367925"/>
            <a:ext cx="2111881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02201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prowad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5973E97-A796-4836-82F6-8A280A57BA6B}"/>
              </a:ext>
            </a:extLst>
          </p:cNvPr>
          <p:cNvSpPr/>
          <p:nvPr userDrawn="1"/>
        </p:nvSpPr>
        <p:spPr>
          <a:xfrm>
            <a:off x="5660112" y="0"/>
            <a:ext cx="652883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C0DAEE-CCDB-4627-925B-879F83B1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166" y="610485"/>
            <a:ext cx="5103661" cy="1371600"/>
          </a:xfrm>
        </p:spPr>
        <p:txBody>
          <a:bodyPr rtlCol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B9F23A9-0519-4A39-A9F9-F965C17D58A0}"/>
              </a:ext>
            </a:extLst>
          </p:cNvPr>
          <p:cNvSpPr/>
          <p:nvPr userDrawn="1"/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9" name="Data — symbol zastępczy 6">
            <a:extLst>
              <a:ext uri="{FF2B5EF4-FFF2-40B4-BE49-F238E27FC236}">
                <a16:creationId xmlns:a16="http://schemas.microsoft.com/office/drawing/2014/main" id="{F3EB17D9-2389-4D1F-AC98-7CC3F79840B2}"/>
              </a:ext>
            </a:extLst>
          </p:cNvPr>
          <p:cNvSpPr txBox="1">
            <a:spLocks/>
          </p:cNvSpPr>
          <p:nvPr userDrawn="1"/>
        </p:nvSpPr>
        <p:spPr>
          <a:xfrm>
            <a:off x="7554616" y="383781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l-PL" noProof="0">
                <a:solidFill>
                  <a:schemeClr val="bg1"/>
                </a:solidFill>
              </a:rPr>
              <a:t>20XX</a:t>
            </a:r>
          </a:p>
        </p:txBody>
      </p:sp>
      <p:sp>
        <p:nvSpPr>
          <p:cNvPr id="11" name="Stopka — symbol zastępczy 7">
            <a:extLst>
              <a:ext uri="{FF2B5EF4-FFF2-40B4-BE49-F238E27FC236}">
                <a16:creationId xmlns:a16="http://schemas.microsoft.com/office/drawing/2014/main" id="{40E55EFF-7AC0-4ACD-B826-CA1E384CCF4C}"/>
              </a:ext>
            </a:extLst>
          </p:cNvPr>
          <p:cNvSpPr txBox="1">
            <a:spLocks/>
          </p:cNvSpPr>
          <p:nvPr userDrawn="1"/>
        </p:nvSpPr>
        <p:spPr>
          <a:xfrm>
            <a:off x="6303580" y="6214535"/>
            <a:ext cx="4696948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-PL" noProof="0">
                <a:solidFill>
                  <a:schemeClr val="bg1"/>
                </a:solidFill>
              </a:rPr>
              <a:t>Przykładowy tekst stopki</a:t>
            </a:r>
          </a:p>
        </p:txBody>
      </p:sp>
      <p:sp>
        <p:nvSpPr>
          <p:cNvPr id="12" name="Numer slajdu — symbol zastępczy 8">
            <a:extLst>
              <a:ext uri="{FF2B5EF4-FFF2-40B4-BE49-F238E27FC236}">
                <a16:creationId xmlns:a16="http://schemas.microsoft.com/office/drawing/2014/main" id="{C6C2D606-DD47-4DA7-AF9B-9A8E401BCAFF}"/>
              </a:ext>
            </a:extLst>
          </p:cNvPr>
          <p:cNvSpPr txBox="1">
            <a:spLocks/>
          </p:cNvSpPr>
          <p:nvPr userDrawn="1"/>
        </p:nvSpPr>
        <p:spPr>
          <a:xfrm>
            <a:off x="11104451" y="6214535"/>
            <a:ext cx="605266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34B7E4EF-A1BD-40F4-AB7B-04F084DD991D}" type="slidenum">
              <a:rPr lang="pl-PL" noProof="0" smtClean="0">
                <a:solidFill>
                  <a:schemeClr val="bg1"/>
                </a:solidFill>
              </a:rPr>
              <a:pPr/>
              <a:t>‹#›</a:t>
            </a:fld>
            <a:endParaRPr lang="pl-PL" noProof="0">
              <a:solidFill>
                <a:schemeClr val="bg1"/>
              </a:solidFill>
            </a:endParaRPr>
          </a:p>
        </p:txBody>
      </p:sp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id="{6623DC60-EE1A-4367-A357-5F11D94225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59438" cy="6858000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5" name="Zawartość — symbol zastępczy 4">
            <a:extLst>
              <a:ext uri="{FF2B5EF4-FFF2-40B4-BE49-F238E27FC236}">
                <a16:creationId xmlns:a16="http://schemas.microsoft.com/office/drawing/2014/main" id="{7095E6F1-8633-46DB-A612-89A5079F7EF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72625" y="2108844"/>
            <a:ext cx="5103812" cy="379095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177121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024342A2-B2E9-4AE9-9AFD-C5F77777E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6CEFC-AE66-4E11-8B5A-880177E12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737" y="621793"/>
            <a:ext cx="6651809" cy="56144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DABDA3-AA10-4304-B3C8-D5B655DE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58" y="2100942"/>
            <a:ext cx="5716339" cy="2290607"/>
          </a:xfrm>
        </p:spPr>
        <p:txBody>
          <a:bodyPr rtlCol="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6EB1E9D9-0DDD-4554-A021-4FE50439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23061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Data — symbol zastępczy 17">
            <a:extLst>
              <a:ext uri="{FF2B5EF4-FFF2-40B4-BE49-F238E27FC236}">
                <a16:creationId xmlns:a16="http://schemas.microsoft.com/office/drawing/2014/main" id="{3B5075EC-8E09-4BB4-8C8F-6177ECD9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5941" y="493108"/>
            <a:ext cx="1554480" cy="527213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algn="ctr" defTabSz="914400" rtl="0">
              <a:defRPr/>
            </a:pPr>
            <a:r>
              <a:rPr lang="pl-PL" sz="1300" noProof="0"/>
              <a:t>20XX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B8A8819A-9552-4858-92F8-FB441C3A45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8157" y="4698173"/>
            <a:ext cx="5716339" cy="658674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432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6" name="Stopka — symbol zastępczy 18">
            <a:extLst>
              <a:ext uri="{FF2B5EF4-FFF2-40B4-BE49-F238E27FC236}">
                <a16:creationId xmlns:a16="http://schemas.microsoft.com/office/drawing/2014/main" id="{D2BAF328-75D1-490D-BF37-96EE6C0843E2}"/>
              </a:ext>
            </a:extLst>
          </p:cNvPr>
          <p:cNvSpPr txBox="1">
            <a:spLocks/>
          </p:cNvSpPr>
          <p:nvPr userDrawn="1"/>
        </p:nvSpPr>
        <p:spPr>
          <a:xfrm>
            <a:off x="1243632" y="5641118"/>
            <a:ext cx="5068569" cy="31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rtl="0">
              <a:defRPr/>
            </a:pPr>
            <a:r>
              <a:rPr lang="pl-PL" noProof="0">
                <a:solidFill>
                  <a:schemeClr val="bg1"/>
                </a:solidFill>
              </a:rPr>
              <a:t>Przykładowy tekst stopki</a:t>
            </a: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27D11998-188A-4F5B-9931-8BA54D2802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9974" y="621784"/>
            <a:ext cx="1989495" cy="2843222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7" name="Obraz — symbol zastępczy 21">
            <a:extLst>
              <a:ext uri="{FF2B5EF4-FFF2-40B4-BE49-F238E27FC236}">
                <a16:creationId xmlns:a16="http://schemas.microsoft.com/office/drawing/2014/main" id="{F268C43A-0DA4-4ECC-A368-08AB69EDAE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70334" y="627380"/>
            <a:ext cx="1980056" cy="2837626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60F109E5-BC65-4431-A2E5-4A145EC7B3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2093" y="3636193"/>
            <a:ext cx="4123320" cy="2594427"/>
          </a:xfrm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57F02ED2-9B1A-40C8-A5F7-4473CAA3C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137361" y="446823"/>
            <a:ext cx="1691640" cy="645295"/>
            <a:chOff x="3137361" y="446823"/>
            <a:chExt cx="1691640" cy="645295"/>
          </a:xfrm>
        </p:grpSpPr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ED8AC6A1-19DE-4EAE-91E5-A9E82CEA3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137361" y="446823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29AC828E-AA99-4E2C-A30C-D8B9DFF16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4829001" y="446823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762D63C1-826F-42FC-9EC1-0320620BB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3137361" y="1092118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Numer slajdu — symbol zastępczy 21">
            <a:extLst>
              <a:ext uri="{FF2B5EF4-FFF2-40B4-BE49-F238E27FC236}">
                <a16:creationId xmlns:a16="http://schemas.microsoft.com/office/drawing/2014/main" id="{5A2A2B37-48E8-4C00-91B4-63F0C7AAE23F}"/>
              </a:ext>
            </a:extLst>
          </p:cNvPr>
          <p:cNvSpPr txBox="1">
            <a:spLocks/>
          </p:cNvSpPr>
          <p:nvPr userDrawn="1"/>
        </p:nvSpPr>
        <p:spPr>
          <a:xfrm>
            <a:off x="9443794" y="6392314"/>
            <a:ext cx="2111881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rtl="0">
              <a:defRPr/>
            </a:pPr>
            <a:fld id="{70B1FE82-5036-4003-B709-0840DA750BBE}" type="slidenum">
              <a:rPr lang="pl-PL" noProof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914400">
                <a:defRPr/>
              </a:pPr>
              <a:t>‹#›</a:t>
            </a:fld>
            <a:endParaRPr lang="pl-PL" noProof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6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 — symbol zastępczy 19">
            <a:extLst>
              <a:ext uri="{FF2B5EF4-FFF2-40B4-BE49-F238E27FC236}">
                <a16:creationId xmlns:a16="http://schemas.microsoft.com/office/drawing/2014/main" id="{ED0543DF-8CFA-4CBD-AF23-D059985D34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37329 w 12192000"/>
              <a:gd name="connsiteY0" fmla="*/ 941695 h 6858000"/>
              <a:gd name="connsiteX1" fmla="*/ 937329 w 12192000"/>
              <a:gd name="connsiteY1" fmla="*/ 5916305 h 6858000"/>
              <a:gd name="connsiteX2" fmla="*/ 6389856 w 12192000"/>
              <a:gd name="connsiteY2" fmla="*/ 5916305 h 6858000"/>
              <a:gd name="connsiteX3" fmla="*/ 6389856 w 12192000"/>
              <a:gd name="connsiteY3" fmla="*/ 94169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37329" y="941695"/>
                </a:moveTo>
                <a:lnTo>
                  <a:pt x="937329" y="5916305"/>
                </a:lnTo>
                <a:lnTo>
                  <a:pt x="6389856" y="5916305"/>
                </a:lnTo>
                <a:lnTo>
                  <a:pt x="6389856" y="94169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61A2AD8-D5EA-48FD-B19E-788E4D978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0682D9D6-0C91-4BAA-B631-B4A597F6D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26F410-6A1D-427A-8C06-A0023004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0" y="2197853"/>
            <a:ext cx="4633415" cy="85121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25" name="Data — symbol zastępczy 7">
            <a:extLst>
              <a:ext uri="{FF2B5EF4-FFF2-40B4-BE49-F238E27FC236}">
                <a16:creationId xmlns:a16="http://schemas.microsoft.com/office/drawing/2014/main" id="{53A572F0-78E4-4979-BD85-E9F315B0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91992" y="1162386"/>
            <a:ext cx="2743200" cy="2560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 rtl="0"/>
            <a:r>
              <a:rPr lang="pl-PL" noProof="0"/>
              <a:t>20XX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856F1164-CE64-4728-83B0-E5316C16DF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57313" y="3308350"/>
            <a:ext cx="4633912" cy="2141632"/>
          </a:xfrm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274320" indent="0" algn="ctr">
              <a:buNone/>
              <a:defRPr baseline="0">
                <a:solidFill>
                  <a:schemeClr val="bg1"/>
                </a:solidFill>
              </a:defRPr>
            </a:lvl2pPr>
            <a:lvl3pPr marL="548640" indent="0">
              <a:buNone/>
              <a:defRPr>
                <a:solidFill>
                  <a:schemeClr val="bg1"/>
                </a:solidFill>
              </a:defRPr>
            </a:lvl3pPr>
            <a:lvl4pPr marL="822960" indent="0">
              <a:buNone/>
              <a:defRPr>
                <a:solidFill>
                  <a:schemeClr val="bg1"/>
                </a:solidFill>
              </a:defRPr>
            </a:lvl4pPr>
            <a:lvl5pPr marL="10972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endParaRPr lang="pl-PL" noProof="0"/>
          </a:p>
        </p:txBody>
      </p:sp>
      <p:sp>
        <p:nvSpPr>
          <p:cNvPr id="27" name="Stopka — symbol zastępczy 8">
            <a:extLst>
              <a:ext uri="{FF2B5EF4-FFF2-40B4-BE49-F238E27FC236}">
                <a16:creationId xmlns:a16="http://schemas.microsoft.com/office/drawing/2014/main" id="{DEA4EBDD-4088-4396-BD3F-3AB4BEFB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50" y="5472763"/>
            <a:ext cx="4636008" cy="256032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Przykładowy tekst stopki</a:t>
            </a:r>
          </a:p>
        </p:txBody>
      </p:sp>
    </p:spTree>
    <p:extLst>
      <p:ext uri="{BB962C8B-B14F-4D97-AF65-F5344CB8AC3E}">
        <p14:creationId xmlns:p14="http://schemas.microsoft.com/office/powerpoint/2010/main" val="384894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ostokąt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7" name="Prostokąt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ostokąt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 stopki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4109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1" r:id="rId2"/>
    <p:sldLayoutId id="2147483660" r:id="rId3"/>
    <p:sldLayoutId id="2147483676" r:id="rId4"/>
    <p:sldLayoutId id="2147483673" r:id="rId5"/>
    <p:sldLayoutId id="2147483677" r:id="rId6"/>
    <p:sldLayoutId id="2147483672" r:id="rId7"/>
    <p:sldLayoutId id="2147483675" r:id="rId8"/>
    <p:sldLayoutId id="2147483678" r:id="rId9"/>
    <p:sldLayoutId id="2147483662" r:id="rId10"/>
    <p:sldLayoutId id="2147483663" r:id="rId11"/>
    <p:sldLayoutId id="2147483670" r:id="rId12"/>
    <p:sldLayoutId id="2147483664" r:id="rId13"/>
    <p:sldLayoutId id="2147483665" r:id="rId14"/>
    <p:sldLayoutId id="2147483666" r:id="rId15"/>
    <p:sldLayoutId id="2147483667" r:id="rId16"/>
    <p:sldLayoutId id="214748367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86000"/>
            <a:ext cx="8933796" cy="2396061"/>
          </a:xfrm>
          <a:noFill/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br>
              <a:rPr lang="pl-PL" sz="18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18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18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 wdrażania </a:t>
            </a:r>
            <a:b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polityki terytorialnej</a:t>
            </a:r>
            <a:b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b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Województwie Kujawsko-Pomorskim</a:t>
            </a:r>
            <a:br>
              <a:rPr lang="pl-PL" sz="11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1100" b="1" i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2800" b="1" i="1" dirty="0">
                <a:solidFill>
                  <a:srgbClr val="00B050"/>
                </a:solidFill>
                <a:latin typeface="Book Antiqua" panose="02040602050305030304" pitchFamily="18" charset="0"/>
              </a:rPr>
            </a:br>
            <a:endParaRPr lang="pl-PL" sz="2800" b="1" i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b="1" spc="-1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Toruń</a:t>
            </a:r>
            <a:r>
              <a:rPr lang="pl-PL" b="1" spc="-10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23 </a:t>
            </a:r>
            <a:r>
              <a:rPr lang="pl-PL" b="1" spc="-1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października  2023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D2644B1-6FB9-1C46-011B-47107E3F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161" y="3151608"/>
            <a:ext cx="4779678" cy="5547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F0A37EF-B8A2-EE70-4384-6782FED46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609" y="3304008"/>
            <a:ext cx="477358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Wykres 29"/>
          <p:cNvGraphicFramePr/>
          <p:nvPr/>
        </p:nvGraphicFramePr>
        <p:xfrm>
          <a:off x="463139" y="1600201"/>
          <a:ext cx="10090562" cy="471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463138" y="713397"/>
            <a:ext cx="10712861" cy="1053935"/>
          </a:xfrm>
        </p:spPr>
        <p:txBody>
          <a:bodyPr>
            <a:noAutofit/>
          </a:bodyPr>
          <a:lstStyle/>
          <a:p>
            <a:pPr algn="ctr"/>
            <a:r>
              <a:rPr lang="pl-PL" sz="3000" b="1">
                <a:solidFill>
                  <a:schemeClr val="accent6">
                    <a:lumMod val="50000"/>
                  </a:schemeClr>
                </a:solidFill>
              </a:rPr>
              <a:t>Poziom kontraktacji ZIT – podział na obszary tematyczne – </a:t>
            </a:r>
            <a:br>
              <a:rPr lang="pl-PL" sz="3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000" b="1">
                <a:solidFill>
                  <a:schemeClr val="accent6">
                    <a:lumMod val="50000"/>
                  </a:schemeClr>
                </a:solidFill>
              </a:rPr>
              <a:t>stan na 01.10.2023 r. (EFS)</a:t>
            </a:r>
            <a:endParaRPr lang="pl-PL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3E43F0-FB9B-4823-9CE2-2EE948EE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1861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CFB59FEE-1239-4629-B525-EFBBDF352F44}"/>
              </a:ext>
            </a:extLst>
          </p:cNvPr>
          <p:cNvSpPr/>
          <p:nvPr/>
        </p:nvSpPr>
        <p:spPr>
          <a:xfrm>
            <a:off x="713408" y="1056992"/>
            <a:ext cx="3756991" cy="905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Zintegrowane Inwestycje Terytorialne – złożone wnioski o płatność</a:t>
            </a:r>
          </a:p>
        </p:txBody>
      </p:sp>
      <p:sp>
        <p:nvSpPr>
          <p:cNvPr id="3" name="Prostokąt 2"/>
          <p:cNvSpPr/>
          <p:nvPr/>
        </p:nvSpPr>
        <p:spPr>
          <a:xfrm>
            <a:off x="540458" y="2295396"/>
            <a:ext cx="467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/>
              <a:t>złożone wnioski o płatność</a:t>
            </a:r>
            <a:r>
              <a:rPr lang="pl-PL" b="1" u="sng" dirty="0"/>
              <a:t> ZIT w ramach RPO (EFRR+EFS) – stan 01.10.2023 r.</a:t>
            </a:r>
          </a:p>
          <a:p>
            <a:endParaRPr lang="pl-PL" dirty="0"/>
          </a:p>
          <a:p>
            <a:endParaRPr lang="pl-PL" dirty="0"/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181267196"/>
              </p:ext>
            </p:extLst>
          </p:nvPr>
        </p:nvGraphicFramePr>
        <p:xfrm>
          <a:off x="248716" y="2494553"/>
          <a:ext cx="5025455" cy="379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: zaokrąglone rogi 1">
            <a:extLst>
              <a:ext uri="{FF2B5EF4-FFF2-40B4-BE49-F238E27FC236}">
                <a16:creationId xmlns:a16="http://schemas.microsoft.com/office/drawing/2014/main" id="{CFB59FEE-1239-4629-B525-EFBBDF352F44}"/>
              </a:ext>
            </a:extLst>
          </p:cNvPr>
          <p:cNvSpPr/>
          <p:nvPr/>
        </p:nvSpPr>
        <p:spPr>
          <a:xfrm>
            <a:off x="6182919" y="1056992"/>
            <a:ext cx="4833772" cy="905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RPO WK-P – certyfikacja</a:t>
            </a:r>
          </a:p>
        </p:txBody>
      </p:sp>
      <p:sp>
        <p:nvSpPr>
          <p:cNvPr id="6" name="Prostokąt 5"/>
          <p:cNvSpPr/>
          <p:nvPr/>
        </p:nvSpPr>
        <p:spPr>
          <a:xfrm>
            <a:off x="6602136" y="2295396"/>
            <a:ext cx="4513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/>
              <a:t>złożone wnioski o płatność</a:t>
            </a:r>
            <a:r>
              <a:rPr lang="pl-PL" b="1" u="sng" dirty="0"/>
              <a:t> w RPO WK-P (EFRR+EFS) – stan 01.10.2023 r.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D77201B-7E34-478F-8725-2541DAF3444E}"/>
              </a:ext>
            </a:extLst>
          </p:cNvPr>
          <p:cNvSpPr/>
          <p:nvPr/>
        </p:nvSpPr>
        <p:spPr>
          <a:xfrm>
            <a:off x="185963" y="576861"/>
            <a:ext cx="1155730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altLang="pl-PL" sz="2800" b="1" u="sng" dirty="0">
                <a:solidFill>
                  <a:schemeClr val="accent6">
                    <a:lumMod val="50000"/>
                  </a:schemeClr>
                </a:solidFill>
              </a:rPr>
              <a:t>Stan wdrażania ZIT na tle RPO WK-P</a:t>
            </a: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ADD50CAA-15E5-5647-9CE6-7571E92F83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201302"/>
              </p:ext>
            </p:extLst>
          </p:nvPr>
        </p:nvGraphicFramePr>
        <p:xfrm>
          <a:off x="6380922" y="2962355"/>
          <a:ext cx="4734381" cy="357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5155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1520" y="142975"/>
            <a:ext cx="53056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ZIT BTOF</a:t>
            </a: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CBFEE22-DAFB-109F-0243-182872DA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0" y="2657886"/>
            <a:ext cx="4726151" cy="2700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65815DF-B273-FBA2-A039-30E4741EF9C3}"/>
              </a:ext>
            </a:extLst>
          </p:cNvPr>
          <p:cNvSpPr txBox="1"/>
          <p:nvPr/>
        </p:nvSpPr>
        <p:spPr>
          <a:xfrm>
            <a:off x="478978" y="1587663"/>
            <a:ext cx="4726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Termomodernizacja budynku Szkoły Podstawowej w miejscowości Obrowo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1 052 102,06 zł (wkład UE)</a:t>
            </a:r>
          </a:p>
          <a:p>
            <a:r>
              <a:rPr lang="pl-PL" sz="1600" b="1" dirty="0">
                <a:solidFill>
                  <a:schemeClr val="accent6">
                    <a:lumMod val="50000"/>
                  </a:schemeClr>
                </a:solidFill>
              </a:rPr>
              <a:t>Gmina Obrowo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91585E-7394-88D0-84EE-29F3FB717108}"/>
              </a:ext>
            </a:extLst>
          </p:cNvPr>
          <p:cNvSpPr txBox="1"/>
          <p:nvPr/>
        </p:nvSpPr>
        <p:spPr>
          <a:xfrm>
            <a:off x="391520" y="5617686"/>
            <a:ext cx="4726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https://pozatorun.pl/wiadomosci/gminy/obrowo/szkola-podstawowa-w-obrowie-przeszla-rozbudowe/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C5E44CB-0DCB-EF1A-15C9-FCF5C4AD0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01" y="1848033"/>
            <a:ext cx="2630710" cy="35301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C02479F-F792-F9A3-A3A1-56456193B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709" t="-88444" r="159954" b="106477"/>
          <a:stretch/>
        </p:blipFill>
        <p:spPr>
          <a:xfrm>
            <a:off x="3404680" y="1233492"/>
            <a:ext cx="3042807" cy="201554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CF8E7A0-38AB-C9F0-DFD5-31A7400533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b="19605"/>
          <a:stretch/>
        </p:blipFill>
        <p:spPr>
          <a:xfrm>
            <a:off x="8459133" y="2942375"/>
            <a:ext cx="3660901" cy="243581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785E972-1BEA-C250-0DFA-4B302F952A09}"/>
              </a:ext>
            </a:extLst>
          </p:cNvPr>
          <p:cNvSpPr txBox="1"/>
          <p:nvPr/>
        </p:nvSpPr>
        <p:spPr>
          <a:xfrm>
            <a:off x="8610600" y="1841104"/>
            <a:ext cx="3660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Szkoły aktywnych zmysłów – kontynuacja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201 222,09 zł (wkład UE)</a:t>
            </a:r>
          </a:p>
          <a:p>
            <a:r>
              <a:rPr lang="pl-PL" sz="1600" b="1" dirty="0">
                <a:solidFill>
                  <a:schemeClr val="accent6">
                    <a:lumMod val="50000"/>
                  </a:schemeClr>
                </a:solidFill>
              </a:rPr>
              <a:t>Gmina Szubin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19E7149-A963-672A-9761-E8745A72A31F}"/>
              </a:ext>
            </a:extLst>
          </p:cNvPr>
          <p:cNvSpPr txBox="1"/>
          <p:nvPr/>
        </p:nvSpPr>
        <p:spPr>
          <a:xfrm>
            <a:off x="5715501" y="5617686"/>
            <a:ext cx="640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https://szubin.pl/szkoly-aktywnych-zmyslow-kontynuacja.html</a:t>
            </a:r>
          </a:p>
        </p:txBody>
      </p:sp>
    </p:spTree>
    <p:extLst>
      <p:ext uri="{BB962C8B-B14F-4D97-AF65-F5344CB8AC3E}">
        <p14:creationId xmlns:p14="http://schemas.microsoft.com/office/powerpoint/2010/main" val="77335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71263" y="0"/>
            <a:ext cx="5290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ZIT BTOF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20796" y="461665"/>
            <a:ext cx="521475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1600" b="1" dirty="0"/>
              <a:t>Rewitalizacja społeczno-gospodarcza Starego Fordonu – etap I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9 761 728,88 zł (wkład UE)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31629" y="3939516"/>
            <a:ext cx="2614663" cy="34801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FBF874-1728-38DC-A186-BD15A96E8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1" y="1424778"/>
            <a:ext cx="2723608" cy="163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7D69B2-9DB1-9906-8FFF-5D75668D4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06" y="1424778"/>
            <a:ext cx="2723608" cy="163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6053032-B140-8584-78D2-B38F1F08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1" y="3214624"/>
            <a:ext cx="2723608" cy="163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2291A96-90A5-4CE9-3FCF-C38417BD8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97" y="3214624"/>
            <a:ext cx="2723608" cy="163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FC36882-3A16-0930-D0B5-B4EDA3E744C9}"/>
              </a:ext>
            </a:extLst>
          </p:cNvPr>
          <p:cNvSpPr txBox="1"/>
          <p:nvPr/>
        </p:nvSpPr>
        <p:spPr>
          <a:xfrm>
            <a:off x="390627" y="5104878"/>
            <a:ext cx="5347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https://www.modernizacjaroku.org.pl/pl/edition/3413/object/3466/rewitalizacja-spoleczno-gospodarcza-starego-fordonu-etap-i-czesc-2-przy-ul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88D373D-C663-3FE4-0DAB-203A77E85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96" y="1491480"/>
            <a:ext cx="2006391" cy="2006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F4468A6-23B9-665D-730B-1BD107671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27" y="1482075"/>
            <a:ext cx="2006391" cy="2006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FCBE921-A568-1CA9-1896-938D99474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26" y="3735295"/>
            <a:ext cx="2006391" cy="2006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2BD4826-46BC-514D-243D-76632D9EBC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96" y="3735295"/>
            <a:ext cx="2006391" cy="2006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65AB52-B6F9-96BC-4F20-90861370CAC2}"/>
              </a:ext>
            </a:extLst>
          </p:cNvPr>
          <p:cNvSpPr txBox="1"/>
          <p:nvPr/>
        </p:nvSpPr>
        <p:spPr>
          <a:xfrm>
            <a:off x="6320022" y="461665"/>
            <a:ext cx="466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REanimacja</a:t>
            </a:r>
            <a:r>
              <a:rPr lang="pl-PL" sz="1600" b="1" dirty="0"/>
              <a:t> Bydgoskiej 52 – adaptacja zabytkowej kamienicy na cele społecznie użyteczne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9 405 080,00 zł (wkład UE)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593CAEC-66B1-2C93-6ED5-23E434898677}"/>
              </a:ext>
            </a:extLst>
          </p:cNvPr>
          <p:cNvSpPr txBox="1"/>
          <p:nvPr/>
        </p:nvSpPr>
        <p:spPr>
          <a:xfrm>
            <a:off x="6415273" y="5856801"/>
            <a:ext cx="5210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https://www.torun.pl/pl/na-budowie-przy-bydgoskiej-50-52</a:t>
            </a:r>
          </a:p>
        </p:txBody>
      </p:sp>
    </p:spTree>
    <p:extLst>
      <p:ext uri="{BB962C8B-B14F-4D97-AF65-F5344CB8AC3E}">
        <p14:creationId xmlns:p14="http://schemas.microsoft.com/office/powerpoint/2010/main" val="30102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48B2E-905C-4BBD-86AE-0C95C1CE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-PL" sz="31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OBSZARY</a:t>
            </a:r>
            <a:r>
              <a:rPr lang="pl-PL" sz="48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pl-PL" sz="31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STRATEGICZNEJ INTERWENCJI I OBSZARY ROZWOJU SPOŁECZNO-GOSPODARCZEGO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E2010C3B-02FE-C4A5-C135-53512CF7BB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683" r="39683"/>
          <a:stretch>
            <a:fillRect/>
          </a:stretch>
        </p:blipFill>
        <p:spPr>
          <a:xfrm>
            <a:off x="0" y="228600"/>
            <a:ext cx="12192000" cy="165983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DA5CA4C-4061-9961-D4B0-73081E90ECB0}"/>
              </a:ext>
            </a:extLst>
          </p:cNvPr>
          <p:cNvSpPr/>
          <p:nvPr/>
        </p:nvSpPr>
        <p:spPr>
          <a:xfrm>
            <a:off x="8110329" y="2013653"/>
            <a:ext cx="516835" cy="2524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73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343" y="390267"/>
            <a:ext cx="10489493" cy="106153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Stan wdrażania strategii obszarowych OSI  - </a:t>
            </a:r>
            <a:b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kontraktacja stan na 01.10.2023 r.*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80A9DF-0A12-4F70-B04A-077D34D8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7619" y="5655661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15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19792162"/>
              </p:ext>
            </p:extLst>
          </p:nvPr>
        </p:nvGraphicFramePr>
        <p:xfrm>
          <a:off x="0" y="1513433"/>
          <a:ext cx="11798461" cy="446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ytuł 1"/>
          <p:cNvSpPr txBox="1">
            <a:spLocks/>
          </p:cNvSpPr>
          <p:nvPr/>
        </p:nvSpPr>
        <p:spPr bwMode="auto">
          <a:xfrm>
            <a:off x="431472" y="6010299"/>
            <a:ext cx="11135096" cy="33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l-PL" altLang="pl-PL" sz="1400" dirty="0"/>
              <a:t>*Opracowano na podstawie raportu wygenerowanego z systemu SL2014 – Podpisane umowy 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3847119" y="4946003"/>
            <a:ext cx="3200058" cy="1030968"/>
            <a:chOff x="424317" y="3432360"/>
            <a:chExt cx="3010553" cy="1030968"/>
          </a:xfrm>
          <a:solidFill>
            <a:schemeClr val="accent2"/>
          </a:solidFill>
        </p:grpSpPr>
        <p:sp>
          <p:nvSpPr>
            <p:cNvPr id="10" name="Pagon 9"/>
            <p:cNvSpPr/>
            <p:nvPr/>
          </p:nvSpPr>
          <p:spPr>
            <a:xfrm>
              <a:off x="424317" y="3432360"/>
              <a:ext cx="3010553" cy="103096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1" name="Pagon 4"/>
            <p:cNvSpPr/>
            <p:nvPr/>
          </p:nvSpPr>
          <p:spPr>
            <a:xfrm>
              <a:off x="1044836" y="3712130"/>
              <a:ext cx="1967526" cy="7511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rgbClr val="FFFF00"/>
                  </a:solidFill>
                </a:rPr>
                <a:t>% wykonania EFRR RPO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b="1" dirty="0">
                  <a:solidFill>
                    <a:srgbClr val="FFFF00"/>
                  </a:solidFill>
                </a:rPr>
                <a:t>99,4</a:t>
              </a:r>
              <a:r>
                <a:rPr lang="pl-PL" sz="1900" b="1" kern="1200" dirty="0">
                  <a:solidFill>
                    <a:srgbClr val="FFFF00"/>
                  </a:solidFill>
                </a:rPr>
                <a:t> %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6792688" y="4946003"/>
            <a:ext cx="3823854" cy="1030968"/>
            <a:chOff x="104169" y="3432360"/>
            <a:chExt cx="3330702" cy="1030968"/>
          </a:xfrm>
          <a:solidFill>
            <a:schemeClr val="accent2"/>
          </a:solidFill>
        </p:grpSpPr>
        <p:sp>
          <p:nvSpPr>
            <p:cNvPr id="13" name="Pagon 12"/>
            <p:cNvSpPr/>
            <p:nvPr/>
          </p:nvSpPr>
          <p:spPr>
            <a:xfrm>
              <a:off x="104169" y="3432360"/>
              <a:ext cx="3330702" cy="103096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Pagon 4"/>
            <p:cNvSpPr/>
            <p:nvPr/>
          </p:nvSpPr>
          <p:spPr>
            <a:xfrm>
              <a:off x="750794" y="3531916"/>
              <a:ext cx="2168593" cy="931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>
                <a:solidFill>
                  <a:srgbClr val="FFFF00"/>
                </a:solidFill>
              </a:endParaRP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rgbClr val="FFFF00"/>
                  </a:solidFill>
                </a:rPr>
                <a:t>% wykonania EFS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rgbClr val="FFFF00"/>
                  </a:solidFill>
                </a:rPr>
                <a:t>RPO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b="1" kern="1200" dirty="0">
                  <a:solidFill>
                    <a:srgbClr val="FFFF00"/>
                  </a:solidFill>
                </a:rPr>
                <a:t>99,8 %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/>
            </a:p>
          </p:txBody>
        </p:sp>
      </p:grpSp>
      <p:cxnSp>
        <p:nvCxnSpPr>
          <p:cNvPr id="15" name="Łącznik prosty 14"/>
          <p:cNvCxnSpPr/>
          <p:nvPr/>
        </p:nvCxnSpPr>
        <p:spPr>
          <a:xfrm>
            <a:off x="-11875" y="4862876"/>
            <a:ext cx="11954494" cy="0"/>
          </a:xfrm>
          <a:prstGeom prst="line">
            <a:avLst/>
          </a:prstGeom>
          <a:ln w="101600">
            <a:solidFill>
              <a:schemeClr val="tx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38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1630547145"/>
              </p:ext>
            </p:extLst>
          </p:nvPr>
        </p:nvGraphicFramePr>
        <p:xfrm>
          <a:off x="55123" y="384417"/>
          <a:ext cx="5622005" cy="5184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03C12CC-2BE9-41FA-BBBD-2AE973AD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122" y="5538929"/>
            <a:ext cx="793640" cy="346316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16</a:t>
            </a:fld>
            <a:endParaRPr lang="pl-PL" dirty="0"/>
          </a:p>
        </p:txBody>
      </p:sp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2469046694"/>
              </p:ext>
            </p:extLst>
          </p:nvPr>
        </p:nvGraphicFramePr>
        <p:xfrm>
          <a:off x="5869513" y="268012"/>
          <a:ext cx="5678225" cy="527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ytuł 1"/>
          <p:cNvSpPr>
            <a:spLocks/>
          </p:cNvSpPr>
          <p:nvPr/>
        </p:nvSpPr>
        <p:spPr bwMode="auto">
          <a:xfrm>
            <a:off x="399506" y="5820130"/>
            <a:ext cx="10424135" cy="4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l-PL" altLang="pl-PL" sz="1200" dirty="0">
                <a:cs typeface="Times New Roman" panose="02020603050405020304" pitchFamily="18" charset="0"/>
              </a:rPr>
              <a:t>*Na podstawie danych SL zaprezentowanych podczas Sesji Sejmiku Województwa Kujawsko-Pomorskiego w dniu 27.09.2021 r. </a:t>
            </a:r>
          </a:p>
        </p:txBody>
      </p:sp>
    </p:spTree>
    <p:extLst>
      <p:ext uri="{BB962C8B-B14F-4D97-AF65-F5344CB8AC3E}">
        <p14:creationId xmlns:p14="http://schemas.microsoft.com/office/powerpoint/2010/main" val="3806552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8851" y="378498"/>
            <a:ext cx="11121284" cy="106153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Stan wdrażania strategii obszarowych ORSG  - </a:t>
            </a:r>
            <a:b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kontraktacja stan na 01.10.2023 r.*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80A9DF-0A12-4F70-B04A-077D34D8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9996" y="5665389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17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80793311"/>
              </p:ext>
            </p:extLst>
          </p:nvPr>
        </p:nvGraphicFramePr>
        <p:xfrm>
          <a:off x="142377" y="1523161"/>
          <a:ext cx="11798461" cy="446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ytuł 1"/>
          <p:cNvSpPr txBox="1">
            <a:spLocks/>
          </p:cNvSpPr>
          <p:nvPr/>
        </p:nvSpPr>
        <p:spPr bwMode="auto">
          <a:xfrm>
            <a:off x="474059" y="6211948"/>
            <a:ext cx="11135096" cy="33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l-PL" altLang="pl-PL" sz="1400" dirty="0"/>
              <a:t>*Opracowano na podstawie raportu wygenerowanego z systemu SL2014 – Podpisane umowy 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3989496" y="4955731"/>
            <a:ext cx="3200058" cy="1030968"/>
            <a:chOff x="424317" y="3432360"/>
            <a:chExt cx="3010553" cy="1030968"/>
          </a:xfrm>
          <a:solidFill>
            <a:srgbClr val="FF0000"/>
          </a:solidFill>
        </p:grpSpPr>
        <p:sp>
          <p:nvSpPr>
            <p:cNvPr id="10" name="Pagon 9"/>
            <p:cNvSpPr/>
            <p:nvPr/>
          </p:nvSpPr>
          <p:spPr>
            <a:xfrm>
              <a:off x="424317" y="3432360"/>
              <a:ext cx="3010553" cy="1030968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1" name="Pagon 4"/>
            <p:cNvSpPr/>
            <p:nvPr/>
          </p:nvSpPr>
          <p:spPr>
            <a:xfrm>
              <a:off x="1044836" y="3712130"/>
              <a:ext cx="1967526" cy="751197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chemeClr val="tx2">
                      <a:lumMod val="50000"/>
                    </a:schemeClr>
                  </a:solidFill>
                </a:rPr>
                <a:t>% wykonania EFRR RPO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b="1" dirty="0">
                  <a:solidFill>
                    <a:schemeClr val="tx2">
                      <a:lumMod val="50000"/>
                    </a:schemeClr>
                  </a:solidFill>
                </a:rPr>
                <a:t>99,4</a:t>
              </a:r>
              <a:r>
                <a:rPr lang="pl-PL" sz="1900" b="1" kern="1200" dirty="0">
                  <a:solidFill>
                    <a:schemeClr val="tx2">
                      <a:lumMod val="50000"/>
                    </a:schemeClr>
                  </a:solidFill>
                </a:rPr>
                <a:t> %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6935065" y="4955731"/>
            <a:ext cx="3823854" cy="1030968"/>
            <a:chOff x="104169" y="3432360"/>
            <a:chExt cx="3330702" cy="1030968"/>
          </a:xfrm>
          <a:solidFill>
            <a:schemeClr val="accent2"/>
          </a:solidFill>
        </p:grpSpPr>
        <p:sp>
          <p:nvSpPr>
            <p:cNvPr id="13" name="Pagon 12"/>
            <p:cNvSpPr/>
            <p:nvPr/>
          </p:nvSpPr>
          <p:spPr>
            <a:xfrm>
              <a:off x="104169" y="3432360"/>
              <a:ext cx="3330702" cy="1030968"/>
            </a:xfrm>
            <a:prstGeom prst="chevron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Pagon 4"/>
            <p:cNvSpPr/>
            <p:nvPr/>
          </p:nvSpPr>
          <p:spPr>
            <a:xfrm>
              <a:off x="750794" y="3531916"/>
              <a:ext cx="2168593" cy="931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>
                <a:solidFill>
                  <a:srgbClr val="FFFF00"/>
                </a:solidFill>
              </a:endParaRP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chemeClr val="tx2">
                      <a:lumMod val="50000"/>
                    </a:schemeClr>
                  </a:solidFill>
                </a:rPr>
                <a:t>% wykonania EFS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chemeClr val="tx2">
                      <a:lumMod val="50000"/>
                    </a:schemeClr>
                  </a:solidFill>
                </a:rPr>
                <a:t>RPO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b="1" dirty="0">
                  <a:solidFill>
                    <a:schemeClr val="tx2">
                      <a:lumMod val="50000"/>
                    </a:schemeClr>
                  </a:solidFill>
                </a:rPr>
                <a:t>99,8</a:t>
              </a:r>
              <a:r>
                <a:rPr lang="pl-PL" sz="1900" b="1" kern="1200" dirty="0">
                  <a:solidFill>
                    <a:schemeClr val="tx2">
                      <a:lumMod val="50000"/>
                    </a:schemeClr>
                  </a:solidFill>
                </a:rPr>
                <a:t> %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/>
            </a:p>
          </p:txBody>
        </p:sp>
      </p:grpSp>
      <p:cxnSp>
        <p:nvCxnSpPr>
          <p:cNvPr id="15" name="Łącznik prosty 14"/>
          <p:cNvCxnSpPr/>
          <p:nvPr/>
        </p:nvCxnSpPr>
        <p:spPr>
          <a:xfrm>
            <a:off x="130502" y="4872604"/>
            <a:ext cx="11954494" cy="0"/>
          </a:xfrm>
          <a:prstGeom prst="line">
            <a:avLst/>
          </a:prstGeom>
          <a:ln w="101600">
            <a:solidFill>
              <a:schemeClr val="tx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68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3518335205"/>
              </p:ext>
            </p:extLst>
          </p:nvPr>
        </p:nvGraphicFramePr>
        <p:xfrm>
          <a:off x="5853511" y="388019"/>
          <a:ext cx="6055824" cy="55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65DCC0-4174-4A27-9427-B1E7B570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329" y="5881849"/>
            <a:ext cx="2743200" cy="365125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18</a:t>
            </a:fld>
            <a:endParaRPr lang="pl-PL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690554587"/>
              </p:ext>
            </p:extLst>
          </p:nvPr>
        </p:nvGraphicFramePr>
        <p:xfrm>
          <a:off x="78673" y="305328"/>
          <a:ext cx="6017327" cy="5781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ytuł 1"/>
          <p:cNvSpPr>
            <a:spLocks/>
          </p:cNvSpPr>
          <p:nvPr/>
        </p:nvSpPr>
        <p:spPr bwMode="auto">
          <a:xfrm>
            <a:off x="840418" y="5908487"/>
            <a:ext cx="10992759" cy="37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l-PL" altLang="pl-PL" sz="1200" dirty="0">
                <a:cs typeface="Times New Roman" panose="02020603050405020304" pitchFamily="18" charset="0"/>
              </a:rPr>
              <a:t>*Na podstawie danych SL zaprezentowanych podczas Sesji Sejmiku Województwa Kujawsko-Pomorskiego w dniu 27.09.2021 r.  </a:t>
            </a:r>
          </a:p>
        </p:txBody>
      </p:sp>
    </p:spTree>
    <p:extLst>
      <p:ext uri="{BB962C8B-B14F-4D97-AF65-F5344CB8AC3E}">
        <p14:creationId xmlns:p14="http://schemas.microsoft.com/office/powerpoint/2010/main" val="2769810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CFB59FEE-1239-4629-B525-EFBBDF352F44}"/>
              </a:ext>
            </a:extLst>
          </p:cNvPr>
          <p:cNvSpPr/>
          <p:nvPr/>
        </p:nvSpPr>
        <p:spPr>
          <a:xfrm>
            <a:off x="625859" y="1027136"/>
            <a:ext cx="3756991" cy="7606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OSI/ORSG – złożone wnioski o płatność</a:t>
            </a:r>
          </a:p>
        </p:txBody>
      </p:sp>
      <p:sp>
        <p:nvSpPr>
          <p:cNvPr id="3" name="Prostokąt 2"/>
          <p:cNvSpPr/>
          <p:nvPr/>
        </p:nvSpPr>
        <p:spPr>
          <a:xfrm>
            <a:off x="310016" y="2120298"/>
            <a:ext cx="4813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/>
              <a:t>złożone wnioski o płatność</a:t>
            </a:r>
            <a:r>
              <a:rPr lang="pl-PL" b="1" u="sng" dirty="0"/>
              <a:t> OSI/ORSG w ramach RPO (EFRR+EFS) – stan 01.10.2023 r.</a:t>
            </a:r>
          </a:p>
          <a:p>
            <a:endParaRPr lang="pl-PL" dirty="0"/>
          </a:p>
          <a:p>
            <a:endParaRPr lang="pl-PL" dirty="0"/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634028560"/>
              </p:ext>
            </p:extLst>
          </p:nvPr>
        </p:nvGraphicFramePr>
        <p:xfrm>
          <a:off x="98414" y="2626360"/>
          <a:ext cx="5025455" cy="379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: zaokrąglone rogi 1">
            <a:extLst>
              <a:ext uri="{FF2B5EF4-FFF2-40B4-BE49-F238E27FC236}">
                <a16:creationId xmlns:a16="http://schemas.microsoft.com/office/drawing/2014/main" id="{CFB59FEE-1239-4629-B525-EFBBDF352F44}"/>
              </a:ext>
            </a:extLst>
          </p:cNvPr>
          <p:cNvSpPr/>
          <p:nvPr/>
        </p:nvSpPr>
        <p:spPr>
          <a:xfrm>
            <a:off x="6193982" y="1069181"/>
            <a:ext cx="4833772" cy="676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RPO WK-P – certyfikacja</a:t>
            </a:r>
          </a:p>
        </p:txBody>
      </p:sp>
      <p:sp>
        <p:nvSpPr>
          <p:cNvPr id="6" name="Prostokąt 5"/>
          <p:cNvSpPr/>
          <p:nvPr/>
        </p:nvSpPr>
        <p:spPr>
          <a:xfrm>
            <a:off x="6548143" y="2120298"/>
            <a:ext cx="4479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/>
              <a:t>złożone wnioski o płatność</a:t>
            </a:r>
            <a:r>
              <a:rPr lang="pl-PL" b="1" u="sng" dirty="0"/>
              <a:t> w RPO WK-P (EFRR+EFS) – stan 01.10.2023 r.</a:t>
            </a:r>
          </a:p>
          <a:p>
            <a:endParaRPr lang="pl-PL" dirty="0"/>
          </a:p>
          <a:p>
            <a:endParaRPr lang="pl-PL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107193119"/>
              </p:ext>
            </p:extLst>
          </p:nvPr>
        </p:nvGraphicFramePr>
        <p:xfrm>
          <a:off x="6293373" y="2720462"/>
          <a:ext cx="4734381" cy="357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9D77201B-7E34-478F-8725-2541DAF3444E}"/>
              </a:ext>
            </a:extLst>
          </p:cNvPr>
          <p:cNvSpPr/>
          <p:nvPr/>
        </p:nvSpPr>
        <p:spPr>
          <a:xfrm>
            <a:off x="98414" y="308350"/>
            <a:ext cx="1155730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altLang="pl-PL" sz="2800" b="1" dirty="0">
                <a:solidFill>
                  <a:schemeClr val="accent6">
                    <a:lumMod val="50000"/>
                  </a:schemeClr>
                </a:solidFill>
              </a:rPr>
              <a:t>Stan wdrażania OSI/ORSG na tle RPO WK-P</a:t>
            </a:r>
          </a:p>
        </p:txBody>
      </p:sp>
    </p:spTree>
    <p:extLst>
      <p:ext uri="{BB962C8B-B14F-4D97-AF65-F5344CB8AC3E}">
        <p14:creationId xmlns:p14="http://schemas.microsoft.com/office/powerpoint/2010/main" val="4311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>
            <a:extLst>
              <a:ext uri="{FF2B5EF4-FFF2-40B4-BE49-F238E27FC236}">
                <a16:creationId xmlns:a16="http://schemas.microsoft.com/office/drawing/2014/main" id="{64E38512-4E29-43C5-8F97-DD406447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61" y="1544177"/>
            <a:ext cx="5068567" cy="547461"/>
          </a:xfrm>
        </p:spPr>
        <p:txBody>
          <a:bodyPr rtlCol="0">
            <a:noAutofit/>
          </a:bodyPr>
          <a:lstStyle/>
          <a:p>
            <a:pPr algn="ctr" eaLnBrk="1" hangingPunct="1"/>
            <a:r>
              <a:rPr lang="pl-PL" altLang="pl-PL" sz="2800" b="1" dirty="0">
                <a:solidFill>
                  <a:srgbClr val="00B050"/>
                </a:solidFill>
                <a:latin typeface="+mj-lt"/>
                <a:ea typeface="+mj-ea"/>
                <a:cs typeface="Times New Roman" panose="02020603050405020304" pitchFamily="18" charset="0"/>
              </a:rPr>
              <a:t>Poziomy polityki terytorialnej</a:t>
            </a:r>
          </a:p>
        </p:txBody>
      </p:sp>
      <p:sp>
        <p:nvSpPr>
          <p:cNvPr id="41" name="Podtytuł 40">
            <a:extLst>
              <a:ext uri="{FF2B5EF4-FFF2-40B4-BE49-F238E27FC236}">
                <a16:creationId xmlns:a16="http://schemas.microsoft.com/office/drawing/2014/main" id="{AB0FF8CA-EE35-46AC-9CFA-C5C91CBF5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063" y="2267813"/>
            <a:ext cx="5068567" cy="3578088"/>
          </a:xfrm>
        </p:spPr>
        <p:txBody>
          <a:bodyPr rtlCol="0"/>
          <a:lstStyle/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11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Zgodnie ze Strategią rozwoju województwa kujawsko-pomorskiego do roku 2020 – Plan Modernizacji 2020+ w warunkach naszego regionu proces planowania i wdrażania polityki terytorialnej odbywa się na czterech poziomach.</a:t>
            </a:r>
          </a:p>
          <a:p>
            <a:pPr algn="just"/>
            <a:r>
              <a:rPr lang="pl-PL" sz="11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każdym poziomie polityki terytorialnej realizowane są  zadania odpowiadające specyfice  danego obszaru. W tym celu zidentyfikowane zostały problemy oraz kierunki rozwoju w ramach strategii obszarowych.</a:t>
            </a:r>
          </a:p>
          <a:p>
            <a:pPr algn="just"/>
            <a:r>
              <a:rPr lang="pl-PL" altLang="pl-PL" sz="11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dniu 30 października 2013 r. uchwałą Zarządu Województwa przyjęto „Założenia polityki terytorialnej województwa kujawsko-pomorskiego na lata 2014-2020”.</a:t>
            </a: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pl-PL" sz="11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Ø"/>
            </a:pPr>
            <a:endParaRPr lang="pl-PL" dirty="0">
              <a:solidFill>
                <a:srgbClr val="00B050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5837437E-64B4-0D9F-92AD-D908CF74CDF7}"/>
              </a:ext>
            </a:extLst>
          </p:cNvPr>
          <p:cNvGrpSpPr/>
          <p:nvPr/>
        </p:nvGrpSpPr>
        <p:grpSpPr>
          <a:xfrm>
            <a:off x="6426505" y="386267"/>
            <a:ext cx="4101463" cy="1072198"/>
            <a:chOff x="340034" y="71893"/>
            <a:chExt cx="6226389" cy="1034559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884297DB-F03C-AD4B-2440-D314F747DDB8}"/>
                </a:ext>
              </a:extLst>
            </p:cNvPr>
            <p:cNvSpPr/>
            <p:nvPr/>
          </p:nvSpPr>
          <p:spPr>
            <a:xfrm>
              <a:off x="340036" y="71893"/>
              <a:ext cx="6195740" cy="1034559"/>
            </a:xfrm>
            <a:prstGeom prst="rect">
              <a:avLst/>
            </a:prstGeom>
            <a:solidFill>
              <a:srgbClr val="9FF6FF">
                <a:alpha val="4000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FB00A4D6-A3A5-9829-DB2B-BD1A8D35FB3F}"/>
                </a:ext>
              </a:extLst>
            </p:cNvPr>
            <p:cNvSpPr/>
            <p:nvPr/>
          </p:nvSpPr>
          <p:spPr>
            <a:xfrm>
              <a:off x="340034" y="71893"/>
              <a:ext cx="6226389" cy="1034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9481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b="1" kern="1200" dirty="0">
                  <a:solidFill>
                    <a:schemeClr val="tx1"/>
                  </a:solidFill>
                </a:rPr>
                <a:t>I poziom – ZIT  </a:t>
              </a:r>
              <a:r>
                <a:rPr lang="pl-PL" sz="1400" kern="1200" dirty="0">
                  <a:solidFill>
                    <a:schemeClr val="tx1"/>
                  </a:solidFill>
                </a:rPr>
                <a:t>poziom wojewódzki (Toruń, Bydgoszcz) 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b="1" kern="1200" dirty="0">
                  <a:solidFill>
                    <a:schemeClr val="tx1"/>
                  </a:solidFill>
                </a:rPr>
                <a:t>708 105 798,35 zł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kern="12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1AE9ACFB-9231-694F-4115-A692E78A8D41}"/>
              </a:ext>
            </a:extLst>
          </p:cNvPr>
          <p:cNvSpPr/>
          <p:nvPr/>
        </p:nvSpPr>
        <p:spPr>
          <a:xfrm>
            <a:off x="6426501" y="1458465"/>
            <a:ext cx="4101463" cy="107219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9481" tIns="53340" rIns="53340" bIns="5334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400" b="1" kern="1200" dirty="0">
              <a:solidFill>
                <a:schemeClr val="tx1"/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 II poziom – OSI </a:t>
            </a:r>
            <a:r>
              <a:rPr lang="pl-PL" sz="1400" kern="1200" dirty="0">
                <a:solidFill>
                  <a:schemeClr val="tx1"/>
                </a:solidFill>
              </a:rPr>
              <a:t>poziom regionalny i    subregionalny (Inowrocław, Grudziądz, Włocławek) 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295 499 853,15 zł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kern="12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67D1142-AFE3-F94F-D795-C6AE25FEAC61}"/>
              </a:ext>
            </a:extLst>
          </p:cNvPr>
          <p:cNvSpPr/>
          <p:nvPr/>
        </p:nvSpPr>
        <p:spPr>
          <a:xfrm>
            <a:off x="6426501" y="2530663"/>
            <a:ext cx="4107028" cy="129290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9481" tIns="53340" rIns="53340" bIns="5334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dirty="0">
                <a:solidFill>
                  <a:schemeClr val="tx1"/>
                </a:solidFill>
              </a:rPr>
              <a:t>III poziom – ORSG </a:t>
            </a:r>
            <a:r>
              <a:rPr lang="pl-PL" sz="1400" dirty="0">
                <a:solidFill>
                  <a:schemeClr val="tx1"/>
                </a:solidFill>
              </a:rPr>
              <a:t>poziom ponadlokalny  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dirty="0">
                <a:solidFill>
                  <a:schemeClr val="tx1"/>
                </a:solidFill>
              </a:rPr>
              <a:t>568 705 190,02 zł</a:t>
            </a:r>
            <a:endParaRPr lang="pl-PL" sz="1400" b="1" kern="1200" dirty="0">
              <a:solidFill>
                <a:schemeClr val="tx1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4364C6A-960B-A873-1696-3EDF0E71636B}"/>
              </a:ext>
            </a:extLst>
          </p:cNvPr>
          <p:cNvSpPr/>
          <p:nvPr/>
        </p:nvSpPr>
        <p:spPr>
          <a:xfrm>
            <a:off x="6416406" y="3823570"/>
            <a:ext cx="4111562" cy="10722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9481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   IV poziom – RLKS </a:t>
            </a:r>
            <a:r>
              <a:rPr lang="pl-PL" sz="1400" kern="1200" dirty="0">
                <a:solidFill>
                  <a:schemeClr val="tx1"/>
                </a:solidFill>
              </a:rPr>
              <a:t>obszar lokalny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dirty="0">
                <a:solidFill>
                  <a:schemeClr val="tx1"/>
                </a:solidFill>
              </a:rPr>
              <a:t>270 521 713,00</a:t>
            </a:r>
            <a:endParaRPr lang="pl-PL" sz="1400" b="1" kern="1200" dirty="0">
              <a:solidFill>
                <a:schemeClr val="tx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756B544-7273-B56F-6BB0-9BF718241B1A}"/>
              </a:ext>
            </a:extLst>
          </p:cNvPr>
          <p:cNvSpPr/>
          <p:nvPr/>
        </p:nvSpPr>
        <p:spPr>
          <a:xfrm>
            <a:off x="2508256" y="5597422"/>
            <a:ext cx="1421296" cy="248479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B050"/>
              </a:solidFill>
              <a:highlight>
                <a:srgbClr val="808000"/>
              </a:highlight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BDF4EAC-F477-9F20-18CA-AAB01AC3FF7E}"/>
              </a:ext>
            </a:extLst>
          </p:cNvPr>
          <p:cNvSpPr/>
          <p:nvPr/>
        </p:nvSpPr>
        <p:spPr>
          <a:xfrm>
            <a:off x="2856126" y="856457"/>
            <a:ext cx="675861" cy="24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238366B-ADFE-3920-7B04-11A986627FD4}"/>
              </a:ext>
            </a:extLst>
          </p:cNvPr>
          <p:cNvSpPr/>
          <p:nvPr/>
        </p:nvSpPr>
        <p:spPr>
          <a:xfrm>
            <a:off x="6426501" y="4897944"/>
            <a:ext cx="4101467" cy="129290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9481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400" b="1" dirty="0">
              <a:solidFill>
                <a:srgbClr val="00B050"/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Alokacja PT 2014-2020 </a:t>
            </a:r>
            <a:r>
              <a:rPr lang="pl-PL" sz="1400" b="1" dirty="0">
                <a:solidFill>
                  <a:schemeClr val="tx1"/>
                </a:solidFill>
              </a:rPr>
              <a:t>euro 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1 842 832 554,52 zł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Alokacja PT 2014-2020 (bez RLKS)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chemeClr val="tx1"/>
                </a:solidFill>
              </a:rPr>
              <a:t>  1 572 310 841,52 zł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b="1" kern="1200" dirty="0">
                <a:solidFill>
                  <a:srgbClr val="00B050"/>
                </a:solidFill>
              </a:rPr>
              <a:t> </a:t>
            </a:r>
            <a:endParaRPr lang="pl-PL" sz="1400" kern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95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Wykres 29"/>
          <p:cNvGraphicFramePr/>
          <p:nvPr>
            <p:extLst>
              <p:ext uri="{D42A27DB-BD31-4B8C-83A1-F6EECF244321}">
                <p14:modId xmlns:p14="http://schemas.microsoft.com/office/powerpoint/2010/main" val="2673470702"/>
              </p:ext>
            </p:extLst>
          </p:nvPr>
        </p:nvGraphicFramePr>
        <p:xfrm>
          <a:off x="688061" y="1323693"/>
          <a:ext cx="10853544" cy="500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0" y="812778"/>
            <a:ext cx="11541605" cy="743368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schemeClr val="tx2"/>
                </a:solidFill>
              </a:rPr>
              <a:t>Poziom kontraktacji OSI i ORSG – podział na obszary </a:t>
            </a:r>
            <a:br>
              <a:rPr lang="pl-PL" sz="3000" b="1" dirty="0">
                <a:solidFill>
                  <a:schemeClr val="tx2"/>
                </a:solidFill>
              </a:rPr>
            </a:br>
            <a:r>
              <a:rPr lang="pl-PL" sz="3000" b="1" dirty="0">
                <a:solidFill>
                  <a:schemeClr val="tx2"/>
                </a:solidFill>
              </a:rPr>
              <a:t>tematyczne – stan na 01.10.2023 r. (EFRR)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1C9B4C9-9F16-47E9-9A22-1E7ECAF1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25578" y="6132317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790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Wykres 29"/>
          <p:cNvGraphicFramePr/>
          <p:nvPr>
            <p:extLst>
              <p:ext uri="{D42A27DB-BD31-4B8C-83A1-F6EECF244321}">
                <p14:modId xmlns:p14="http://schemas.microsoft.com/office/powerpoint/2010/main" val="2982707320"/>
              </p:ext>
            </p:extLst>
          </p:nvPr>
        </p:nvGraphicFramePr>
        <p:xfrm>
          <a:off x="554183" y="1256233"/>
          <a:ext cx="9999518" cy="528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287483" y="743368"/>
            <a:ext cx="11709784" cy="720628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schemeClr val="tx2"/>
                </a:solidFill>
              </a:rPr>
              <a:t>Poziom kontraktacji OSI i ORSG - podział na obszary </a:t>
            </a:r>
            <a:br>
              <a:rPr lang="pl-PL" sz="3000" b="1" dirty="0">
                <a:solidFill>
                  <a:schemeClr val="tx2"/>
                </a:solidFill>
              </a:rPr>
            </a:br>
            <a:r>
              <a:rPr lang="pl-PL" sz="3000" b="1" dirty="0">
                <a:solidFill>
                  <a:schemeClr val="tx2"/>
                </a:solidFill>
              </a:rPr>
              <a:t>tematyczne – stan na 01.10.2023 r. (EFS)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B439CFA-833C-487B-A808-5213EAC7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314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682537" y="5130984"/>
            <a:ext cx="5305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6214" y="3385915"/>
            <a:ext cx="2743200" cy="36512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1584C6A-87ED-7B30-094B-75F2BB45A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6" y="2512790"/>
            <a:ext cx="5491485" cy="2952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830CB2F-E335-C5AA-23D2-C7D47E3275E7}"/>
              </a:ext>
            </a:extLst>
          </p:cNvPr>
          <p:cNvSpPr txBox="1"/>
          <p:nvPr/>
        </p:nvSpPr>
        <p:spPr>
          <a:xfrm>
            <a:off x="632075" y="1275162"/>
            <a:ext cx="48878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/>
              <a:t>Budowa i przebudowa infrastruktury transportu publicznego wraz z zakupem taboru autobusowego </a:t>
            </a:r>
          </a:p>
          <a:p>
            <a:r>
              <a:rPr lang="pl-PL" sz="1600" b="1" dirty="0"/>
              <a:t>w Grudziądzu  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29 361 604,15 zł (wkład UE)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F840876-8B73-D256-ABD2-B1626CF3C8A2}"/>
              </a:ext>
            </a:extLst>
          </p:cNvPr>
          <p:cNvSpPr txBox="1"/>
          <p:nvPr/>
        </p:nvSpPr>
        <p:spPr>
          <a:xfrm>
            <a:off x="681865" y="5464790"/>
            <a:ext cx="47496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Źródło: https://pomorska.pl/poprawa-linii-autobusowych-i-nowe-autobusy-za-ponad-34-mln-zl/ga/c3-12804360/zd/26832136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1AE0AD9-B59F-BC68-7C2D-7A5EBF70EF72}"/>
              </a:ext>
            </a:extLst>
          </p:cNvPr>
          <p:cNvSpPr txBox="1"/>
          <p:nvPr/>
        </p:nvSpPr>
        <p:spPr>
          <a:xfrm>
            <a:off x="496570" y="301557"/>
            <a:ext cx="717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OSI Grudziądza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D781A19-6ACA-88CB-7D62-BCBCB27C4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37" y="2512790"/>
            <a:ext cx="4504878" cy="30240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3D26266-42F7-0A84-267B-4DD6612F756D}"/>
              </a:ext>
            </a:extLst>
          </p:cNvPr>
          <p:cNvSpPr txBox="1"/>
          <p:nvPr/>
        </p:nvSpPr>
        <p:spPr>
          <a:xfrm>
            <a:off x="6648269" y="1407320"/>
            <a:ext cx="5179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Modernizacja infrastruktury edukacyjnej szkolnictwa zawodowego Miasta Grudziądza – etap II 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1 694 675,94 zł (wkład UE)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58641D-C3E7-A265-9A99-FE32580E2873}"/>
              </a:ext>
            </a:extLst>
          </p:cNvPr>
          <p:cNvSpPr txBox="1"/>
          <p:nvPr/>
        </p:nvSpPr>
        <p:spPr>
          <a:xfrm>
            <a:off x="6682537" y="5536790"/>
            <a:ext cx="45048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Źródło: https://mapadotacji.gov.pl/projekty/755029/</a:t>
            </a:r>
          </a:p>
        </p:txBody>
      </p:sp>
    </p:spTree>
    <p:extLst>
      <p:ext uri="{BB962C8B-B14F-4D97-AF65-F5344CB8AC3E}">
        <p14:creationId xmlns:p14="http://schemas.microsoft.com/office/powerpoint/2010/main" val="3058118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24209" y="5005420"/>
            <a:ext cx="5305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3564BF7-25B0-E57A-3E47-67968B1B3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13682"/>
          <a:stretch/>
        </p:blipFill>
        <p:spPr>
          <a:xfrm>
            <a:off x="468548" y="1927293"/>
            <a:ext cx="5603132" cy="3888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DF15FD9-25A4-5697-AE1C-B3EC833D2DC3}"/>
              </a:ext>
            </a:extLst>
          </p:cNvPr>
          <p:cNvSpPr txBox="1"/>
          <p:nvPr/>
        </p:nvSpPr>
        <p:spPr>
          <a:xfrm>
            <a:off x="468548" y="226538"/>
            <a:ext cx="5690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OSI Włocławka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FB74437-1F55-AA8D-DB54-7BFB9FCD5D36}"/>
              </a:ext>
            </a:extLst>
          </p:cNvPr>
          <p:cNvSpPr txBox="1"/>
          <p:nvPr/>
        </p:nvSpPr>
        <p:spPr>
          <a:xfrm>
            <a:off x="424774" y="848281"/>
            <a:ext cx="7585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Rozwój zrównoważonego transportu zbiorowego poprzez poprawę efektywności energetycznej, wdrażanie technologii niskoemisyjnej we Włocławku w ramach projektu BIT-CITY II – etap II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11 926 442,44 zł (wkład UE)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BD43B30-61D4-5A8B-7122-AD1D6D2243A6}"/>
              </a:ext>
            </a:extLst>
          </p:cNvPr>
          <p:cNvSpPr txBox="1"/>
          <p:nvPr/>
        </p:nvSpPr>
        <p:spPr>
          <a:xfrm>
            <a:off x="468548" y="5808741"/>
            <a:ext cx="560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https://www.wloclawek.eu/aktualnosc-744-ta_firma_wdrozy_system_zarzadzania.html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BF8119A-FA30-5DF7-6026-B391E0841506}"/>
              </a:ext>
            </a:extLst>
          </p:cNvPr>
          <p:cNvSpPr txBox="1"/>
          <p:nvPr/>
        </p:nvSpPr>
        <p:spPr>
          <a:xfrm>
            <a:off x="6461305" y="4223598"/>
            <a:ext cx="514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Przebudowa i zmiana sposobu użytkowania budynku przy ul. 3 Maja 18 we Włocławku na centrum aktywizacji i przedsiębiorczości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6 785 915,35 zł (wkład UE)</a:t>
            </a:r>
            <a:endParaRPr lang="pl-PL" sz="16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F2DF1E0-0EFB-6F83-D009-65C89B797ECB}"/>
              </a:ext>
            </a:extLst>
          </p:cNvPr>
          <p:cNvSpPr txBox="1"/>
          <p:nvPr/>
        </p:nvSpPr>
        <p:spPr>
          <a:xfrm>
            <a:off x="6533193" y="5528640"/>
            <a:ext cx="522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https://wloclawek.naszemiasto.pl/tak-wygladaja-prace-w-kamienicy-przy-ul-3-maja-18-we/ga/c1-9437953/zd/84369399</a:t>
            </a:r>
          </a:p>
        </p:txBody>
      </p:sp>
    </p:spTree>
    <p:extLst>
      <p:ext uri="{BB962C8B-B14F-4D97-AF65-F5344CB8AC3E}">
        <p14:creationId xmlns:p14="http://schemas.microsoft.com/office/powerpoint/2010/main" val="1504093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74995" y="394137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OSI Inowrocławia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97270" y="788301"/>
            <a:ext cx="5305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1600" b="1" dirty="0"/>
              <a:t>Zajęcia z TIK-u źródłem dobrych wyników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854 305,08 zł (wkład UE)</a:t>
            </a: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229" y="4303814"/>
            <a:ext cx="2743200" cy="36512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4B9D9B4-2D04-1698-7B5C-DACFC8A68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 b="11717"/>
          <a:stretch/>
        </p:blipFill>
        <p:spPr>
          <a:xfrm>
            <a:off x="677571" y="2025184"/>
            <a:ext cx="2976989" cy="288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32A109B-1F83-A741-129F-1A928FB42E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4123" r="1562"/>
          <a:stretch/>
        </p:blipFill>
        <p:spPr>
          <a:xfrm>
            <a:off x="3796177" y="1867519"/>
            <a:ext cx="4505528" cy="35068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D9DB0-7516-1557-F299-76D26CD52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6160"/>
          <a:stretch/>
        </p:blipFill>
        <p:spPr>
          <a:xfrm>
            <a:off x="8395824" y="1952815"/>
            <a:ext cx="3531141" cy="295236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07BDC9E-8681-2B97-D787-644D6E4CBEC6}"/>
              </a:ext>
            </a:extLst>
          </p:cNvPr>
          <p:cNvSpPr txBox="1"/>
          <p:nvPr/>
        </p:nvSpPr>
        <p:spPr>
          <a:xfrm>
            <a:off x="677571" y="5768502"/>
            <a:ext cx="8952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https://sp5ino.pl/2022/01/23/zajecia-z-tik-u-zrodlem-dobrych-wynikow/</a:t>
            </a:r>
          </a:p>
        </p:txBody>
      </p:sp>
    </p:spTree>
    <p:extLst>
      <p:ext uri="{BB962C8B-B14F-4D97-AF65-F5344CB8AC3E}">
        <p14:creationId xmlns:p14="http://schemas.microsoft.com/office/powerpoint/2010/main" val="3299081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29282" y="198647"/>
            <a:ext cx="5305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6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Grudziądza</a:t>
            </a:r>
            <a:endParaRPr lang="pl-PL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25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B373D1-E2D9-6112-0E5E-83E7223E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1083"/>
            <a:ext cx="4290922" cy="37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CB525D-B461-A1B4-FCCC-D43C3BCFB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4" y="2936350"/>
            <a:ext cx="4519296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83A61D5-75E7-2F63-8C02-257419393893}"/>
              </a:ext>
            </a:extLst>
          </p:cNvPr>
          <p:cNvSpPr txBox="1"/>
          <p:nvPr/>
        </p:nvSpPr>
        <p:spPr>
          <a:xfrm>
            <a:off x="941549" y="1719372"/>
            <a:ext cx="475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Podniesienie efektywności kształcenia w przedszkolu gminnym w Świeciu nad Osą </a:t>
            </a:r>
          </a:p>
          <a:p>
            <a:r>
              <a:rPr lang="pl-PL" sz="1600" b="1" dirty="0">
                <a:solidFill>
                  <a:srgbClr val="00B050"/>
                </a:solidFill>
              </a:rPr>
              <a:t>170 531,25 zł (wkład UE)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83A9F65-6739-F1A7-CD9B-BB5A96B1FCA2}"/>
              </a:ext>
            </a:extLst>
          </p:cNvPr>
          <p:cNvSpPr txBox="1"/>
          <p:nvPr/>
        </p:nvSpPr>
        <p:spPr>
          <a:xfrm>
            <a:off x="6096000" y="5204298"/>
            <a:ext cx="42909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https://www.facebook.com/1754037077955465/photos/pcb.4027171193975364/4027180883974395/?type=3&amp;theater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8476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25193" y="408208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ORSG Chełmna</a:t>
            </a:r>
          </a:p>
        </p:txBody>
      </p:sp>
      <p:sp>
        <p:nvSpPr>
          <p:cNvPr id="5" name="Prostokąt 4"/>
          <p:cNvSpPr/>
          <p:nvPr/>
        </p:nvSpPr>
        <p:spPr>
          <a:xfrm>
            <a:off x="6096000" y="5031165"/>
            <a:ext cx="53056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1400" dirty="0"/>
              <a:t>Źródło: https://e-chelmno.pl/pl/11_wiadomosci/57660_kamienica-przy-ul-grudzi-dzkiej-36-zostanie-wyremontowana-co-w-niej-bedzie.html</a:t>
            </a:r>
          </a:p>
        </p:txBody>
      </p:sp>
      <p:pic>
        <p:nvPicPr>
          <p:cNvPr id="3" name="Symbol zastępczy zawartości 3">
            <a:extLst>
              <a:ext uri="{FF2B5EF4-FFF2-40B4-BE49-F238E27FC236}">
                <a16:creationId xmlns:a16="http://schemas.microsoft.com/office/drawing/2014/main" id="{0AB0B4AA-D8D6-251C-E303-32244599B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3" y="2243756"/>
            <a:ext cx="4979779" cy="4206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9567CC-407F-047E-3608-E8097D1C8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86" y="1284046"/>
            <a:ext cx="474649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CC98249-9090-2632-9CA1-0F2D04632FB9}"/>
              </a:ext>
            </a:extLst>
          </p:cNvPr>
          <p:cNvSpPr txBox="1"/>
          <p:nvPr/>
        </p:nvSpPr>
        <p:spPr>
          <a:xfrm>
            <a:off x="685021" y="1019108"/>
            <a:ext cx="5250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Adaptacja nieużytkowanej kamienicy wraz z oficyną przy ul. Grudziądzkiej 36 na cele prowadzenia działań społecznych</a:t>
            </a:r>
          </a:p>
          <a:p>
            <a:r>
              <a:rPr lang="pl-PL" b="1" dirty="0">
                <a:solidFill>
                  <a:srgbClr val="00B050"/>
                </a:solidFill>
              </a:rPr>
              <a:t>3 923 737,65 zł (wkład UE)</a:t>
            </a:r>
          </a:p>
        </p:txBody>
      </p:sp>
    </p:spTree>
    <p:extLst>
      <p:ext uri="{BB962C8B-B14F-4D97-AF65-F5344CB8AC3E}">
        <p14:creationId xmlns:p14="http://schemas.microsoft.com/office/powerpoint/2010/main" val="241988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45805" y="-205218"/>
            <a:ext cx="5467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>
              <a:cs typeface="Arial" pitchFamily="34" charset="0"/>
            </a:endParaRPr>
          </a:p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Aleksandrowa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45805" y="963884"/>
            <a:ext cx="5305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/>
              <a:t>Termomodernizacja kompleksu budynków Zespołu Szkół Nr 2 w Aleksandrowie Kujawskim</a:t>
            </a:r>
          </a:p>
          <a:p>
            <a:pPr>
              <a:defRPr/>
            </a:pPr>
            <a:r>
              <a:rPr lang="pl-PL" b="1" dirty="0">
                <a:solidFill>
                  <a:srgbClr val="00B050"/>
                </a:solidFill>
              </a:rPr>
              <a:t>2 527 382,30 zł (wkład UE)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795C90-31CC-9D19-B4DF-E2738E0A8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3" y="2229686"/>
            <a:ext cx="4787900" cy="30226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E7CEB6C-0F69-BECA-C724-21C062337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15015"/>
          <a:stretch/>
        </p:blipFill>
        <p:spPr>
          <a:xfrm>
            <a:off x="6167818" y="594278"/>
            <a:ext cx="4370529" cy="259444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A4318-B44B-6661-E588-17EB9D901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18" y="3325198"/>
            <a:ext cx="4404868" cy="278079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5B0DE45-E145-4CA5-F924-B6BB55A886A3}"/>
              </a:ext>
            </a:extLst>
          </p:cNvPr>
          <p:cNvSpPr txBox="1"/>
          <p:nvPr/>
        </p:nvSpPr>
        <p:spPr>
          <a:xfrm>
            <a:off x="617623" y="5371753"/>
            <a:ext cx="5550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https://aleksandrow.pl/galeria/termomodernizacja-kompleksu-budynkow-zespolu-szkol-nr-2-w-aleksandrowie-kujawskim.html</a:t>
            </a:r>
          </a:p>
        </p:txBody>
      </p:sp>
    </p:spTree>
    <p:extLst>
      <p:ext uri="{BB962C8B-B14F-4D97-AF65-F5344CB8AC3E}">
        <p14:creationId xmlns:p14="http://schemas.microsoft.com/office/powerpoint/2010/main" val="716185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04180" y="127045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Brodnicy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476598" y="1101203"/>
            <a:ext cx="4547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Utworzenie miejsc opieki nad dziećmi do lat 3 </a:t>
            </a:r>
          </a:p>
          <a:p>
            <a:pPr>
              <a:defRPr/>
            </a:pPr>
            <a:r>
              <a:rPr lang="pl-PL" sz="1600" b="1" dirty="0"/>
              <a:t>w Gminie Bobrowo 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904 474,80 zł (wkład UE)</a:t>
            </a:r>
            <a:endParaRPr lang="pl-PL" sz="14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58898A6-1D28-A54B-CBB5-946EA8740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7792"/>
          <a:stretch/>
        </p:blipFill>
        <p:spPr>
          <a:xfrm>
            <a:off x="8832649" y="2040580"/>
            <a:ext cx="3093670" cy="28106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4DFCC03-E2E1-905B-E88D-5E4BA6046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/>
          <a:stretch/>
        </p:blipFill>
        <p:spPr>
          <a:xfrm>
            <a:off x="4476598" y="2851570"/>
            <a:ext cx="4144106" cy="32766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34BF4AA-4294-654D-30D6-84EE9F86E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/>
          <a:stretch/>
        </p:blipFill>
        <p:spPr>
          <a:xfrm>
            <a:off x="324047" y="1834923"/>
            <a:ext cx="3934794" cy="32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93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45805" y="0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Golub-Dobrzyń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4517" y="803425"/>
            <a:ext cx="3382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Kształcenie zawodowe w Powiecie Golubsko – Dobrzyńskim</a:t>
            </a:r>
            <a:br>
              <a:rPr lang="pl-PL" sz="1600" b="1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1600" b="1" dirty="0">
                <a:solidFill>
                  <a:srgbClr val="00B050"/>
                </a:solidFill>
              </a:rPr>
              <a:t>1 626 654,18 zł (wkład UE)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E98BB0-395B-D51A-43CC-4C26E16D2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8"/>
          <a:stretch/>
        </p:blipFill>
        <p:spPr>
          <a:xfrm>
            <a:off x="7426612" y="1718581"/>
            <a:ext cx="4564306" cy="2756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F66DD71-DC80-F5D1-733F-39C1B92F4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29" y="954174"/>
            <a:ext cx="2652903" cy="4714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EABFCE1-DFCD-829E-E327-CDD1237F7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5" y="2047112"/>
            <a:ext cx="3814191" cy="2977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FB9B383-F096-08DB-EC5B-2735A30F6F24}"/>
              </a:ext>
            </a:extLst>
          </p:cNvPr>
          <p:cNvSpPr txBox="1"/>
          <p:nvPr/>
        </p:nvSpPr>
        <p:spPr>
          <a:xfrm>
            <a:off x="904672" y="5856405"/>
            <a:ext cx="9951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https://golubdobrzyn.naszemiasto.pl/trwa-projekt-unijny-w-powiecie-golubsko-dobrzynskim/ga/c8-4555960/zd/30681396</a:t>
            </a:r>
          </a:p>
        </p:txBody>
      </p:sp>
    </p:spTree>
    <p:extLst>
      <p:ext uri="{BB962C8B-B14F-4D97-AF65-F5344CB8AC3E}">
        <p14:creationId xmlns:p14="http://schemas.microsoft.com/office/powerpoint/2010/main" val="52383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8C802F-C74D-41A2-8127-19D4F8EE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68077"/>
            <a:ext cx="5103661" cy="1371600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pl-PL" altLang="pl-PL" sz="4800" dirty="0">
                <a:cs typeface="Times New Roman" panose="02020603050405020304" pitchFamily="18" charset="0"/>
              </a:rPr>
            </a:br>
            <a:br>
              <a:rPr lang="pl-PL" altLang="pl-PL" sz="4800" dirty="0">
                <a:cs typeface="Times New Roman" panose="02020603050405020304" pitchFamily="18" charset="0"/>
              </a:rPr>
            </a:br>
            <a:r>
              <a:rPr lang="pl-PL" altLang="pl-PL" sz="4800" b="1" dirty="0">
                <a:solidFill>
                  <a:srgbClr val="00B050"/>
                </a:solidFill>
                <a:cs typeface="Times New Roman" panose="02020603050405020304" pitchFamily="18" charset="0"/>
              </a:rPr>
              <a:t>ZASIĘG TERYTORIALNY  ZIT, OSI i ORSG</a:t>
            </a:r>
          </a:p>
        </p:txBody>
      </p:sp>
      <p:pic>
        <p:nvPicPr>
          <p:cNvPr id="5" name="Picture 2" descr="C:\Documents and Settings\e.sak\Pulpit\Nowy obraz.TIF">
            <a:extLst>
              <a:ext uri="{FF2B5EF4-FFF2-40B4-BE49-F238E27FC236}">
                <a16:creationId xmlns:a16="http://schemas.microsoft.com/office/drawing/2014/main" id="{4DD2B9B4-FAC4-5F27-DF09-22465E7A488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9" b="871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8A693F8-BF4B-2A1A-36BE-B2DC277ECBCB}"/>
              </a:ext>
            </a:extLst>
          </p:cNvPr>
          <p:cNvSpPr/>
          <p:nvPr/>
        </p:nvSpPr>
        <p:spPr>
          <a:xfrm>
            <a:off x="6374166" y="6305385"/>
            <a:ext cx="1259086" cy="1550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59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49030" y="223383"/>
            <a:ext cx="5203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Inowrocławia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49030" y="1013300"/>
            <a:ext cx="530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Zagospodarowanie Parku Wolności w Gniewkowie na cele rozwoju społecznego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4 760 546,94 zł (wkład UE)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A3C1395-473D-877F-C9AC-3A516F374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4" y="2172549"/>
            <a:ext cx="2999232" cy="399897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4B11607-5562-1983-416A-ABA12DF3C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88" y="1393909"/>
            <a:ext cx="2560320" cy="341376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7777906-B1D7-D250-04F4-7E7EFCF88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02" y="1393909"/>
            <a:ext cx="2560320" cy="341376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EF6A2C9-C391-8849-CB47-AF2C044D5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" y="2172549"/>
            <a:ext cx="2999232" cy="399897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5C4155E-C03A-15B3-5523-539657F03060}"/>
              </a:ext>
            </a:extLst>
          </p:cNvPr>
          <p:cNvSpPr txBox="1"/>
          <p:nvPr/>
        </p:nvSpPr>
        <p:spPr>
          <a:xfrm>
            <a:off x="7042826" y="5339449"/>
            <a:ext cx="4946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https://gniewkowo.com.pl/zagospodarowanie-parku-wolnosci-w-gniewkowie-na-cele-rozwoju-spolecznego.html</a:t>
            </a:r>
          </a:p>
        </p:txBody>
      </p:sp>
    </p:spTree>
    <p:extLst>
      <p:ext uri="{BB962C8B-B14F-4D97-AF65-F5344CB8AC3E}">
        <p14:creationId xmlns:p14="http://schemas.microsoft.com/office/powerpoint/2010/main" val="2748769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07284" y="143765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Lipna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99923" y="839456"/>
            <a:ext cx="393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Modernizacja budynku kina oraz utworzenie </a:t>
            </a:r>
          </a:p>
          <a:p>
            <a:pPr>
              <a:defRPr/>
            </a:pPr>
            <a:r>
              <a:rPr lang="pl-PL" sz="1600" b="1" dirty="0"/>
              <a:t>Muzeum Kina Niemego w Lipnie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3 020 867,50 zł  (wkład UE)</a:t>
            </a:r>
            <a:endParaRPr lang="pl-PL" sz="16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EB8436B-61F9-434F-39D7-2E67A62F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20" y="1145794"/>
            <a:ext cx="67437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513A242-15F5-6EAC-BE0D-1E6C173CDD4B}"/>
              </a:ext>
            </a:extLst>
          </p:cNvPr>
          <p:cNvSpPr txBox="1"/>
          <p:nvPr/>
        </p:nvSpPr>
        <p:spPr>
          <a:xfrm>
            <a:off x="5119991" y="5687290"/>
            <a:ext cx="707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https://torun.wyborcza.pl/torun/7,48723,29580013,pamiatki-po-miedzynarodowej-gwiezdzie-kina-niemego-poli-negri.html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5ACC469-9AB3-AB4F-7E2D-6DAE21302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" y="3317370"/>
            <a:ext cx="1943100" cy="116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3958724-F538-599E-E3AA-104405727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48" y="1845643"/>
            <a:ext cx="1943100" cy="116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5064524-B885-1DCD-3D03-032E9AAA3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" y="1851251"/>
            <a:ext cx="1943100" cy="116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3E68241-0580-CABD-A5F2-A3006FE93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9" y="4783040"/>
            <a:ext cx="1943100" cy="116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3B404947-E172-37A3-DA91-745EAC0B2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48" y="3317370"/>
            <a:ext cx="1943100" cy="116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B049FA2-47A0-CE4D-EBD4-DB4263F5A9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05" y="4783040"/>
            <a:ext cx="1943100" cy="116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E0DFAA-F7BB-1BA9-3ECF-13146DBA6EA8}"/>
              </a:ext>
            </a:extLst>
          </p:cNvPr>
          <p:cNvSpPr txBox="1"/>
          <p:nvPr/>
        </p:nvSpPr>
        <p:spPr>
          <a:xfrm>
            <a:off x="507284" y="6095259"/>
            <a:ext cx="490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https://www.kujawsko-pomorskie.pl/informacje-prasowe/40048-kino-nawojka-jak-nowe</a:t>
            </a:r>
          </a:p>
        </p:txBody>
      </p:sp>
    </p:spTree>
    <p:extLst>
      <p:ext uri="{BB962C8B-B14F-4D97-AF65-F5344CB8AC3E}">
        <p14:creationId xmlns:p14="http://schemas.microsoft.com/office/powerpoint/2010/main" val="3313796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347" y="0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Mogilna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41068" y="827112"/>
            <a:ext cx="530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Termomodernizacja Mogileńskiego Ratusza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999 822,24 zł (wkład UE)</a:t>
            </a: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48884" y="5449863"/>
            <a:ext cx="2743200" cy="36512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CD4C41-59D6-0AC4-F416-1B44CD1C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7" y="2008166"/>
            <a:ext cx="4800600" cy="288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56A5CE-D235-1A73-AE0B-48490E5F3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00" y="579424"/>
            <a:ext cx="428625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ED40168-3B3E-C73E-F81E-E28B97E25319}"/>
              </a:ext>
            </a:extLst>
          </p:cNvPr>
          <p:cNvSpPr txBox="1"/>
          <p:nvPr/>
        </p:nvSpPr>
        <p:spPr>
          <a:xfrm>
            <a:off x="550818" y="5053929"/>
            <a:ext cx="506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https://www.modernizacjaroku.org.pl/pl/edition/1104/object/1548/termomodernizacja-mogilenskiego-ratusza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FB8AC85-2096-2B0D-B1B5-EED249C25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47" y="3418329"/>
            <a:ext cx="4333875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359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52819" y="0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Nakło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80585" y="883652"/>
            <a:ext cx="530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Budowa Przedszkola Miejskiego w Mroczy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4 919 644,62 zł  (wkład UE)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BCF1068-F1B8-8E57-70FC-4EF3B884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6" y="1890415"/>
            <a:ext cx="47625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763B4D1-67F3-6560-A1E9-1EC4108D9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2" y="461667"/>
            <a:ext cx="4619625" cy="277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506C4B0-BF0B-4785-B9BE-42ACB0B62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2" y="3455769"/>
            <a:ext cx="4619625" cy="277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339C375-6FD5-8D15-8F5D-A656BC9C6C17}"/>
              </a:ext>
            </a:extLst>
          </p:cNvPr>
          <p:cNvSpPr txBox="1"/>
          <p:nvPr/>
        </p:nvSpPr>
        <p:spPr>
          <a:xfrm>
            <a:off x="552819" y="5263018"/>
            <a:ext cx="5478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https://www.modernizacjaroku.org.pl/pl/edition/2837/object/2904/budowa-przedszkola-miejskiego-w-mroczy</a:t>
            </a:r>
          </a:p>
        </p:txBody>
      </p:sp>
    </p:spTree>
    <p:extLst>
      <p:ext uri="{BB962C8B-B14F-4D97-AF65-F5344CB8AC3E}">
        <p14:creationId xmlns:p14="http://schemas.microsoft.com/office/powerpoint/2010/main" val="2703255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9346" y="0"/>
            <a:ext cx="5550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>
              <a:cs typeface="Arial" pitchFamily="34" charset="0"/>
            </a:endParaRPr>
          </a:p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Radziejowa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3628" y="1239127"/>
            <a:ext cx="2783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Klub Seniora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224 111,00 zł (wkład UE)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0D85C47-BB42-B828-674B-BDC651D9D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0" t="1398" r="7970" b="-1398"/>
          <a:stretch/>
        </p:blipFill>
        <p:spPr>
          <a:xfrm>
            <a:off x="186811" y="2601364"/>
            <a:ext cx="3789030" cy="2249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802058C-063A-8EAC-65C6-66D0982BD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/>
          <a:stretch/>
        </p:blipFill>
        <p:spPr>
          <a:xfrm>
            <a:off x="8363937" y="3487420"/>
            <a:ext cx="3510623" cy="213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892EED1-9463-4C03-CEEA-D62494F4A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r="16449"/>
          <a:stretch/>
        </p:blipFill>
        <p:spPr>
          <a:xfrm>
            <a:off x="8370409" y="1090825"/>
            <a:ext cx="3504151" cy="213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4EBD671-D29E-4C0F-E29D-9B5B65269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50" y="734644"/>
            <a:ext cx="3994750" cy="550555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9731B8E-F338-2F41-93B5-5B80334FF9A6}"/>
              </a:ext>
            </a:extLst>
          </p:cNvPr>
          <p:cNvSpPr txBox="1"/>
          <p:nvPr/>
        </p:nvSpPr>
        <p:spPr>
          <a:xfrm>
            <a:off x="225328" y="5288883"/>
            <a:ext cx="378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https://mopsradziejow.pl/index.php/klub-seniora/</a:t>
            </a:r>
          </a:p>
        </p:txBody>
      </p:sp>
    </p:spTree>
    <p:extLst>
      <p:ext uri="{BB962C8B-B14F-4D97-AF65-F5344CB8AC3E}">
        <p14:creationId xmlns:p14="http://schemas.microsoft.com/office/powerpoint/2010/main" val="3146614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16622" y="218991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Rypina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61170" y="1076545"/>
            <a:ext cx="530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Dobry zawód lepsza przyszłość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1 514 135,89 zł (wkład UE)</a:t>
            </a: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57817" y="5816212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35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693F103-C5D5-8C85-5ADC-68542B72C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65" y="914400"/>
            <a:ext cx="3429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95737DA-03DD-7644-BEE2-66125E6B3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17" y="914400"/>
            <a:ext cx="3429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2C4CE36-B955-55A0-E368-C75917801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3" y="2171700"/>
            <a:ext cx="3429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1987AB2-E368-ED7A-B9E4-2F31D01B8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65" y="3692355"/>
            <a:ext cx="3429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4BC53A4-0C13-AC85-B39A-1A0FC4EC6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17" y="3692355"/>
            <a:ext cx="3429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9D9BC01-F1C9-30E9-4510-E6E8A6EBA083}"/>
              </a:ext>
            </a:extLst>
          </p:cNvPr>
          <p:cNvSpPr txBox="1"/>
          <p:nvPr/>
        </p:nvSpPr>
        <p:spPr>
          <a:xfrm>
            <a:off x="692362" y="5082189"/>
            <a:ext cx="39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http://zs3rypin.pl/a,217,dobry-zawod-lepsza-przyszlosc</a:t>
            </a:r>
          </a:p>
        </p:txBody>
      </p:sp>
    </p:spTree>
    <p:extLst>
      <p:ext uri="{BB962C8B-B14F-4D97-AF65-F5344CB8AC3E}">
        <p14:creationId xmlns:p14="http://schemas.microsoft.com/office/powerpoint/2010/main" val="332625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98733" y="89552"/>
            <a:ext cx="5550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>
              <a:cs typeface="Arial" pitchFamily="34" charset="0"/>
            </a:endParaRPr>
          </a:p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Sępólna Krajeńskiego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383843" y="806011"/>
            <a:ext cx="493720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1600" b="1" dirty="0"/>
              <a:t>Budowa sieci kanalizacji sanitarnej między ul. Złotowską i Kościuszki w Więcborku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412 704,22 zł (wkład UE)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9178" y="5892065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36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0FA1573-2F5E-5A2B-E6BE-EEADF136A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9" y="949220"/>
            <a:ext cx="3730752" cy="497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278CC4B-5E7A-1733-195E-DBB66186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75" y="2116824"/>
            <a:ext cx="3608832" cy="270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8F550E7-4538-CB34-D443-472BEAD5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11" y="2107244"/>
            <a:ext cx="2779776" cy="3816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D22C2A9-4914-EFE8-FB0C-617AE216B3A8}"/>
              </a:ext>
            </a:extLst>
          </p:cNvPr>
          <p:cNvSpPr txBox="1"/>
          <p:nvPr/>
        </p:nvSpPr>
        <p:spPr>
          <a:xfrm>
            <a:off x="5130924" y="5031563"/>
            <a:ext cx="360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https://wiecbork.pl/budowa-sieci-kanalizacji-sanitarnej-miedzy-ul-zlotowska-i-kosciuszki-w-wiecborku/</a:t>
            </a:r>
          </a:p>
        </p:txBody>
      </p:sp>
    </p:spTree>
    <p:extLst>
      <p:ext uri="{BB962C8B-B14F-4D97-AF65-F5344CB8AC3E}">
        <p14:creationId xmlns:p14="http://schemas.microsoft.com/office/powerpoint/2010/main" val="3947330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45805" y="-123243"/>
            <a:ext cx="5550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/>
          </a:p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ORSG Świecia</a:t>
            </a:r>
          </a:p>
        </p:txBody>
      </p:sp>
      <p:sp>
        <p:nvSpPr>
          <p:cNvPr id="5" name="Prostokąt 4"/>
          <p:cNvSpPr/>
          <p:nvPr/>
        </p:nvSpPr>
        <p:spPr>
          <a:xfrm>
            <a:off x="545805" y="627974"/>
            <a:ext cx="530564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pl-PL" sz="1400" i="1" dirty="0">
                <a:solidFill>
                  <a:srgbClr val="003399"/>
                </a:solidFill>
                <a:cs typeface="Arial" pitchFamily="34" charset="0"/>
              </a:rPr>
            </a:br>
            <a:r>
              <a:rPr lang="pl-PL" sz="1600" b="1" dirty="0"/>
              <a:t>Modernizacja oświetlenia ulicznego na terenie Gminy Bukowiec na urządzenia energooszczędne, proekologiczne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453 671,09 zł (wkład UE)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5C61FC2-8744-6697-4E38-21CFF01A6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2"/>
          <a:stretch/>
        </p:blipFill>
        <p:spPr>
          <a:xfrm>
            <a:off x="235210" y="2069863"/>
            <a:ext cx="4152900" cy="26723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E24905-776A-342E-4AAF-67AC04DB1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-6568" r="-4545" b="6568"/>
          <a:stretch/>
        </p:blipFill>
        <p:spPr>
          <a:xfrm>
            <a:off x="4716902" y="1909694"/>
            <a:ext cx="3255727" cy="20193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68289E7-42EC-4B23-D168-89715168E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71" y="1060213"/>
            <a:ext cx="3638550" cy="20193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1AAB0C8-2D36-D05F-4D6F-1BE618675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71" y="3508864"/>
            <a:ext cx="3638550" cy="20193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5EF376C-0A46-2F7F-9F30-D7028378F4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-9594" r="6463" b="9594"/>
          <a:stretch/>
        </p:blipFill>
        <p:spPr>
          <a:xfrm>
            <a:off x="4665594" y="4028088"/>
            <a:ext cx="3168293" cy="20193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2D56DE3-D011-396C-E2FB-17CCD2B129AE}"/>
              </a:ext>
            </a:extLst>
          </p:cNvPr>
          <p:cNvSpPr txBox="1"/>
          <p:nvPr/>
        </p:nvSpPr>
        <p:spPr>
          <a:xfrm>
            <a:off x="175954" y="5037738"/>
            <a:ext cx="4271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https://www.bukowiec.pl/inwestycja/nowoczesne-energooszczedne-oswietlenie-w-bukowcu</a:t>
            </a:r>
          </a:p>
        </p:txBody>
      </p:sp>
    </p:spTree>
    <p:extLst>
      <p:ext uri="{BB962C8B-B14F-4D97-AF65-F5344CB8AC3E}">
        <p14:creationId xmlns:p14="http://schemas.microsoft.com/office/powerpoint/2010/main" val="2480186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0163" y="0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Tucholi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0163" y="461665"/>
            <a:ext cx="530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Budowa stacji uzdatniania wody wraz z infrastrukturą towarzyszącą w miejscowości Cekcynek, gmina Cekcyn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2 370 330,93 zł (wkład UE)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1358" y="5605404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38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2F55C2F-DE6F-3371-7C80-254F2F0FA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02" y="3253469"/>
            <a:ext cx="4325112" cy="24364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78946D8-6518-1B8B-9605-59E9FF6C5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74" y="689347"/>
            <a:ext cx="4315968" cy="24241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46C0A43-AE52-941E-1D69-FF8B64197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" y="3879159"/>
            <a:ext cx="4114800" cy="23180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2A8738B-88B7-6E26-2F70-A81B19F17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6" y="1442198"/>
            <a:ext cx="4114800" cy="231800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0CC000B-FB39-03CA-DAFC-ABA225821B49}"/>
              </a:ext>
            </a:extLst>
          </p:cNvPr>
          <p:cNvSpPr txBox="1"/>
          <p:nvPr/>
        </p:nvSpPr>
        <p:spPr>
          <a:xfrm>
            <a:off x="5940358" y="5771896"/>
            <a:ext cx="5550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https://instalcompact.pl/pl/realizacje/stacja-uzdatniania-wody-w-miejscowosci-cekcynek/</a:t>
            </a:r>
          </a:p>
        </p:txBody>
      </p:sp>
    </p:spTree>
    <p:extLst>
      <p:ext uri="{BB962C8B-B14F-4D97-AF65-F5344CB8AC3E}">
        <p14:creationId xmlns:p14="http://schemas.microsoft.com/office/powerpoint/2010/main" val="1181874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93047" y="0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Wąbrzeźna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24981" y="672776"/>
            <a:ext cx="530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Przebudowa i rozbudowa amfiteatru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1 566 887,20 zł (wkład UE)</a:t>
            </a:r>
          </a:p>
          <a:p>
            <a:pPr>
              <a:defRPr/>
            </a:pP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Miasto Wąbrzeźno</a:t>
            </a: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1630" y="5617188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BF2EBE-5D31-3B62-7A83-C7E12BD86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3" y="1857145"/>
            <a:ext cx="4886325" cy="29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C1A1855-BACF-D159-3CFA-88D53D0B7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52" y="502481"/>
            <a:ext cx="4619625" cy="2771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139FFB4-DA2B-FC8C-ADAD-C11C4462E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96" y="3479752"/>
            <a:ext cx="4619625" cy="2771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124CD10-D1BE-E1DE-5E82-D7929305479D}"/>
              </a:ext>
            </a:extLst>
          </p:cNvPr>
          <p:cNvSpPr txBox="1"/>
          <p:nvPr/>
        </p:nvSpPr>
        <p:spPr>
          <a:xfrm>
            <a:off x="793595" y="5000051"/>
            <a:ext cx="496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https://www.modernizacjaroku.org.pl/pl/edition/1104/object/1246/przebudowa-i-rozbudowa-amfiteatru-nad-jeziorem-zamkowym-w-wabrzeznie</a:t>
            </a:r>
          </a:p>
        </p:txBody>
      </p:sp>
    </p:spTree>
    <p:extLst>
      <p:ext uri="{BB962C8B-B14F-4D97-AF65-F5344CB8AC3E}">
        <p14:creationId xmlns:p14="http://schemas.microsoft.com/office/powerpoint/2010/main" val="361016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0" indent="0">
              <a:buNone/>
            </a:pPr>
            <a:r>
              <a:rPr lang="pl-PL" altLang="pl-PL" sz="4800" b="1" dirty="0">
                <a:solidFill>
                  <a:srgbClr val="00B050"/>
                </a:solidFill>
              </a:rPr>
              <a:t>Struktura podziału środków w ramach Polityki Terytorialnej na lata 2014-2020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03CD5FD-27C3-4342-BE41-F411CB8D69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292306"/>
              </p:ext>
            </p:extLst>
          </p:nvPr>
        </p:nvGraphicFramePr>
        <p:xfrm>
          <a:off x="1066800" y="2103438"/>
          <a:ext cx="10058400" cy="412516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</a:tblGrid>
              <a:tr h="7654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b="1" i="0" noProof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b="1" i="0" noProof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EFRR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pl-PL" b="1" i="0" noProof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EFS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pl-PL" b="1" i="0" noProof="0" dirty="0">
                        <a:solidFill>
                          <a:schemeClr val="accent6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7654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b="1" i="0" noProof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ZIT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altLang="pl-PL" sz="1800" b="1" dirty="0">
                          <a:solidFill>
                            <a:srgbClr val="00B050"/>
                          </a:solidFill>
                        </a:rPr>
                        <a:t>85,89 %</a:t>
                      </a:r>
                      <a:endParaRPr lang="pl-PL" b="1" i="0" noProof="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altLang="pl-PL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14,11%</a:t>
                      </a:r>
                      <a:endParaRPr lang="pl-PL" sz="1800" b="1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pl-PL" b="0" i="0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         proporcja określona w Umowie Partnerstwa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7654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b="1" i="0" noProof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OSI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altLang="pl-PL" sz="1800" b="1" dirty="0">
                          <a:solidFill>
                            <a:srgbClr val="00B050"/>
                          </a:solidFill>
                        </a:rPr>
                        <a:t>58,19 %</a:t>
                      </a:r>
                      <a:endParaRPr lang="pl-PL" b="1" i="0" noProof="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altLang="pl-PL" sz="1800" b="1" dirty="0">
                          <a:solidFill>
                            <a:srgbClr val="00B050"/>
                          </a:solidFill>
                        </a:rPr>
                        <a:t>41,81</a:t>
                      </a:r>
                      <a:r>
                        <a:rPr lang="pl-PL" altLang="pl-PL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altLang="pl-PL" sz="1800" b="1" dirty="0">
                          <a:solidFill>
                            <a:srgbClr val="00B050"/>
                          </a:solidFill>
                        </a:rPr>
                        <a:t>%</a:t>
                      </a:r>
                      <a:endParaRPr lang="pl-PL" b="1" i="0" noProof="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tabLst>
                          <a:tab pos="630238" algn="l"/>
                        </a:tabLst>
                      </a:pPr>
                      <a:r>
                        <a:rPr lang="pl-PL" b="0" i="0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         </a:t>
                      </a:r>
                      <a:r>
                        <a:rPr lang="pl-PL" sz="1800" b="0" i="0" kern="1200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proporcja obliczona przy uwzględnieniu struktury alokacji na program oraz alokacji na instrument ZIT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7654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b="1" i="0" noProof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ORSG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altLang="pl-PL" sz="1800" b="1" dirty="0">
                          <a:solidFill>
                            <a:srgbClr val="00B050"/>
                          </a:solidFill>
                        </a:rPr>
                        <a:t>58,19 %</a:t>
                      </a:r>
                      <a:endParaRPr lang="pl-PL" b="1" i="0" noProof="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altLang="pl-PL" sz="1800" b="1" dirty="0">
                          <a:solidFill>
                            <a:srgbClr val="00B050"/>
                          </a:solidFill>
                        </a:rPr>
                        <a:t>41,81 %</a:t>
                      </a:r>
                      <a:endParaRPr lang="pl-PL" b="1" i="0" noProof="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pl-PL" sz="1800" b="0" i="0" kern="1200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proporcja obliczona przy uwzględnieniu struktury alokacji na program oraz alokacji na instrument ZIT</a:t>
                      </a:r>
                      <a:endParaRPr lang="pl-PL" b="0" i="0" noProof="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765456">
                <a:tc gridSpan="4">
                  <a:txBody>
                    <a:bodyPr/>
                    <a:lstStyle/>
                    <a:p>
                      <a:pPr algn="ctr" rtl="0" fontAlgn="base"/>
                      <a:endParaRPr lang="pl-PL" b="1" i="0" noProof="0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pl-PL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pl-PL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pl-PL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  <p:sp>
        <p:nvSpPr>
          <p:cNvPr id="5" name="Strzałka: w prawo z wcięciem 4">
            <a:extLst>
              <a:ext uri="{FF2B5EF4-FFF2-40B4-BE49-F238E27FC236}">
                <a16:creationId xmlns:a16="http://schemas.microsoft.com/office/drawing/2014/main" id="{843232B5-4DBF-E188-C297-42CA721F498B}"/>
              </a:ext>
            </a:extLst>
          </p:cNvPr>
          <p:cNvSpPr/>
          <p:nvPr/>
        </p:nvSpPr>
        <p:spPr>
          <a:xfrm>
            <a:off x="7254240" y="3040380"/>
            <a:ext cx="426720" cy="25908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prawo z wcięciem 5">
            <a:extLst>
              <a:ext uri="{FF2B5EF4-FFF2-40B4-BE49-F238E27FC236}">
                <a16:creationId xmlns:a16="http://schemas.microsoft.com/office/drawing/2014/main" id="{7D270365-FC4D-96AF-4DCE-F0AD9904875E}"/>
              </a:ext>
            </a:extLst>
          </p:cNvPr>
          <p:cNvSpPr/>
          <p:nvPr/>
        </p:nvSpPr>
        <p:spPr>
          <a:xfrm>
            <a:off x="7254240" y="3737678"/>
            <a:ext cx="426720" cy="25908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prawo z wcięciem 6">
            <a:extLst>
              <a:ext uri="{FF2B5EF4-FFF2-40B4-BE49-F238E27FC236}">
                <a16:creationId xmlns:a16="http://schemas.microsoft.com/office/drawing/2014/main" id="{476CDB2D-7957-B9D5-6B8E-199E9475800F}"/>
              </a:ext>
            </a:extLst>
          </p:cNvPr>
          <p:cNvSpPr/>
          <p:nvPr/>
        </p:nvSpPr>
        <p:spPr>
          <a:xfrm>
            <a:off x="7254240" y="4649590"/>
            <a:ext cx="426720" cy="25908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61954" y="87196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Włocławka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61954" y="769514"/>
            <a:ext cx="530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Termomodernizacja budynku OSP w Skrzynkach na potrzeby świetlicy wiejskiej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290 971,81 zł </a:t>
            </a:r>
            <a:r>
              <a:rPr lang="pl-PL" sz="1600" b="1" dirty="0">
                <a:solidFill>
                  <a:srgbClr val="00B050"/>
                </a:solidFill>
                <a:cs typeface="Arial" pitchFamily="34" charset="0"/>
              </a:rPr>
              <a:t>(wkład UE)</a:t>
            </a:r>
            <a:endParaRPr lang="pl-PL" sz="1600" b="1" dirty="0">
              <a:solidFill>
                <a:srgbClr val="00B050"/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00" y="5714028"/>
            <a:ext cx="838200" cy="365760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6F50DD5-184D-97D5-42B4-A27D9A53A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2008363"/>
            <a:ext cx="4787900" cy="30226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09336C-3802-7FDE-1801-B1E702F5F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91" y="648193"/>
            <a:ext cx="4548505" cy="287147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4CFB4DA-03FB-6322-DDB9-F96F8AB334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"/>
          <a:stretch/>
        </p:blipFill>
        <p:spPr>
          <a:xfrm>
            <a:off x="6545492" y="3618996"/>
            <a:ext cx="4548505" cy="277501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977B9-1BC7-6D54-2BDB-9D02C1BCDE00}"/>
              </a:ext>
            </a:extLst>
          </p:cNvPr>
          <p:cNvSpPr txBox="1"/>
          <p:nvPr/>
        </p:nvSpPr>
        <p:spPr>
          <a:xfrm>
            <a:off x="554421" y="5438815"/>
            <a:ext cx="5765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https://baruchowo.pl/termomodernizacja-budynku-osp-w-skrzynkach-na-potrzeby-swietlicy-wiejskiej.html</a:t>
            </a:r>
          </a:p>
        </p:txBody>
      </p:sp>
    </p:spTree>
    <p:extLst>
      <p:ext uri="{BB962C8B-B14F-4D97-AF65-F5344CB8AC3E}">
        <p14:creationId xmlns:p14="http://schemas.microsoft.com/office/powerpoint/2010/main" val="2436277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61245" y="141753"/>
            <a:ext cx="5550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ORSG Żnina</a:t>
            </a:r>
            <a:endParaRPr lang="pl-PL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683101" y="572935"/>
            <a:ext cx="530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/>
              <a:t>Innowacyjna edukacja dla szkół Gminy Żnin</a:t>
            </a:r>
          </a:p>
          <a:p>
            <a:pPr>
              <a:defRPr/>
            </a:pPr>
            <a:r>
              <a:rPr lang="pl-PL" sz="1600" b="1" dirty="0">
                <a:solidFill>
                  <a:srgbClr val="00B050"/>
                </a:solidFill>
              </a:rPr>
              <a:t>1 043 634,62 zł (wkład UE)</a:t>
            </a:r>
            <a:endParaRPr lang="pl-PL" sz="1400" dirty="0">
              <a:solidFill>
                <a:srgbClr val="00B05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70F452F-2F80-7B63-95AB-F5A947E6E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0" y="1474469"/>
            <a:ext cx="3172206" cy="4486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925BD2-4322-AF54-E078-C8CA3BCBC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43" y="1500188"/>
            <a:ext cx="2414588" cy="180289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C588935-A6EC-E7A2-779B-636B82E94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43" y="1500188"/>
            <a:ext cx="2414588" cy="18028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FC44742-A8DC-A897-8355-707883D08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1501054"/>
            <a:ext cx="2414588" cy="180289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83D5326-5EEE-FB38-247B-34095856C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43" y="3613550"/>
            <a:ext cx="2414588" cy="180289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FD5B3E7-4D2E-1999-CD1F-68F64EFA0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43" y="3613550"/>
            <a:ext cx="2414588" cy="180289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5899734-1EF3-80AE-F34D-D254EE5D2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3613550"/>
            <a:ext cx="2414588" cy="180289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E6961F7-D9DD-8851-3693-F8F6041BFA3F}"/>
              </a:ext>
            </a:extLst>
          </p:cNvPr>
          <p:cNvSpPr txBox="1"/>
          <p:nvPr/>
        </p:nvSpPr>
        <p:spPr>
          <a:xfrm>
            <a:off x="4591455" y="5817141"/>
            <a:ext cx="7169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https://spjanuszkowo.gminaznin.pl/?innowacyjna-edukacja-dla-szkol-gminy-znin,92</a:t>
            </a:r>
          </a:p>
        </p:txBody>
      </p:sp>
    </p:spTree>
    <p:extLst>
      <p:ext uri="{BB962C8B-B14F-4D97-AF65-F5344CB8AC3E}">
        <p14:creationId xmlns:p14="http://schemas.microsoft.com/office/powerpoint/2010/main" val="1717061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4ED81BF-9A24-7AF5-13DB-5A5C9DA7A5AD}"/>
              </a:ext>
            </a:extLst>
          </p:cNvPr>
          <p:cNvSpPr txBox="1"/>
          <p:nvPr/>
        </p:nvSpPr>
        <p:spPr>
          <a:xfrm flipH="1">
            <a:off x="5981679" y="1794295"/>
            <a:ext cx="4801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tym miejscu, na podstawie danych o wartości dofinansowania UE dla ZIT, OSI i poszczególnych ORSG znajdzie się mapa z wysokością dofinansowania UE na mieszkańca każdego obszaru (ZIT,OSI i ORSG) w polityce terytorialnej w perspektywie 2014-2020</a:t>
            </a:r>
            <a:br>
              <a:rPr lang="pl-PL" dirty="0"/>
            </a:br>
            <a:r>
              <a:rPr lang="pl-PL" dirty="0"/>
              <a:t>(ale dopiero jutro, tj. 13.10 Mirek taką mapę wykona – mam nadzieję </a:t>
            </a:r>
            <a:r>
              <a:rPr lang="pl-PL" dirty="0">
                <a:sym typeface="Wingdings" panose="05000000000000000000" pitchFamily="2" charset="2"/>
              </a:rPr>
              <a:t>)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2939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1BB6B60-9DA3-430C-B84C-A52FFE5B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0" y="285196"/>
            <a:ext cx="5716339" cy="2890396"/>
          </a:xfrm>
        </p:spPr>
        <p:txBody>
          <a:bodyPr rtlCol="0">
            <a:noAutofit/>
          </a:bodyPr>
          <a:lstStyle/>
          <a:p>
            <a:pPr algn="ctr"/>
            <a:r>
              <a:rPr lang="pl-PL" sz="4000" b="1" u="sng" dirty="0">
                <a:solidFill>
                  <a:srgbClr val="00B050"/>
                </a:solidFill>
              </a:rPr>
              <a:t>Główne problemy w realizacji projektów w ramach PT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7AB40A81-34B7-4847-6B4E-CDAE93FC4675}"/>
              </a:ext>
            </a:extLst>
          </p:cNvPr>
          <p:cNvSpPr txBox="1">
            <a:spLocks/>
          </p:cNvSpPr>
          <p:nvPr/>
        </p:nvSpPr>
        <p:spPr>
          <a:xfrm>
            <a:off x="5591676" y="691956"/>
            <a:ext cx="4470400" cy="58808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0B05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brak demarkacji obszarów wsparcia – aplikowanie o środki na realizację projektów ze strategii zarówno w naborach dedykowanych polityce terytorialnej jak i w naborach otwartych,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pl-PL" sz="2200" b="1" dirty="0">
              <a:solidFill>
                <a:srgbClr val="00B05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0B05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wysoki udział środków EFS w alokacjach dedykowanych dla OSI i ORSG – trudności z zagospodarowaniem funduszy (zwłaszcza w obszarach edukacji i wykluczenia społecznego),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pl-PL" sz="2200" b="1" dirty="0">
              <a:solidFill>
                <a:srgbClr val="00B05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0B05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trudności jst w pozyskaniu uczestników projektów EFS (np. do kursów, staży zawodowych), problemy z utrzymaniem zainteresowania uczestników udziałem w projektach (duża rotacja, rezygnacje w trakcie trwania projektu),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pl-PL" sz="1800" b="1" dirty="0">
              <a:solidFill>
                <a:srgbClr val="00B05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0B05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odraczanie w czasie realizacji projektów ze względu na konieczność przygotowania infrastruktury realizowanej w ramach projektów EFRR (projekty zintegrowane).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49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BCA02A8A-7ECF-B82E-612F-C5E20AFC8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811" y="1073791"/>
            <a:ext cx="10506356" cy="385601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cs typeface="Arial" panose="020B0604020202020204" pitchFamily="34" charset="0"/>
              </a:rPr>
              <a:t>Podstawa: Dokument „Polityka terytorialna Województwa Kujawsko-Pomorskiego” przyjęty uchwałą nr 21/976/23  Zarządu Województwa Kujawsko-Pomorskiego z dnia 24 maja 2023 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cs typeface="Arial" panose="020B0604020202020204" pitchFamily="34" charset="0"/>
              </a:rPr>
              <a:t>Strategia Terytorialna, o której mowa w art. 29 rozporządzenia ogólnego (Strategia ZIT opracowana na podstawie art. 34, bądź Strategia IIT dla OPPT opracowana na podstawie art. 36 ustawy o zasadach realizacji zadań finansowanych ze środków europejskich w perspektywie finansowej 2021-2027)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cs typeface="Arial" panose="020B0604020202020204" pitchFamily="34" charset="0"/>
              </a:rPr>
              <a:t>Porozumienie terytorialne zawarte pomiędzy przedstawicielami poszczególnych obszarów prowadzenia polityki terytorialnej WK-P (partnerstw ZIT oraz OPPT) oraz Zarządem Województwa Kujawsko-Pomorskiego na podstawie art. 14rb ust. 1 pkt 1 oraz ust. 2 ustawy o zasadach prowadzenia polityki rozwoju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D6D58E-928C-29A7-E71F-A0D5AADDD6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479" y="397069"/>
            <a:ext cx="10095537" cy="1325714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Polityka Terytorialna Województwa Kujawsko-Pomorskiego w ramach programu Fundusze Europejskie dla Kujaw i Pomorza 2021-2027</a:t>
            </a:r>
          </a:p>
        </p:txBody>
      </p:sp>
    </p:spTree>
    <p:extLst>
      <p:ext uri="{BB962C8B-B14F-4D97-AF65-F5344CB8AC3E}">
        <p14:creationId xmlns:p14="http://schemas.microsoft.com/office/powerpoint/2010/main" val="1668658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BCA02A8A-7ECF-B82E-612F-C5E20AFC8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80" y="1048135"/>
            <a:ext cx="10506356" cy="4610543"/>
          </a:xfrm>
        </p:spPr>
        <p:txBody>
          <a:bodyPr>
            <a:normAutofit/>
          </a:bodyPr>
          <a:lstStyle/>
          <a:p>
            <a:r>
              <a:rPr lang="pl-PL" sz="2400" dirty="0"/>
              <a:t>Porozumienie Terytorialne (w stosunku do Strategii ZIT/IIT dla OPPT) zapewnia większą elastyczność w zakresie możliwości dokonywania przez Beneficjentów modyfikacji wartości dofinansowania projektów przewidzianych do realizacji. </a:t>
            </a:r>
          </a:p>
          <a:p>
            <a:r>
              <a:rPr lang="pl-PL" sz="2400" dirty="0"/>
              <a:t>Zgodnie z §9 ust. 3 projektu Porozumienia Terytorialnego, dokument ten może być zmieniany na wniosek stron, bez konieczności natychmiastowego wprowadzania zmian w Strategii ZIT/ IIT dla OPPT. (strategie mogą być aktualizowane maksymalnie 2 razy w roku).</a:t>
            </a:r>
          </a:p>
          <a:p>
            <a:endParaRPr lang="pl-PL" sz="2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D6D58E-928C-29A7-E71F-A0D5AADDD6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479" y="397069"/>
            <a:ext cx="11198782" cy="1325714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Porozumienie Terytorialne – zwiększenie </a:t>
            </a:r>
          </a:p>
          <a:p>
            <a:r>
              <a:rPr lang="pl-PL" sz="32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elastyczności realizacji PT</a:t>
            </a:r>
          </a:p>
        </p:txBody>
      </p:sp>
    </p:spTree>
    <p:extLst>
      <p:ext uri="{BB962C8B-B14F-4D97-AF65-F5344CB8AC3E}">
        <p14:creationId xmlns:p14="http://schemas.microsoft.com/office/powerpoint/2010/main" val="1414108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BCA02A8A-7ECF-B82E-612F-C5E20AFC8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847" y="1420274"/>
            <a:ext cx="10506356" cy="491534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pl-PL" sz="35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Porozumienie terytorialne zawiera: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cs typeface="Arial" panose="020B0604020202020204" pitchFamily="34" charset="0"/>
              </a:rPr>
              <a:t>zasady współpracy między Samorządem Województwa oraz Partnerstwami terytorialnymi (ZIT/OPPT) w zakresie realizacji polityki terytorialnej WK-P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cs typeface="Arial" panose="020B0604020202020204" pitchFamily="34" charset="0"/>
              </a:rPr>
              <a:t>listę przedsięwzięć priorytetowych, ważnych dla rozwoju obszaru objętego porozumieniem (w tym harmonogram ich przygotowania, realizacji oraz płatności)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cs typeface="Arial" panose="020B0604020202020204" pitchFamily="34" charset="0"/>
              </a:rPr>
              <a:t>kamienie milowe:</a:t>
            </a:r>
          </a:p>
          <a:p>
            <a:pPr marL="712788" indent="-342900">
              <a:buFont typeface="Wingdings" panose="05000000000000000000" pitchFamily="2" charset="2"/>
              <a:buChar char="§"/>
            </a:pPr>
            <a:r>
              <a:rPr lang="pl-PL" sz="2400" dirty="0">
                <a:cs typeface="Arial" panose="020B0604020202020204" pitchFamily="34" charset="0"/>
              </a:rPr>
              <a:t>określenie terminów złożenia wniosku/wniosków o dofinansowanie dla projektów</a:t>
            </a:r>
          </a:p>
          <a:p>
            <a:pPr marL="712788" indent="-342900">
              <a:buFont typeface="Wingdings" panose="05000000000000000000" pitchFamily="2" charset="2"/>
              <a:buChar char="§"/>
            </a:pPr>
            <a:r>
              <a:rPr lang="pl-PL" sz="2400" dirty="0">
                <a:cs typeface="Arial" panose="020B0604020202020204" pitchFamily="34" charset="0"/>
              </a:rPr>
              <a:t>określenie  terminów złożenia  wniosku/wniosków o płatność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cs typeface="Arial" panose="020B0604020202020204" pitchFamily="34" charset="0"/>
              </a:rPr>
              <a:t>wskaźniki produktu i rezultatu zaplanowane do realizacji w ramach obszarów dedykowanych dla ZIT (wraz z zasadami ich monitoringu i sprawozdawczości)</a:t>
            </a:r>
          </a:p>
          <a:p>
            <a:endParaRPr lang="pl-PL" sz="24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616028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73913E-3823-F15A-88BF-B3648214CA51}"/>
              </a:ext>
            </a:extLst>
          </p:cNvPr>
          <p:cNvSpPr txBox="1">
            <a:spLocks/>
          </p:cNvSpPr>
          <p:nvPr/>
        </p:nvSpPr>
        <p:spPr>
          <a:xfrm>
            <a:off x="928255" y="1962086"/>
            <a:ext cx="9965032" cy="45283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demarkacja obszarów wsparcia – aplikowanie o środki na realizację projektów ze strategii </a:t>
            </a:r>
            <a:r>
              <a:rPr lang="pl-PL" sz="2500" b="1" dirty="0">
                <a:latin typeface="+mn-lt"/>
              </a:rPr>
              <a:t>tylko</a:t>
            </a: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w naborach dedykowanych polityce terytorialnej,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2500" b="1" dirty="0">
                <a:latin typeface="+mn-lt"/>
              </a:rPr>
              <a:t>nabory – ciągłe 6 m-</a:t>
            </a:r>
            <a:r>
              <a:rPr lang="pl-PL" sz="2500" b="1" dirty="0" err="1">
                <a:latin typeface="+mn-lt"/>
              </a:rPr>
              <a:t>czne</a:t>
            </a:r>
            <a:r>
              <a:rPr lang="pl-PL" sz="2500" b="1" dirty="0">
                <a:latin typeface="+mn-lt"/>
              </a:rPr>
              <a:t>, po 2 nabory w działaniu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2500" b="1" dirty="0">
                <a:latin typeface="+mn-lt"/>
              </a:rPr>
              <a:t>g</a:t>
            </a:r>
            <a:r>
              <a:rPr kumimoji="0" lang="pl-PL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otowość</a:t>
            </a: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techniczna projektów do </a:t>
            </a:r>
            <a:r>
              <a:rPr lang="pl-PL" sz="2500" b="1" dirty="0">
                <a:latin typeface="+mn-lt"/>
              </a:rPr>
              <a:t>realizacji</a:t>
            </a:r>
            <a:endParaRPr kumimoji="0" lang="pl-PL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udział środków EFS i EFRR w programie to 27,76% do 72,24%, w tym </a:t>
            </a:r>
            <a:r>
              <a:rPr lang="pl-PL" sz="2500" b="1" dirty="0">
                <a:latin typeface="+mn-lt"/>
              </a:rPr>
              <a:t>ZIT- 15,8% - 84,20%, IIT dla OPPT 14,62% - 85,38%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2500" b="1" dirty="0">
                <a:latin typeface="+mn-lt"/>
              </a:rPr>
              <a:t>z</a:t>
            </a: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integrowanie projektów wynika z właściwych strategii obszarowych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1C3BE53-D7E2-3A27-D006-908EB08D8876}"/>
              </a:ext>
            </a:extLst>
          </p:cNvPr>
          <p:cNvSpPr txBox="1">
            <a:spLocks/>
          </p:cNvSpPr>
          <p:nvPr/>
        </p:nvSpPr>
        <p:spPr>
          <a:xfrm>
            <a:off x="477084" y="624215"/>
            <a:ext cx="9865453" cy="9859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400" b="1" dirty="0">
                <a:solidFill>
                  <a:srgbClr val="00B050"/>
                </a:solidFill>
                <a:latin typeface="+mn-lt"/>
                <a:ea typeface="+mn-ea"/>
                <a:cs typeface="Arial" panose="020B0604020202020204" pitchFamily="34" charset="0"/>
              </a:rPr>
              <a:t>Główne założenia w </a:t>
            </a:r>
            <a:r>
              <a:rPr lang="pl-PL" sz="2400" b="1" dirty="0">
                <a:solidFill>
                  <a:srgbClr val="00B050"/>
                </a:solidFill>
                <a:ea typeface="+mn-ea"/>
                <a:cs typeface="Arial" panose="020B0604020202020204" pitchFamily="34" charset="0"/>
              </a:rPr>
              <a:t>ramach</a:t>
            </a:r>
            <a:r>
              <a:rPr lang="pl-PL" sz="2400" b="1" dirty="0">
                <a:solidFill>
                  <a:srgbClr val="00B050"/>
                </a:solidFill>
                <a:latin typeface="+mn-lt"/>
                <a:ea typeface="+mn-ea"/>
                <a:cs typeface="Arial" panose="020B0604020202020204" pitchFamily="34" charset="0"/>
              </a:rPr>
              <a:t> PT</a:t>
            </a:r>
          </a:p>
        </p:txBody>
      </p:sp>
    </p:spTree>
    <p:extLst>
      <p:ext uri="{BB962C8B-B14F-4D97-AF65-F5344CB8AC3E}">
        <p14:creationId xmlns:p14="http://schemas.microsoft.com/office/powerpoint/2010/main" val="2302270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633A7081-2205-6784-7695-2EC6CD6BA75D}"/>
              </a:ext>
            </a:extLst>
          </p:cNvPr>
          <p:cNvSpPr txBox="1">
            <a:spLocks/>
          </p:cNvSpPr>
          <p:nvPr/>
        </p:nvSpPr>
        <p:spPr>
          <a:xfrm>
            <a:off x="372772" y="115685"/>
            <a:ext cx="8638646" cy="426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ExtraBold" panose="00000900000000000000" pitchFamily="2" charset="-18"/>
                <a:ea typeface="+mj-ea"/>
                <a:cs typeface="Poppins ExtraBold" panose="00000900000000000000" pitchFamily="2" charset="-18"/>
              </a:rPr>
            </a:br>
            <a:b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ExtraBold" panose="00000900000000000000" pitchFamily="2" charset="-18"/>
                <a:ea typeface="+mj-ea"/>
                <a:cs typeface="Poppins ExtraBold" panose="00000900000000000000" pitchFamily="2" charset="-18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ExtraBold" panose="00000900000000000000" pitchFamily="2" charset="-18"/>
                <a:ea typeface="+mj-ea"/>
                <a:cs typeface="Poppins ExtraBold" panose="00000900000000000000" pitchFamily="2" charset="-18"/>
              </a:rPr>
              <a:t>FUNDUSZE EUROPEJSKIE dla KUJAW I POMORZA 2021-2027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Poppins ExtraBold"/>
              <a:ea typeface="+mj-ea"/>
              <a:cs typeface="Poppins ExtraBold"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D26F4DC9-6838-862C-F058-BC6582D94912}"/>
              </a:ext>
            </a:extLst>
          </p:cNvPr>
          <p:cNvGrpSpPr/>
          <p:nvPr/>
        </p:nvGrpSpPr>
        <p:grpSpPr>
          <a:xfrm>
            <a:off x="8456336" y="1186417"/>
            <a:ext cx="3765755" cy="4719484"/>
            <a:chOff x="6530804" y="0"/>
            <a:chExt cx="4961228" cy="6079398"/>
          </a:xfrm>
        </p:grpSpPr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A9A8DB8F-2825-00C0-FA0D-913738B1ABFC}"/>
                </a:ext>
              </a:extLst>
            </p:cNvPr>
            <p:cNvSpPr/>
            <p:nvPr/>
          </p:nvSpPr>
          <p:spPr>
            <a:xfrm>
              <a:off x="6534150" y="0"/>
              <a:ext cx="4953000" cy="6076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8" name="Zawartość — symbol zastępczy 2" descr="Symbol zastępczy grafiki SmartArt — 2 ikony X w pionie">
              <a:extLst>
                <a:ext uri="{FF2B5EF4-FFF2-40B4-BE49-F238E27FC236}">
                  <a16:creationId xmlns:a16="http://schemas.microsoft.com/office/drawing/2014/main" id="{3ED2D8B2-A365-DBB8-3D25-30012C89BE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30804" y="0"/>
            <a:ext cx="4961228" cy="60793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31" name="Tytuł 1">
            <a:extLst>
              <a:ext uri="{FF2B5EF4-FFF2-40B4-BE49-F238E27FC236}">
                <a16:creationId xmlns:a16="http://schemas.microsoft.com/office/drawing/2014/main" id="{8648BAC6-D630-F2A1-D12B-546912ADF166}"/>
              </a:ext>
            </a:extLst>
          </p:cNvPr>
          <p:cNvSpPr txBox="1">
            <a:spLocks/>
          </p:cNvSpPr>
          <p:nvPr/>
        </p:nvSpPr>
        <p:spPr>
          <a:xfrm>
            <a:off x="3541655" y="429954"/>
            <a:ext cx="5592893" cy="709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Poppins" panose="00000500000000000000" pitchFamily="2" charset="-18"/>
              <a:ea typeface="+mj-ea"/>
              <a:cs typeface="Poppins" panose="00000500000000000000" pitchFamily="2" charset="-18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C3299A-F3AE-B501-4973-3B95B4F60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" y="2536723"/>
            <a:ext cx="4765076" cy="33691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11C8D2C9-10C5-FD0C-510A-C42C33386994}"/>
              </a:ext>
            </a:extLst>
          </p:cNvPr>
          <p:cNvSpPr txBox="1">
            <a:spLocks noChangeAspect="1"/>
          </p:cNvSpPr>
          <p:nvPr/>
        </p:nvSpPr>
        <p:spPr>
          <a:xfrm>
            <a:off x="4795168" y="2404187"/>
            <a:ext cx="3626102" cy="34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42 894 607,99  euro 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Wsparcie admin. –   1 788 668,66 euro 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ALOKACJA PT (ALOKACJA PODSTAWOWA + 25% PREMII)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416 388 323,82 euro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RLKS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52 602 730,00 euro 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ALOKACJA PT (AL. PODSTAW. + 25% PREMII + RLKS)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468 991 053,82 euro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23439DF-6014-C065-6019-71976F053712}"/>
              </a:ext>
            </a:extLst>
          </p:cNvPr>
          <p:cNvSpPr txBox="1"/>
          <p:nvPr/>
        </p:nvSpPr>
        <p:spPr>
          <a:xfrm>
            <a:off x="1714656" y="1318089"/>
            <a:ext cx="6706614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Alokacja dedykowana dla PT (bez RLKS) w perspektywie 2021-2027 </a:t>
            </a:r>
            <a:b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371 705 047,17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– 21,2% </a:t>
            </a: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alokacji podstawowej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RPO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(per capita 180,27 EUR),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przy alokacji programu (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FEdKP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) wynoszącej 1 836 106 331 EUR </a:t>
            </a: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Podjęto również decyzję o przyznaniu dodatkowej </a:t>
            </a: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25% premii dla 93 </a:t>
            </a:r>
            <a:r>
              <a:rPr kumimoji="0" lang="pl-PL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jst</a:t>
            </a: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wykazujących negatywną sytuację społeczno-gospodarczą, tj.</a:t>
            </a:r>
          </a:p>
        </p:txBody>
      </p:sp>
    </p:spTree>
    <p:extLst>
      <p:ext uri="{BB962C8B-B14F-4D97-AF65-F5344CB8AC3E}">
        <p14:creationId xmlns:p14="http://schemas.microsoft.com/office/powerpoint/2010/main" val="4220234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90353" y="1295373"/>
            <a:ext cx="53056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l-PL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pl-PL" sz="16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pl-PL" sz="1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579C9E-8E58-4C53-B8B9-05746E17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49</a:t>
            </a:fld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D1C046D-F987-1B5E-CB17-2A1011000EC1}"/>
              </a:ext>
            </a:extLst>
          </p:cNvPr>
          <p:cNvSpPr/>
          <p:nvPr/>
        </p:nvSpPr>
        <p:spPr>
          <a:xfrm>
            <a:off x="1391478" y="1202635"/>
            <a:ext cx="9733722" cy="43599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2"/>
                </a:solidFill>
              </a:rPr>
              <a:t>Inne instrumenty polityki terytorialnej w perspektywie finansowej 2021 -2027</a:t>
            </a:r>
          </a:p>
          <a:p>
            <a:pPr algn="ctr"/>
            <a:endParaRPr lang="pl-PL" sz="3200" dirty="0">
              <a:solidFill>
                <a:schemeClr val="tx2"/>
              </a:solidFill>
            </a:endParaRPr>
          </a:p>
          <a:p>
            <a:pPr algn="ctr"/>
            <a:r>
              <a:rPr lang="pl-PL" sz="3200" b="1" dirty="0">
                <a:solidFill>
                  <a:srgbClr val="FFC000"/>
                </a:solidFill>
              </a:rPr>
              <a:t>Rewitalizacja</a:t>
            </a:r>
            <a:r>
              <a:rPr lang="pl-PL" sz="3200" dirty="0">
                <a:solidFill>
                  <a:schemeClr val="tx2"/>
                </a:solidFill>
              </a:rPr>
              <a:t> – 12,2 mln euro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</a:rPr>
              <a:t>Uzdrowiska</a:t>
            </a:r>
            <a:r>
              <a:rPr lang="pl-PL" sz="3200" dirty="0">
                <a:solidFill>
                  <a:schemeClr val="tx2"/>
                </a:solidFill>
              </a:rPr>
              <a:t> – 22,0 mln euro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</a:rPr>
              <a:t>RLKS</a:t>
            </a:r>
            <a:r>
              <a:rPr lang="pl-PL" sz="3200" dirty="0">
                <a:solidFill>
                  <a:schemeClr val="tx2"/>
                </a:solidFill>
              </a:rPr>
              <a:t> – 52,6 mln euro</a:t>
            </a:r>
          </a:p>
        </p:txBody>
      </p:sp>
    </p:spTree>
    <p:extLst>
      <p:ext uri="{BB962C8B-B14F-4D97-AF65-F5344CB8AC3E}">
        <p14:creationId xmlns:p14="http://schemas.microsoft.com/office/powerpoint/2010/main" val="395531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03787D8-D582-46CD-8BFA-C8A65E570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057276"/>
            <a:ext cx="10366743" cy="1058396"/>
          </a:xfrm>
          <a:noFill/>
        </p:spPr>
        <p:txBody>
          <a:bodyPr rtlCol="0"/>
          <a:lstStyle/>
          <a:p>
            <a:pPr rtl="0"/>
            <a:r>
              <a:rPr lang="pl-PL" dirty="0">
                <a:solidFill>
                  <a:srgbClr val="00B050"/>
                </a:solidFill>
              </a:rPr>
              <a:t>Podpisane umowy PT w stosunku do RPO</a:t>
            </a:r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E619CD71-B346-41DC-9629-4412452A33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18246" y="5012674"/>
            <a:ext cx="2279649" cy="35029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/>
              <a:t>Imię i nazwisko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3DE62F7C-91D0-4D03-9228-D278628A8D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18246" y="5289842"/>
            <a:ext cx="2279649" cy="350292"/>
          </a:xfrm>
        </p:spPr>
        <p:txBody>
          <a:bodyPr rtlCol="0"/>
          <a:lstStyle/>
          <a:p>
            <a:pPr rtl="0"/>
            <a:r>
              <a:rPr lang="pl-PL"/>
              <a:t>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0F83730F-7C80-4D5E-ABAF-F535EDC11A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4714" y="5012674"/>
            <a:ext cx="2279649" cy="35029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/>
              <a:t>Imię i nazwisko</a:t>
            </a:r>
          </a:p>
        </p:txBody>
      </p:sp>
      <p:sp>
        <p:nvSpPr>
          <p:cNvPr id="12" name="Tekst — symbol zastępczy 11">
            <a:extLst>
              <a:ext uri="{FF2B5EF4-FFF2-40B4-BE49-F238E27FC236}">
                <a16:creationId xmlns:a16="http://schemas.microsoft.com/office/drawing/2014/main" id="{61FB5C5F-E748-4070-9E8A-CD66674864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04714" y="5289842"/>
            <a:ext cx="2279649" cy="350292"/>
          </a:xfrm>
        </p:spPr>
        <p:txBody>
          <a:bodyPr rtlCol="0"/>
          <a:lstStyle/>
          <a:p>
            <a:pPr rtl="0"/>
            <a:r>
              <a:rPr lang="pl-PL"/>
              <a:t>Tytuł</a:t>
            </a: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9DF8934D-82D5-42E3-BD32-6E02482BA1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91181" y="5012674"/>
            <a:ext cx="2279649" cy="35029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/>
              <a:t>Imię i nazwisko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DB4F8F82-4848-447A-9FEA-B17012E3C8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91181" y="5289842"/>
            <a:ext cx="2279649" cy="350292"/>
          </a:xfrm>
        </p:spPr>
        <p:txBody>
          <a:bodyPr rtlCol="0"/>
          <a:lstStyle/>
          <a:p>
            <a:pPr rtl="0"/>
            <a:r>
              <a:rPr lang="pl-PL"/>
              <a:t>Tytuł</a:t>
            </a:r>
          </a:p>
        </p:txBody>
      </p:sp>
      <p:sp>
        <p:nvSpPr>
          <p:cNvPr id="87" name="Numer slajdu — symbol zastępczy 86">
            <a:extLst>
              <a:ext uri="{FF2B5EF4-FFF2-40B4-BE49-F238E27FC236}">
                <a16:creationId xmlns:a16="http://schemas.microsoft.com/office/drawing/2014/main" id="{871DD0FC-2169-4394-BAEB-254D054A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9900" y="5663986"/>
            <a:ext cx="838200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pl-PL" smtClean="0"/>
              <a:pPr rtl="0"/>
              <a:t>5</a:t>
            </a:fld>
            <a:endParaRPr lang="pl-PL"/>
          </a:p>
        </p:txBody>
      </p:sp>
      <p:pic>
        <p:nvPicPr>
          <p:cNvPr id="20" name="Symbol zastępczy obrazu 10">
            <a:extLst>
              <a:ext uri="{FF2B5EF4-FFF2-40B4-BE49-F238E27FC236}">
                <a16:creationId xmlns:a16="http://schemas.microsoft.com/office/drawing/2014/main" id="{E34A2C53-5A5F-BB87-BC94-89EF6A9B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83" r="39683"/>
          <a:stretch>
            <a:fillRect/>
          </a:stretch>
        </p:blipFill>
        <p:spPr>
          <a:xfrm>
            <a:off x="0" y="-7296"/>
            <a:ext cx="12057529" cy="500355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57C03B87-25FF-43FC-19E8-77B5CFEE10BC}"/>
              </a:ext>
            </a:extLst>
          </p:cNvPr>
          <p:cNvSpPr/>
          <p:nvPr/>
        </p:nvSpPr>
        <p:spPr>
          <a:xfrm>
            <a:off x="822009" y="2321981"/>
            <a:ext cx="1976620" cy="947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ZIT</a:t>
            </a:r>
          </a:p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EFRR</a:t>
            </a:r>
          </a:p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FCBAA7E7-8B7B-76F5-1446-7176FF31F6B8}"/>
              </a:ext>
            </a:extLst>
          </p:cNvPr>
          <p:cNvSpPr/>
          <p:nvPr/>
        </p:nvSpPr>
        <p:spPr>
          <a:xfrm>
            <a:off x="3395287" y="2321981"/>
            <a:ext cx="1976620" cy="947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ZIT</a:t>
            </a:r>
          </a:p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EFS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D474FDB1-771F-116F-E50A-E0495B01570A}"/>
              </a:ext>
            </a:extLst>
          </p:cNvPr>
          <p:cNvSpPr/>
          <p:nvPr/>
        </p:nvSpPr>
        <p:spPr>
          <a:xfrm>
            <a:off x="6284535" y="2321981"/>
            <a:ext cx="2183905" cy="947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OSI/ORSG</a:t>
            </a:r>
          </a:p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EFRR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40FF4880-7115-FA87-E23C-396546D8FEDD}"/>
              </a:ext>
            </a:extLst>
          </p:cNvPr>
          <p:cNvSpPr/>
          <p:nvPr/>
        </p:nvSpPr>
        <p:spPr>
          <a:xfrm>
            <a:off x="9173784" y="2321981"/>
            <a:ext cx="2297045" cy="947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OSI/ORSG</a:t>
            </a:r>
          </a:p>
          <a:p>
            <a:pPr algn="ctr"/>
            <a:r>
              <a:rPr lang="pl-P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EFS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FAB91316-6297-7900-9C2E-BBD63610D008}"/>
              </a:ext>
            </a:extLst>
          </p:cNvPr>
          <p:cNvSpPr/>
          <p:nvPr/>
        </p:nvSpPr>
        <p:spPr>
          <a:xfrm>
            <a:off x="822009" y="3701109"/>
            <a:ext cx="1976620" cy="926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pl-P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617 817 710,01 zł</a:t>
            </a:r>
          </a:p>
          <a:p>
            <a:pPr algn="ctr"/>
            <a:r>
              <a:rPr lang="pl-PL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(302 szt.)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631541AD-646F-B4B2-FE71-5FCCAB2560FB}"/>
              </a:ext>
            </a:extLst>
          </p:cNvPr>
          <p:cNvSpPr/>
          <p:nvPr/>
        </p:nvSpPr>
        <p:spPr>
          <a:xfrm>
            <a:off x="3418246" y="3679857"/>
            <a:ext cx="1976620" cy="947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97 445 079,90 zł</a:t>
            </a:r>
          </a:p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(122 szt.)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764F669-7EEE-01C4-3313-170787DCCC23}"/>
              </a:ext>
            </a:extLst>
          </p:cNvPr>
          <p:cNvSpPr/>
          <p:nvPr/>
        </p:nvSpPr>
        <p:spPr>
          <a:xfrm>
            <a:off x="6284536" y="3679857"/>
            <a:ext cx="2183906" cy="947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614 842 458,11 zł</a:t>
            </a:r>
          </a:p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(395 szt.)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D1315711-8F0C-2EC2-3C68-4565BD7CE071}"/>
              </a:ext>
            </a:extLst>
          </p:cNvPr>
          <p:cNvSpPr/>
          <p:nvPr/>
        </p:nvSpPr>
        <p:spPr>
          <a:xfrm>
            <a:off x="9117189" y="3645593"/>
            <a:ext cx="2353641" cy="9927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177 377 861,49 zł</a:t>
            </a:r>
          </a:p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(314 szt.)</a:t>
            </a:r>
          </a:p>
        </p:txBody>
      </p:sp>
      <p:sp>
        <p:nvSpPr>
          <p:cNvPr id="32" name="Strzałka: w dół 31">
            <a:extLst>
              <a:ext uri="{FF2B5EF4-FFF2-40B4-BE49-F238E27FC236}">
                <a16:creationId xmlns:a16="http://schemas.microsoft.com/office/drawing/2014/main" id="{D4E2C6CC-9D63-B354-FB7A-DA1648294490}"/>
              </a:ext>
            </a:extLst>
          </p:cNvPr>
          <p:cNvSpPr/>
          <p:nvPr/>
        </p:nvSpPr>
        <p:spPr>
          <a:xfrm>
            <a:off x="1614637" y="3298516"/>
            <a:ext cx="295526" cy="35029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Strzałka: w dół 32">
            <a:extLst>
              <a:ext uri="{FF2B5EF4-FFF2-40B4-BE49-F238E27FC236}">
                <a16:creationId xmlns:a16="http://schemas.microsoft.com/office/drawing/2014/main" id="{4A4D7D66-026F-5425-56ED-4BA90206D2E1}"/>
              </a:ext>
            </a:extLst>
          </p:cNvPr>
          <p:cNvSpPr/>
          <p:nvPr/>
        </p:nvSpPr>
        <p:spPr>
          <a:xfrm>
            <a:off x="4232497" y="3295301"/>
            <a:ext cx="295526" cy="35029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trzałka: w dół 34">
            <a:extLst>
              <a:ext uri="{FF2B5EF4-FFF2-40B4-BE49-F238E27FC236}">
                <a16:creationId xmlns:a16="http://schemas.microsoft.com/office/drawing/2014/main" id="{21272711-35FD-DF41-DC1B-3A15C7A92945}"/>
              </a:ext>
            </a:extLst>
          </p:cNvPr>
          <p:cNvSpPr/>
          <p:nvPr/>
        </p:nvSpPr>
        <p:spPr>
          <a:xfrm>
            <a:off x="7098936" y="3314808"/>
            <a:ext cx="295526" cy="35029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: w dół 35">
            <a:extLst>
              <a:ext uri="{FF2B5EF4-FFF2-40B4-BE49-F238E27FC236}">
                <a16:creationId xmlns:a16="http://schemas.microsoft.com/office/drawing/2014/main" id="{9DDB67D7-2839-1713-412F-C8831C498FC3}"/>
              </a:ext>
            </a:extLst>
          </p:cNvPr>
          <p:cNvSpPr/>
          <p:nvPr/>
        </p:nvSpPr>
        <p:spPr>
          <a:xfrm>
            <a:off x="10273958" y="3289676"/>
            <a:ext cx="295526" cy="35029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00EC5A-8E91-8927-95BE-A17217A27C80}"/>
              </a:ext>
            </a:extLst>
          </p:cNvPr>
          <p:cNvSpPr/>
          <p:nvPr/>
        </p:nvSpPr>
        <p:spPr>
          <a:xfrm>
            <a:off x="788832" y="5025195"/>
            <a:ext cx="1976620" cy="9478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RPO - EFRR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5E7C70A-D274-E2BD-C4C7-208D2A058BCD}"/>
              </a:ext>
            </a:extLst>
          </p:cNvPr>
          <p:cNvSpPr/>
          <p:nvPr/>
        </p:nvSpPr>
        <p:spPr>
          <a:xfrm>
            <a:off x="6263870" y="5025195"/>
            <a:ext cx="2204572" cy="967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RPO - EFS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E4A2D99-4DF9-BFE8-B483-FCDFEBBB11C8}"/>
              </a:ext>
            </a:extLst>
          </p:cNvPr>
          <p:cNvSpPr/>
          <p:nvPr/>
        </p:nvSpPr>
        <p:spPr>
          <a:xfrm>
            <a:off x="9124827" y="4992827"/>
            <a:ext cx="2346003" cy="965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2 407 612 258 zł</a:t>
            </a:r>
          </a:p>
          <a:p>
            <a:pPr algn="ctr"/>
            <a:r>
              <a:rPr lang="pl-PL" b="1" dirty="0">
                <a:solidFill>
                  <a:srgbClr val="FF0000"/>
                </a:solidFill>
              </a:rPr>
              <a:t>(1396 szt.)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F15D52E-A741-5DD3-CBDB-1951933D46D7}"/>
              </a:ext>
            </a:extLst>
          </p:cNvPr>
          <p:cNvSpPr/>
          <p:nvPr/>
        </p:nvSpPr>
        <p:spPr>
          <a:xfrm>
            <a:off x="3291173" y="5046938"/>
            <a:ext cx="2088359" cy="9478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FF0000"/>
              </a:solidFill>
            </a:endParaRPr>
          </a:p>
          <a:p>
            <a:pPr algn="ctr"/>
            <a:r>
              <a:rPr lang="pl-PL" b="1" dirty="0">
                <a:solidFill>
                  <a:srgbClr val="FF0000"/>
                </a:solidFill>
              </a:rPr>
              <a:t>6 232 772 403 zł</a:t>
            </a:r>
          </a:p>
          <a:p>
            <a:pPr algn="ctr"/>
            <a:r>
              <a:rPr lang="pl-PL" b="1" dirty="0">
                <a:solidFill>
                  <a:srgbClr val="FF0000"/>
                </a:solidFill>
              </a:rPr>
              <a:t>(1934 szt.)</a:t>
            </a:r>
          </a:p>
          <a:p>
            <a:pPr algn="ctr"/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E7CD0959-7C07-1446-5944-7D1361979EB9}"/>
              </a:ext>
            </a:extLst>
          </p:cNvPr>
          <p:cNvSpPr/>
          <p:nvPr/>
        </p:nvSpPr>
        <p:spPr>
          <a:xfrm>
            <a:off x="2843179" y="5370352"/>
            <a:ext cx="395993" cy="3010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38B4681B-F5A4-8821-104B-3E0AC9B16E68}"/>
              </a:ext>
            </a:extLst>
          </p:cNvPr>
          <p:cNvSpPr/>
          <p:nvPr/>
        </p:nvSpPr>
        <p:spPr>
          <a:xfrm>
            <a:off x="8598638" y="5370352"/>
            <a:ext cx="395993" cy="3010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175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ytuł 3">
            <a:extLst>
              <a:ext uri="{FF2B5EF4-FFF2-40B4-BE49-F238E27FC236}">
                <a16:creationId xmlns:a16="http://schemas.microsoft.com/office/drawing/2014/main" id="{A112D3EB-7697-4AC8-A636-93A28AC91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034" y="1788538"/>
            <a:ext cx="4633913" cy="852488"/>
          </a:xfrm>
        </p:spPr>
        <p:txBody>
          <a:bodyPr rtlCol="0"/>
          <a:lstStyle/>
          <a:p>
            <a:pPr algn="ctr" rtl="0"/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Dziękujemy</a:t>
            </a:r>
          </a:p>
        </p:txBody>
      </p:sp>
      <p:sp useBgFill="1">
        <p:nvSpPr>
          <p:cNvPr id="22" name="Zawartość — symbol zastępczy 21">
            <a:extLst>
              <a:ext uri="{FF2B5EF4-FFF2-40B4-BE49-F238E27FC236}">
                <a16:creationId xmlns:a16="http://schemas.microsoft.com/office/drawing/2014/main" id="{647C3F4A-D331-4452-B461-77995DCD073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9030" y="2841422"/>
            <a:ext cx="4633913" cy="2141538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Rafał Pietrucień</a:t>
            </a:r>
          </a:p>
          <a:p>
            <a:pPr marL="0" indent="0" algn="ctr" rtl="0">
              <a:buNone/>
            </a:pP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Dyrektor Departamentu Zarządzania Funduszami Europejskimi dla Kujaw i Pomorza</a:t>
            </a:r>
          </a:p>
          <a:p>
            <a:pPr algn="ctr" rtl="0"/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Anna Głuszek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	Zastępca Dyrektora Departamentu Zarządzania Funduszami Europejskimi dla Kujaw i Pomorza</a:t>
            </a:r>
          </a:p>
          <a:p>
            <a:pPr algn="ctr" rtl="0"/>
            <a:endParaRPr lang="pl-PL" dirty="0"/>
          </a:p>
        </p:txBody>
      </p:sp>
      <p:sp>
        <p:nvSpPr>
          <p:cNvPr id="7" name="Numer slajdu — symbol zastępczy 9">
            <a:extLst>
              <a:ext uri="{FF2B5EF4-FFF2-40B4-BE49-F238E27FC236}">
                <a16:creationId xmlns:a16="http://schemas.microsoft.com/office/drawing/2014/main" id="{5EFED041-9934-48CE-91D3-3EA5C0A470A0}"/>
              </a:ext>
            </a:extLst>
          </p:cNvPr>
          <p:cNvSpPr txBox="1">
            <a:spLocks/>
          </p:cNvSpPr>
          <p:nvPr/>
        </p:nvSpPr>
        <p:spPr>
          <a:xfrm>
            <a:off x="11087401" y="5560330"/>
            <a:ext cx="548640" cy="54864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lIns="18288" rIns="18288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34B7E4EF-A1BD-40F4-AB7B-04F084DD991D}" type="slidenum">
              <a:rPr lang="pl-PL" sz="1500" b="1" smtClean="0"/>
              <a:pPr algn="ctr" rtl="0"/>
              <a:t>50</a:t>
            </a:fld>
            <a:endParaRPr lang="pl-PL" sz="1500" b="1" dirty="0"/>
          </a:p>
        </p:txBody>
      </p:sp>
    </p:spTree>
    <p:extLst>
      <p:ext uri="{BB962C8B-B14F-4D97-AF65-F5344CB8AC3E}">
        <p14:creationId xmlns:p14="http://schemas.microsoft.com/office/powerpoint/2010/main" val="58783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48B2E-905C-4BBD-86AE-0C95C1CE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976" y="2564296"/>
            <a:ext cx="4775075" cy="1290313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sz="31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ZINTEGROWANE INWESTYCJE TERYTORIALNE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E2010C3B-02FE-C4A5-C135-53512CF7BB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683" r="39683"/>
          <a:stretch>
            <a:fillRect/>
          </a:stretch>
        </p:blipFill>
        <p:spPr>
          <a:xfrm>
            <a:off x="-62207" y="0"/>
            <a:ext cx="12192000" cy="179898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23BF1D0-7D37-453F-C51C-DA45F4CDF319}"/>
              </a:ext>
            </a:extLst>
          </p:cNvPr>
          <p:cNvSpPr/>
          <p:nvPr/>
        </p:nvSpPr>
        <p:spPr>
          <a:xfrm>
            <a:off x="8177822" y="2107096"/>
            <a:ext cx="427382" cy="2385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39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6474" y="529717"/>
            <a:ext cx="9644317" cy="1061537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Stan wdrażania strategii obszarowych ZIT  - kontraktacja stan na 01.10.2023 r.*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80A9DF-0A12-4F70-B04A-077D34D8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7619" y="5733483"/>
            <a:ext cx="838200" cy="365760"/>
          </a:xfrm>
          <a:noFill/>
        </p:spPr>
        <p:txBody>
          <a:bodyPr/>
          <a:lstStyle/>
          <a:p>
            <a:fld id="{40137619-8810-4CE4-85C3-5AD50D2A5BB7}" type="slidenum">
              <a:rPr lang="pl-PL" smtClean="0"/>
              <a:pPr/>
              <a:t>7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40548166"/>
              </p:ext>
            </p:extLst>
          </p:nvPr>
        </p:nvGraphicFramePr>
        <p:xfrm>
          <a:off x="0" y="1610710"/>
          <a:ext cx="11798461" cy="446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ytuł 1"/>
          <p:cNvSpPr txBox="1">
            <a:spLocks/>
          </p:cNvSpPr>
          <p:nvPr/>
        </p:nvSpPr>
        <p:spPr bwMode="auto">
          <a:xfrm>
            <a:off x="431472" y="6088121"/>
            <a:ext cx="11135096" cy="3317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9144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pl-PL" altLang="pl-PL" sz="1400" dirty="0"/>
              <a:t>*Opracowano na podstawie raportu wygenerowanego z systemu SL2014 – Podpisane umowy 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3807362" y="5057153"/>
            <a:ext cx="3200058" cy="1030968"/>
            <a:chOff x="424317" y="3432360"/>
            <a:chExt cx="3010553" cy="1030968"/>
          </a:xfrm>
          <a:noFill/>
        </p:grpSpPr>
        <p:sp>
          <p:nvSpPr>
            <p:cNvPr id="10" name="Pagon 9"/>
            <p:cNvSpPr/>
            <p:nvPr/>
          </p:nvSpPr>
          <p:spPr>
            <a:xfrm>
              <a:off x="424317" y="3432360"/>
              <a:ext cx="3010553" cy="103096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1" name="Pagon 4"/>
            <p:cNvSpPr/>
            <p:nvPr/>
          </p:nvSpPr>
          <p:spPr>
            <a:xfrm>
              <a:off x="1044836" y="3712130"/>
              <a:ext cx="1967526" cy="7511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chemeClr val="tx2">
                      <a:lumMod val="50000"/>
                    </a:schemeClr>
                  </a:solidFill>
                </a:rPr>
                <a:t>% wykonania EFRR RPO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b="1" dirty="0">
                  <a:solidFill>
                    <a:schemeClr val="tx2">
                      <a:lumMod val="50000"/>
                    </a:schemeClr>
                  </a:solidFill>
                </a:rPr>
                <a:t>99,40</a:t>
              </a:r>
              <a:r>
                <a:rPr lang="pl-PL" sz="1900" b="1" kern="1200" dirty="0">
                  <a:solidFill>
                    <a:schemeClr val="tx2">
                      <a:lumMod val="50000"/>
                    </a:schemeClr>
                  </a:solidFill>
                </a:rPr>
                <a:t> %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6792688" y="5023825"/>
            <a:ext cx="3823854" cy="1030968"/>
            <a:chOff x="104169" y="3432360"/>
            <a:chExt cx="3330702" cy="1030968"/>
          </a:xfrm>
          <a:noFill/>
        </p:grpSpPr>
        <p:sp>
          <p:nvSpPr>
            <p:cNvPr id="13" name="Pagon 12"/>
            <p:cNvSpPr/>
            <p:nvPr/>
          </p:nvSpPr>
          <p:spPr>
            <a:xfrm>
              <a:off x="104169" y="3432360"/>
              <a:ext cx="3330702" cy="1030968"/>
            </a:xfrm>
            <a:prstGeom prst="chevron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Pagon 4"/>
            <p:cNvSpPr/>
            <p:nvPr/>
          </p:nvSpPr>
          <p:spPr>
            <a:xfrm>
              <a:off x="750794" y="3531916"/>
              <a:ext cx="2168593" cy="931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12065" rIns="0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>
                <a:solidFill>
                  <a:srgbClr val="FFFF00"/>
                </a:solidFill>
              </a:endParaRP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chemeClr val="tx2">
                      <a:lumMod val="50000"/>
                    </a:schemeClr>
                  </a:solidFill>
                </a:rPr>
                <a:t>% wykonania EFS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>
                  <a:solidFill>
                    <a:schemeClr val="tx2">
                      <a:lumMod val="50000"/>
                    </a:schemeClr>
                  </a:solidFill>
                </a:rPr>
                <a:t>RPO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b="1" dirty="0">
                  <a:solidFill>
                    <a:schemeClr val="tx2">
                      <a:lumMod val="50000"/>
                    </a:schemeClr>
                  </a:solidFill>
                </a:rPr>
                <a:t>99,82</a:t>
              </a:r>
              <a:r>
                <a:rPr lang="pl-PL" sz="1900" b="1" kern="1200" dirty="0">
                  <a:solidFill>
                    <a:schemeClr val="tx2">
                      <a:lumMod val="50000"/>
                    </a:schemeClr>
                  </a:solidFill>
                </a:rPr>
                <a:t> %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 dirty="0"/>
            </a:p>
          </p:txBody>
        </p:sp>
      </p:grpSp>
      <p:cxnSp>
        <p:nvCxnSpPr>
          <p:cNvPr id="15" name="Łącznik prosty 14"/>
          <p:cNvCxnSpPr/>
          <p:nvPr/>
        </p:nvCxnSpPr>
        <p:spPr>
          <a:xfrm>
            <a:off x="-11875" y="4940698"/>
            <a:ext cx="11954494" cy="0"/>
          </a:xfrm>
          <a:prstGeom prst="line">
            <a:avLst/>
          </a:prstGeom>
          <a:ln w="101600">
            <a:solidFill>
              <a:schemeClr val="tx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64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14" y="0"/>
            <a:ext cx="4131286" cy="743368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36484F0-65B8-44C2-BB7B-D97C2912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8</a:t>
            </a:fld>
            <a:endParaRPr lang="pl-PL" dirty="0"/>
          </a:p>
        </p:txBody>
      </p:sp>
      <p:graphicFrame>
        <p:nvGraphicFramePr>
          <p:cNvPr id="6" name="Wykres 5"/>
          <p:cNvGraphicFramePr/>
          <p:nvPr/>
        </p:nvGraphicFramePr>
        <p:xfrm>
          <a:off x="380009" y="917479"/>
          <a:ext cx="5605757" cy="502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ytuł 1"/>
          <p:cNvSpPr>
            <a:spLocks/>
          </p:cNvSpPr>
          <p:nvPr/>
        </p:nvSpPr>
        <p:spPr bwMode="auto">
          <a:xfrm>
            <a:off x="380009" y="5846409"/>
            <a:ext cx="10604665" cy="37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l-PL" altLang="pl-PL" sz="1200" dirty="0">
                <a:latin typeface="+mj-lt"/>
                <a:ea typeface="+mj-ea"/>
                <a:cs typeface="Times New Roman" panose="02020603050405020304" pitchFamily="18" charset="0"/>
              </a:rPr>
              <a:t>*Na podstawie danych SL zaprezentowanych podczas Sesji Sejmiku Województwa Kujawsko-Pomorskiego w dniu 27 września 2021 r.  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ED47BFC9-9C13-1A60-5595-CBF32E6967BB}"/>
              </a:ext>
            </a:extLst>
          </p:cNvPr>
          <p:cNvGraphicFramePr/>
          <p:nvPr/>
        </p:nvGraphicFramePr>
        <p:xfrm>
          <a:off x="5807721" y="917479"/>
          <a:ext cx="5605757" cy="502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2284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Wykres 29"/>
          <p:cNvGraphicFramePr/>
          <p:nvPr/>
        </p:nvGraphicFramePr>
        <p:xfrm>
          <a:off x="332510" y="1734484"/>
          <a:ext cx="10779438" cy="4618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194733" y="880528"/>
            <a:ext cx="11506200" cy="850280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schemeClr val="accent6">
                    <a:lumMod val="50000"/>
                  </a:schemeClr>
                </a:solidFill>
              </a:rPr>
              <a:t>Poziom kontraktacji ZIT – podział na obszary tematyczne – </a:t>
            </a:r>
            <a:br>
              <a:rPr lang="pl-PL" sz="3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000" b="1" dirty="0">
                <a:solidFill>
                  <a:schemeClr val="accent6">
                    <a:lumMod val="50000"/>
                  </a:schemeClr>
                </a:solidFill>
              </a:rPr>
              <a:t>stan na 01.10.2023 r. (EFRR)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4FBC25B-A191-4537-B0AB-C1EE8EFC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91510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Niestandardowy 5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A8E2C5"/>
      </a:accent1>
      <a:accent2>
        <a:srgbClr val="A8E2C5"/>
      </a:accent2>
      <a:accent3>
        <a:srgbClr val="A8E2C5"/>
      </a:accent3>
      <a:accent4>
        <a:srgbClr val="A8E2C5"/>
      </a:accent4>
      <a:accent5>
        <a:srgbClr val="A8E2C5"/>
      </a:accent5>
      <a:accent6>
        <a:srgbClr val="A8E2C5"/>
      </a:accent6>
      <a:hlink>
        <a:srgbClr val="A8E2C5"/>
      </a:hlink>
      <a:folHlink>
        <a:srgbClr val="A8E2C5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4D4956A-58D5-480A-BCDA-53092DBAA2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CF2BD5-DE13-4F89-A44B-1244AAFA74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7085EF-B99E-49B5-8168-B93B76F18C9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2736</Words>
  <Application>Microsoft Office PowerPoint</Application>
  <PresentationFormat>Panoramiczny</PresentationFormat>
  <Paragraphs>459</Paragraphs>
  <Slides>50</Slides>
  <Notes>44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60" baseType="lpstr">
      <vt:lpstr>Arial</vt:lpstr>
      <vt:lpstr>Book Antiqua</vt:lpstr>
      <vt:lpstr>Calibri</vt:lpstr>
      <vt:lpstr>Calibri Light</vt:lpstr>
      <vt:lpstr>Garamond</vt:lpstr>
      <vt:lpstr>Lato</vt:lpstr>
      <vt:lpstr>Poppins</vt:lpstr>
      <vt:lpstr>Poppins ExtraBold</vt:lpstr>
      <vt:lpstr>Wingdings</vt:lpstr>
      <vt:lpstr>SavonVTI</vt:lpstr>
      <vt:lpstr>   Stan wdrażania  polityki terytorialnej w Województwie Kujawsko-Pomorskim   </vt:lpstr>
      <vt:lpstr>Poziomy polityki terytorialnej</vt:lpstr>
      <vt:lpstr>  ZASIĘG TERYTORIALNY  ZIT, OSI i ORSG</vt:lpstr>
      <vt:lpstr>Struktura podziału środków w ramach Polityki Terytorialnej na lata 2014-2020</vt:lpstr>
      <vt:lpstr>Podpisane umowy PT w stosunku do RPO</vt:lpstr>
      <vt:lpstr>ZINTEGROWANE INWESTYCJE TERYTORIALNE</vt:lpstr>
      <vt:lpstr>Stan wdrażania strategii obszarowych ZIT  - kontraktacja stan na 01.10.2023 r.*</vt:lpstr>
      <vt:lpstr>Prezentacja programu PowerPoint</vt:lpstr>
      <vt:lpstr>Poziom kontraktacji ZIT – podział na obszary tematyczne –  stan na 01.10.2023 r. (EFRR)</vt:lpstr>
      <vt:lpstr>Poziom kontraktacji ZIT – podział na obszary tematyczne –  stan na 01.10.2023 r. (EFS)</vt:lpstr>
      <vt:lpstr>Prezentacja programu PowerPoint</vt:lpstr>
      <vt:lpstr>Prezentacja programu PowerPoint</vt:lpstr>
      <vt:lpstr>Prezentacja programu PowerPoint</vt:lpstr>
      <vt:lpstr>OBSZARY STRATEGICZNEJ INTERWENCJI I OBSZARY ROZWOJU SPOŁECZNO-GOSPODARCZEGO</vt:lpstr>
      <vt:lpstr>Stan wdrażania strategii obszarowych OSI  -  kontraktacja stan na 01.10.2023 r.*</vt:lpstr>
      <vt:lpstr>Prezentacja programu PowerPoint</vt:lpstr>
      <vt:lpstr>Stan wdrażania strategii obszarowych ORSG  -  kontraktacja stan na 01.10.2023 r.*</vt:lpstr>
      <vt:lpstr>Prezentacja programu PowerPoint</vt:lpstr>
      <vt:lpstr>Prezentacja programu PowerPoint</vt:lpstr>
      <vt:lpstr>Poziom kontraktacji OSI i ORSG – podział na obszary  tematyczne – stan na 01.10.2023 r. (EFRR)</vt:lpstr>
      <vt:lpstr>Poziom kontraktacji OSI i ORSG - podział na obszary  tematyczne – stan na 01.10.2023 r. (EFS)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Główne problemy w realizacji projektów w ramach PT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2023-10-11T12:16:54Z</dcterms:created>
  <dcterms:modified xsi:type="dcterms:W3CDTF">2023-10-17T13:07:30Z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