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6" r:id="rId2"/>
    <p:sldId id="256" r:id="rId3"/>
    <p:sldId id="294" r:id="rId4"/>
    <p:sldId id="295" r:id="rId5"/>
    <p:sldId id="296" r:id="rId6"/>
    <p:sldId id="293" r:id="rId7"/>
    <p:sldId id="297" r:id="rId8"/>
    <p:sldId id="299" r:id="rId9"/>
    <p:sldId id="300" r:id="rId10"/>
    <p:sldId id="298" r:id="rId11"/>
    <p:sldId id="282" r:id="rId12"/>
    <p:sldId id="301" r:id="rId13"/>
    <p:sldId id="266" r:id="rId1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27C8E3E-0B90-4AA3-A6B9-28ADBE0405C6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12300B-9E3E-43EE-8AEF-386C6D63521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1527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BA753-4D82-419F-A7CE-5A7ABC4D9050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5F2F4-BA17-4478-A75A-5400197AEE8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40E48-5A22-4AE1-92E7-56F6DCDBA35E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84E0A-48DB-4618-A813-27E27FE8933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7C167-6E83-48AA-A514-889945473E2B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3B5DF-CFE2-4DC4-8674-DFEA3CF9A3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C42AF-C846-4B7D-AFB7-8270130B1FC0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814D4-5E8F-41D8-81F2-72A40F52D38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56D2A-0E07-43DB-94BB-81D1500349D6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F4BF8-DC2A-4FBE-A74D-4A194E7C9BC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A250-70C2-4F0F-AF50-27B48A973FB9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A10C-02FB-4832-851E-275EEF98C57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49A3B-372F-4B97-82B3-46AA7776F9E0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3C8D3-BB34-414A-BCE6-1A61B85B95D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47AD1-1C15-4C75-873A-AECDC4B52CE2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43FD9-1411-4768-BBFB-7919C4967C5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B13C4-8741-4978-A5D4-9798D2436602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67C3-2F16-43E9-AC75-21C38230FE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12C9C-C786-44EE-8B1A-6B106A5A5B43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39835-C52B-40E6-97AD-F645806ACE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44BEF-5ADB-42A2-9E45-FAC90B5E3F02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70917-A1D8-4709-81F7-D64225373A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341FB0-AE3A-41F7-9921-D6BBA23B7A06}" type="datetimeFigureOut">
              <a:rPr lang="pl-PL"/>
              <a:pPr>
                <a:defRPr/>
              </a:pPr>
              <a:t>2019-11-05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C34F2B-22C4-4336-8609-F732809D90E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o.kujawsko-pomorskie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ytuł 1"/>
          <p:cNvSpPr>
            <a:spLocks noGrp="1"/>
          </p:cNvSpPr>
          <p:nvPr>
            <p:ph type="ctrTitle"/>
          </p:nvPr>
        </p:nvSpPr>
        <p:spPr>
          <a:xfrm>
            <a:off x="755650" y="2060575"/>
            <a:ext cx="7416800" cy="2881313"/>
          </a:xfrm>
        </p:spPr>
        <p:txBody>
          <a:bodyPr/>
          <a:lstStyle/>
          <a:p>
            <a:pPr eaLnBrk="1" hangingPunct="1"/>
            <a:r>
              <a:rPr lang="pl-PL" sz="2800" b="1" dirty="0" smtClean="0">
                <a:solidFill>
                  <a:srgbClr val="C00000"/>
                </a:solidFill>
                <a:ea typeface="Calibri" pitchFamily="34" charset="0"/>
                <a:cs typeface="Arial" charset="0"/>
              </a:rPr>
              <a:t>Program współpracy samorządu województwa kujawsko-pomorskiego z organizacjami pozarządowymi na rok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176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Podtytuł 4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7272808" cy="3095625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pl-PL" sz="2800" b="1" dirty="0" smtClean="0">
                <a:solidFill>
                  <a:srgbClr val="C00000"/>
                </a:solidFill>
              </a:rPr>
              <a:t>Wysokość środków przeznaczonych na realizację Programu:</a:t>
            </a:r>
          </a:p>
          <a:p>
            <a:pPr algn="l">
              <a:lnSpc>
                <a:spcPct val="80000"/>
              </a:lnSpc>
            </a:pPr>
            <a:endParaRPr lang="pl-PL" sz="2800" dirty="0" smtClean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pl-PL" sz="2400" dirty="0" smtClean="0">
                <a:solidFill>
                  <a:schemeClr val="tx1"/>
                </a:solidFill>
              </a:rPr>
              <a:t>Samorząd województwa przeznaczy na realizację Programu środki budżetowe w wysokości co najmniej </a:t>
            </a:r>
            <a:br>
              <a:rPr lang="pl-PL" sz="2400" dirty="0" smtClean="0">
                <a:solidFill>
                  <a:schemeClr val="tx1"/>
                </a:solidFill>
              </a:rPr>
            </a:br>
            <a:r>
              <a:rPr lang="pl-PL" sz="2400" b="1" u="sng" dirty="0" smtClean="0">
                <a:solidFill>
                  <a:schemeClr val="tx1"/>
                </a:solidFill>
              </a:rPr>
              <a:t>5 370 000</a:t>
            </a:r>
            <a:r>
              <a:rPr lang="pl-PL" sz="2400" dirty="0" smtClean="0">
                <a:solidFill>
                  <a:schemeClr val="tx1"/>
                </a:solidFill>
              </a:rPr>
              <a:t> zł. – zgodnie z zapisami programu wieloletniego na lata 2016-2020, realnie ok </a:t>
            </a:r>
            <a:r>
              <a:rPr lang="pl-PL" sz="2400" b="1" dirty="0" smtClean="0">
                <a:solidFill>
                  <a:schemeClr val="tx1"/>
                </a:solidFill>
              </a:rPr>
              <a:t>7 000 000 zł</a:t>
            </a:r>
            <a:r>
              <a:rPr lang="pl-PL" sz="2400" dirty="0" smtClean="0">
                <a:solidFill>
                  <a:schemeClr val="tx1"/>
                </a:solidFill>
              </a:rPr>
              <a:t>.</a:t>
            </a:r>
          </a:p>
          <a:p>
            <a:pPr algn="l">
              <a:lnSpc>
                <a:spcPct val="80000"/>
              </a:lnSpc>
            </a:pPr>
            <a:r>
              <a:rPr lang="pl-PL" sz="2400" dirty="0" smtClean="0">
                <a:solidFill>
                  <a:schemeClr val="tx1"/>
                </a:solidFill>
              </a:rPr>
              <a:t/>
            </a:r>
            <a:br>
              <a:rPr lang="pl-PL" sz="2400" dirty="0" smtClean="0">
                <a:solidFill>
                  <a:schemeClr val="tx1"/>
                </a:solidFill>
              </a:rPr>
            </a:br>
            <a:endParaRPr 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Podtytuł 4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6834187" cy="3600450"/>
          </a:xfrm>
        </p:spPr>
        <p:txBody>
          <a:bodyPr/>
          <a:lstStyle/>
          <a:p>
            <a:pPr eaLnBrk="1" hangingPunct="1"/>
            <a:r>
              <a:rPr lang="pl-PL" sz="2800" b="1" dirty="0" smtClean="0">
                <a:solidFill>
                  <a:srgbClr val="C00000"/>
                </a:solidFill>
              </a:rPr>
              <a:t>Sprawozdanie z programu współpracy </a:t>
            </a:r>
            <a:endParaRPr lang="pl-PL" sz="2800" dirty="0" smtClean="0">
              <a:solidFill>
                <a:srgbClr val="C00000"/>
              </a:solidFill>
            </a:endParaRPr>
          </a:p>
          <a:p>
            <a:pPr algn="l" eaLnBrk="1" hangingPunct="1"/>
            <a:endParaRPr lang="pl-PL" sz="2800" dirty="0" smtClean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800" dirty="0" smtClean="0">
                <a:solidFill>
                  <a:schemeClr val="tx1"/>
                </a:solidFill>
              </a:rPr>
              <a:t> coroczne sprawozdania z realizacji rocznego programu współpracy i części programu wieloletniego dotyczącej 2020 roku</a:t>
            </a:r>
          </a:p>
          <a:p>
            <a:pPr algn="l" eaLnBrk="1" hangingPunct="1">
              <a:buClr>
                <a:schemeClr val="accent2"/>
              </a:buClr>
              <a:buSzPct val="75000"/>
            </a:pPr>
            <a:r>
              <a:rPr lang="pl-PL" sz="2800" dirty="0" smtClean="0">
                <a:solidFill>
                  <a:srgbClr val="C00000"/>
                </a:solidFill>
              </a:rPr>
              <a:t>Do 31 maja danego roku (sesja majowa)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42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Podtytuł 4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7272808" cy="6408712"/>
          </a:xfrm>
        </p:spPr>
        <p:txBody>
          <a:bodyPr/>
          <a:lstStyle/>
          <a:p>
            <a:pPr eaLnBrk="1" hangingPunct="1"/>
            <a:r>
              <a:rPr lang="pl-PL" sz="2800" b="1" dirty="0" smtClean="0">
                <a:solidFill>
                  <a:srgbClr val="C00000"/>
                </a:solidFill>
              </a:rPr>
              <a:t>Najważniejsze </a:t>
            </a:r>
            <a:r>
              <a:rPr lang="pl-PL" sz="2800" b="1" dirty="0">
                <a:solidFill>
                  <a:srgbClr val="C00000"/>
                </a:solidFill>
              </a:rPr>
              <a:t>d</a:t>
            </a:r>
            <a:r>
              <a:rPr lang="pl-PL" sz="2800" b="1" dirty="0" smtClean="0">
                <a:solidFill>
                  <a:srgbClr val="C00000"/>
                </a:solidFill>
              </a:rPr>
              <a:t>ziałania przewidziane do realizacj</a:t>
            </a:r>
            <a:r>
              <a:rPr lang="pl-PL" sz="2800" b="1" dirty="0">
                <a:solidFill>
                  <a:srgbClr val="C00000"/>
                </a:solidFill>
              </a:rPr>
              <a:t>i</a:t>
            </a:r>
            <a:r>
              <a:rPr lang="pl-PL" sz="2800" b="1" dirty="0" smtClean="0">
                <a:solidFill>
                  <a:srgbClr val="C00000"/>
                </a:solidFill>
              </a:rPr>
              <a:t> w 2020 roku</a:t>
            </a:r>
          </a:p>
          <a:p>
            <a:pPr lvl="0" algn="l"/>
            <a:r>
              <a:rPr lang="pl-PL" sz="1600" dirty="0" smtClean="0">
                <a:solidFill>
                  <a:schemeClr val="tx1"/>
                </a:solidFill>
              </a:rPr>
              <a:t>1</a:t>
            </a:r>
            <a:r>
              <a:rPr lang="pl-PL" sz="1600" smtClean="0">
                <a:solidFill>
                  <a:schemeClr val="tx1"/>
                </a:solidFill>
              </a:rPr>
              <a:t>)  konkurs </a:t>
            </a:r>
            <a:r>
              <a:rPr lang="pl-PL" sz="1600" dirty="0" smtClean="0">
                <a:solidFill>
                  <a:schemeClr val="tx1"/>
                </a:solidFill>
              </a:rPr>
              <a:t>na dofinansowanie </a:t>
            </a:r>
            <a:r>
              <a:rPr lang="pl-PL" sz="1600" dirty="0">
                <a:solidFill>
                  <a:schemeClr val="tx1"/>
                </a:solidFill>
              </a:rPr>
              <a:t>wkładu własnego organizacji, w przypadku uzyskania dotacji </a:t>
            </a:r>
            <a:r>
              <a:rPr lang="pl-PL" sz="1600" dirty="0" smtClean="0">
                <a:solidFill>
                  <a:schemeClr val="tx1"/>
                </a:solidFill>
              </a:rPr>
              <a:t>ze </a:t>
            </a:r>
            <a:r>
              <a:rPr lang="pl-PL" sz="1600" dirty="0">
                <a:solidFill>
                  <a:schemeClr val="tx1"/>
                </a:solidFill>
              </a:rPr>
              <a:t>źródeł zewnętrznych (spoza samorządu wojewódzkiego i lokalnych</a:t>
            </a:r>
            <a:r>
              <a:rPr lang="pl-PL" sz="1600" dirty="0" smtClean="0">
                <a:solidFill>
                  <a:schemeClr val="tx1"/>
                </a:solidFill>
              </a:rPr>
              <a:t>), </a:t>
            </a:r>
            <a:endParaRPr lang="pl-PL" sz="1600" dirty="0">
              <a:solidFill>
                <a:schemeClr val="tx1"/>
              </a:solidFill>
            </a:endParaRPr>
          </a:p>
          <a:p>
            <a:pPr lvl="0" algn="l"/>
            <a:r>
              <a:rPr lang="pl-PL" sz="1600" dirty="0" smtClean="0">
                <a:solidFill>
                  <a:srgbClr val="C00000"/>
                </a:solidFill>
              </a:rPr>
              <a:t>2) ogłoszenie XIII </a:t>
            </a:r>
            <a:r>
              <a:rPr lang="pl-PL" sz="1600" dirty="0">
                <a:solidFill>
                  <a:srgbClr val="C00000"/>
                </a:solidFill>
              </a:rPr>
              <a:t>edycji Konkursu o Nagrodę Marszałka Województwa Kujawsko-Pomorskiego na najlepsze inicjatywy społeczne realizowane przez organizacje pozarządowe pn. „Rodzynki z pozarządówki”,</a:t>
            </a:r>
          </a:p>
          <a:p>
            <a:pPr lvl="0" algn="l"/>
            <a:r>
              <a:rPr lang="pl-PL" sz="1600" dirty="0" smtClean="0">
                <a:solidFill>
                  <a:schemeClr val="tx1"/>
                </a:solidFill>
              </a:rPr>
              <a:t>3) doradztwo </a:t>
            </a:r>
            <a:r>
              <a:rPr lang="pl-PL" sz="1600" dirty="0">
                <a:solidFill>
                  <a:schemeClr val="tx1"/>
                </a:solidFill>
              </a:rPr>
              <a:t>z zakresu prawa, rachunkowości </a:t>
            </a:r>
            <a:r>
              <a:rPr lang="pl-PL" sz="1600" dirty="0" smtClean="0">
                <a:solidFill>
                  <a:schemeClr val="tx1"/>
                </a:solidFill>
              </a:rPr>
              <a:t>prowadzone </a:t>
            </a:r>
            <a:r>
              <a:rPr lang="pl-PL" sz="1600" dirty="0">
                <a:solidFill>
                  <a:schemeClr val="tx1"/>
                </a:solidFill>
              </a:rPr>
              <a:t>przez </a:t>
            </a:r>
            <a:r>
              <a:rPr lang="pl-PL" sz="1600" dirty="0" smtClean="0">
                <a:solidFill>
                  <a:schemeClr val="tx1"/>
                </a:solidFill>
              </a:rPr>
              <a:t>ekspertów,</a:t>
            </a:r>
          </a:p>
          <a:p>
            <a:pPr algn="l"/>
            <a:r>
              <a:rPr lang="pl-PL" sz="1600" dirty="0" smtClean="0">
                <a:solidFill>
                  <a:srgbClr val="C00000"/>
                </a:solidFill>
              </a:rPr>
              <a:t>4) </a:t>
            </a:r>
            <a:r>
              <a:rPr lang="pl-PL" sz="1600" dirty="0">
                <a:solidFill>
                  <a:srgbClr val="C00000"/>
                </a:solidFill>
              </a:rPr>
              <a:t>zlecenie podmiotowi pozarządowemu realizacji Forum Organizacji Pozarządowych Województwa Kujawsko-Pomorskiego oraz współpraca merytoryczna przy organizacji i przeprowadzeniu </a:t>
            </a:r>
            <a:r>
              <a:rPr lang="pl-PL" sz="1600" dirty="0" smtClean="0">
                <a:solidFill>
                  <a:srgbClr val="C00000"/>
                </a:solidFill>
              </a:rPr>
              <a:t>Forum, </a:t>
            </a:r>
            <a:endParaRPr lang="pl-PL" sz="1600" dirty="0">
              <a:solidFill>
                <a:srgbClr val="C00000"/>
              </a:solidFill>
            </a:endParaRPr>
          </a:p>
          <a:p>
            <a:pPr algn="l"/>
            <a:r>
              <a:rPr lang="pl-PL" sz="1600" dirty="0" smtClean="0">
                <a:solidFill>
                  <a:schemeClr val="tx1"/>
                </a:solidFill>
              </a:rPr>
              <a:t>5) </a:t>
            </a:r>
            <a:r>
              <a:rPr lang="pl-PL" sz="1600" dirty="0">
                <a:solidFill>
                  <a:schemeClr val="tx1"/>
                </a:solidFill>
              </a:rPr>
              <a:t>podjęcie prac nad koncepcją wieloletniego programu współpracy samorządu województwa kujawsko-pomorskiego z organizacjami pozarządowymi na lata 2021-2025,</a:t>
            </a:r>
          </a:p>
          <a:p>
            <a:pPr algn="l"/>
            <a:r>
              <a:rPr lang="pl-PL" sz="1600" dirty="0" smtClean="0">
                <a:solidFill>
                  <a:srgbClr val="C00000"/>
                </a:solidFill>
              </a:rPr>
              <a:t>6) </a:t>
            </a:r>
            <a:r>
              <a:rPr lang="pl-PL" sz="1600" dirty="0">
                <a:solidFill>
                  <a:srgbClr val="C00000"/>
                </a:solidFill>
              </a:rPr>
              <a:t>zlecenie realizacji przez podmiot pozarządowy całorocznego (w trybie comiesięcznym) bloku szkoleniowo-doradczego skierowanego do organizacji </a:t>
            </a:r>
            <a:r>
              <a:rPr lang="pl-PL" sz="1600" dirty="0" smtClean="0">
                <a:solidFill>
                  <a:srgbClr val="C00000"/>
                </a:solidFill>
              </a:rPr>
              <a:t>pozarządowych,</a:t>
            </a:r>
          </a:p>
          <a:p>
            <a:pPr lvl="0" algn="l"/>
            <a:r>
              <a:rPr lang="pl-PL" sz="1600" dirty="0" smtClean="0">
                <a:solidFill>
                  <a:schemeClr val="tx1"/>
                </a:solidFill>
              </a:rPr>
              <a:t>7) </a:t>
            </a:r>
            <a:r>
              <a:rPr lang="pl-PL" sz="1600" dirty="0">
                <a:solidFill>
                  <a:schemeClr val="tx1"/>
                </a:solidFill>
              </a:rPr>
              <a:t>kontynuacja działań związanych z utworzeniem puli małych grantów (do 5 tys. zł) dla organizacji pozarządowych i możliwością dystrybucji tych środków w ramach </a:t>
            </a:r>
            <a:r>
              <a:rPr lang="pl-PL" sz="1600" dirty="0" err="1">
                <a:solidFill>
                  <a:schemeClr val="tx1"/>
                </a:solidFill>
              </a:rPr>
              <a:t>regrantingu</a:t>
            </a:r>
            <a:r>
              <a:rPr lang="pl-PL" sz="1600" dirty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pl-PL" sz="1600" dirty="0" smtClean="0">
                <a:solidFill>
                  <a:srgbClr val="C00000"/>
                </a:solidFill>
              </a:rPr>
              <a:t>8) kontynuacja </a:t>
            </a:r>
            <a:r>
              <a:rPr lang="pl-PL" sz="1600" dirty="0">
                <a:solidFill>
                  <a:srgbClr val="C00000"/>
                </a:solidFill>
              </a:rPr>
              <a:t>działań zmierzających do utworzenia Funduszu Pożyczkowego dla organizacji pozarządowych z województwa kujawsko-pomorskiego</a:t>
            </a:r>
          </a:p>
          <a:p>
            <a:pPr lvl="0" algn="l"/>
            <a:endParaRPr lang="pl-PL" sz="1600" dirty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accent2"/>
              </a:buClr>
              <a:buSzPct val="75000"/>
            </a:pPr>
            <a:r>
              <a:rPr lang="pl-PL" sz="1600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6274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3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ytuł 4"/>
          <p:cNvSpPr>
            <a:spLocks noGrp="1"/>
          </p:cNvSpPr>
          <p:nvPr>
            <p:ph type="ctrTitle"/>
          </p:nvPr>
        </p:nvSpPr>
        <p:spPr>
          <a:xfrm>
            <a:off x="755650" y="1773238"/>
            <a:ext cx="6696075" cy="1470025"/>
          </a:xfrm>
        </p:spPr>
        <p:txBody>
          <a:bodyPr/>
          <a:lstStyle/>
          <a:p>
            <a:pPr eaLnBrk="1" hangingPunct="1"/>
            <a:r>
              <a:rPr lang="pl-PL" smtClean="0"/>
              <a:t>Dziękuję za uwagę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900113" y="3357563"/>
            <a:ext cx="6400800" cy="2808287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1"/>
                </a:solidFill>
              </a:rPr>
              <a:t>Departament Spraw Społecznych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Urzędu Marszałkowskiego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Województwa Kujawsko-Pomorskiego 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/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Biuro Współpracy z Organizacjami Pozarządowymi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rgbClr val="C00000"/>
                </a:solidFill>
              </a:rPr>
              <a:t>ngo.kujawsko-pomorskie.pl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chemeClr val="tx1"/>
                </a:solidFill>
              </a:rPr>
              <a:t>Toruń, listopad 2019 r.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1338" y="0"/>
            <a:ext cx="9144001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Podtytuł 5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7451725" cy="22322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C00000"/>
              </a:buClr>
              <a:buSzPct val="75000"/>
            </a:pPr>
            <a:endParaRPr lang="pl-PL" sz="16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75000"/>
            </a:pPr>
            <a:r>
              <a:rPr lang="pl-PL" sz="2400" b="1" dirty="0" smtClean="0">
                <a:solidFill>
                  <a:srgbClr val="C00000"/>
                </a:solidFill>
                <a:latin typeface="Calibri" pitchFamily="34" charset="0"/>
              </a:rPr>
              <a:t>Podstawa prawna</a:t>
            </a:r>
            <a:endParaRPr lang="pl-PL" sz="24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75000"/>
            </a:pPr>
            <a:endParaRPr lang="pl-PL" sz="24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75000"/>
            </a:pPr>
            <a:r>
              <a:rPr lang="pl-PL" sz="2400" b="1" dirty="0" smtClean="0">
                <a:solidFill>
                  <a:schemeClr val="tx1"/>
                </a:solidFill>
              </a:rPr>
              <a:t>Ustawa z 24 kwietnia 2003 r. o działalności pożytku publicznego i o wolontariacie 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75000"/>
            </a:pPr>
            <a:r>
              <a:rPr lang="pl-PL" sz="2400" dirty="0" smtClean="0">
                <a:solidFill>
                  <a:schemeClr val="tx1"/>
                </a:solidFill>
              </a:rPr>
              <a:t>(Dz. U. z 2019 r. , poz. 688 z późn. zm.)</a:t>
            </a:r>
            <a:r>
              <a:rPr lang="pl-PL" sz="24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539750" y="1196975"/>
            <a:ext cx="5472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C00000"/>
                </a:solidFill>
                <a:latin typeface="Calibri" pitchFamily="34" charset="0"/>
              </a:rPr>
              <a:t>                  </a:t>
            </a:r>
            <a:endParaRPr lang="pl-PL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ytuł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dirty="0" smtClean="0"/>
              <a:t>Współpraca Województwa z organizacjami pozarządowymi odbywa się na dwóch płaszczyznach:</a:t>
            </a:r>
            <a:br>
              <a:rPr lang="pl-PL" sz="2800" dirty="0" smtClean="0"/>
            </a:br>
            <a:r>
              <a:rPr lang="pl-PL" sz="2800" dirty="0" smtClean="0"/>
              <a:t>finansowej i pozafinansowej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7344047" cy="4248472"/>
          </a:xfrm>
        </p:spPr>
        <p:txBody>
          <a:bodyPr/>
          <a:lstStyle/>
          <a:p>
            <a:pPr eaLnBrk="1" hangingPunct="1"/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/>
            </a:r>
            <a:br>
              <a:rPr lang="pl-PL" sz="1800" u="sng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>Współpraca finansowa</a:t>
            </a:r>
            <a:r>
              <a:rPr lang="pl-PL" sz="1800" dirty="0" smtClean="0">
                <a:solidFill>
                  <a:srgbClr val="C00000"/>
                </a:solidFill>
              </a:rPr>
              <a:t> </a:t>
            </a:r>
            <a:r>
              <a:rPr lang="pl-PL" sz="1800" dirty="0" smtClean="0"/>
              <a:t>polega </a:t>
            </a:r>
            <a:br>
              <a:rPr lang="pl-PL" sz="1800" dirty="0" smtClean="0"/>
            </a:br>
            <a:r>
              <a:rPr lang="pl-PL" sz="1800" dirty="0" smtClean="0"/>
              <a:t>na zlecaniu zadań publicznych organizacjom pozarządowym wraz z udzielaniem dotacji w formie otwartych konkursów ofert, w trybie ustawy z dnia 24 kwietnia 2003 r. o działalności pożytku publicznego i o wolontariacie </a:t>
            </a:r>
            <a:br>
              <a:rPr lang="pl-PL" sz="1800" dirty="0" smtClean="0"/>
            </a:br>
            <a:r>
              <a:rPr lang="pl-PL" sz="1800" dirty="0" smtClean="0"/>
              <a:t>(Dz. U. z 2019r. , poz.688 z późn. zm.) oraz w trybie z pominięciem otwartego konkursu ofert (tryb uproszczony).</a:t>
            </a:r>
            <a:br>
              <a:rPr lang="pl-PL" sz="1800" dirty="0" smtClean="0"/>
            </a:br>
            <a:r>
              <a:rPr lang="pl-PL" sz="1800" dirty="0" smtClean="0">
                <a:solidFill>
                  <a:srgbClr val="C00000"/>
                </a:solidFill>
              </a:rPr>
              <a:t/>
            </a:r>
            <a:br>
              <a:rPr lang="pl-PL" sz="1800" dirty="0" smtClean="0">
                <a:solidFill>
                  <a:srgbClr val="C00000"/>
                </a:solidFill>
              </a:rPr>
            </a:br>
            <a:r>
              <a:rPr lang="pl-PL" sz="1800" u="sng" dirty="0" smtClean="0">
                <a:solidFill>
                  <a:srgbClr val="C00000"/>
                </a:solidFill>
              </a:rPr>
              <a:t>Współpraca pozafinansowa </a:t>
            </a:r>
            <a:r>
              <a:rPr lang="pl-PL" sz="1800" dirty="0" smtClean="0"/>
              <a:t>polega </a:t>
            </a:r>
            <a:br>
              <a:rPr lang="pl-PL" sz="1800" dirty="0" smtClean="0"/>
            </a:br>
            <a:r>
              <a:rPr lang="pl-PL" sz="1800" dirty="0" smtClean="0"/>
              <a:t>na wszystkich pozostałych formach wsparcia np. doradztwo prawne</a:t>
            </a:r>
            <a:br>
              <a:rPr lang="pl-PL" sz="1800" dirty="0" smtClean="0"/>
            </a:br>
            <a:r>
              <a:rPr lang="pl-PL" sz="1800" dirty="0" smtClean="0"/>
              <a:t> i księgowe dla organizacji , prowadzenie i administrowanie portalu</a:t>
            </a:r>
            <a:r>
              <a:rPr lang="pl-PL" sz="1800" dirty="0" smtClean="0">
                <a:solidFill>
                  <a:srgbClr val="C00000"/>
                </a:solidFill>
              </a:rPr>
              <a:t> </a:t>
            </a:r>
            <a:r>
              <a:rPr lang="pl-PL" sz="1800" dirty="0" smtClean="0">
                <a:solidFill>
                  <a:srgbClr val="C00000"/>
                </a:solidFill>
                <a:hlinkClick r:id="rId3"/>
              </a:rPr>
              <a:t>ngo.kujawsko-pomorskie.pl</a:t>
            </a:r>
            <a:r>
              <a:rPr lang="pl-PL" sz="1800" dirty="0" smtClean="0">
                <a:solidFill>
                  <a:srgbClr val="C00000"/>
                </a:solidFill>
              </a:rPr>
              <a:t> </a:t>
            </a:r>
            <a:r>
              <a:rPr lang="pl-PL" sz="1800" dirty="0" smtClean="0"/>
              <a:t>, współpraca przy organizacji wspólnych przedsięwzięć, czy </a:t>
            </a:r>
            <a:r>
              <a:rPr lang="pl-PL" sz="1800" dirty="0"/>
              <a:t>też </a:t>
            </a:r>
            <a:r>
              <a:rPr lang="pl-PL" sz="1800" dirty="0" smtClean="0"/>
              <a:t>nieodpłatne </a:t>
            </a:r>
            <a:r>
              <a:rPr lang="pl-PL" sz="1800" dirty="0"/>
              <a:t>użyczanie </a:t>
            </a:r>
            <a:r>
              <a:rPr lang="pl-PL" sz="1800" dirty="0" err="1"/>
              <a:t>sal</a:t>
            </a:r>
            <a:r>
              <a:rPr lang="pl-PL" sz="1800" dirty="0"/>
              <a:t> </a:t>
            </a:r>
            <a:r>
              <a:rPr lang="pl-PL" sz="1800" dirty="0" smtClean="0"/>
              <a:t>konferencyjnych. </a:t>
            </a:r>
            <a:r>
              <a:rPr lang="pl-PL" sz="1800" dirty="0" smtClean="0">
                <a:solidFill>
                  <a:srgbClr val="C00000"/>
                </a:solidFill>
              </a:rPr>
              <a:t/>
            </a:r>
            <a:br>
              <a:rPr lang="pl-PL" sz="1800" dirty="0" smtClean="0">
                <a:solidFill>
                  <a:srgbClr val="C0000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4"/>
          <p:cNvSpPr>
            <a:spLocks noGrp="1"/>
          </p:cNvSpPr>
          <p:nvPr>
            <p:ph type="ctrTitle" idx="4294967295"/>
          </p:nvPr>
        </p:nvSpPr>
        <p:spPr>
          <a:xfrm>
            <a:off x="611560" y="620688"/>
            <a:ext cx="6407150" cy="1223962"/>
          </a:xfrm>
        </p:spPr>
        <p:txBody>
          <a:bodyPr/>
          <a:lstStyle/>
          <a:p>
            <a:pPr eaLnBrk="1" hangingPunct="1"/>
            <a:r>
              <a:rPr lang="pl-PL" sz="2800" b="1" dirty="0" smtClean="0">
                <a:solidFill>
                  <a:srgbClr val="C00000"/>
                </a:solidFill>
                <a:cs typeface="Arial" charset="0"/>
              </a:rPr>
              <a:t>	Jak powstawał program na rok 2020</a:t>
            </a:r>
            <a:r>
              <a:rPr lang="pl-PL" sz="2400" dirty="0" smtClean="0">
                <a:solidFill>
                  <a:srgbClr val="C00000"/>
                </a:solidFill>
              </a:rPr>
              <a:t> </a:t>
            </a:r>
            <a:endParaRPr lang="pl-PL" sz="2400" dirty="0" smtClean="0"/>
          </a:p>
        </p:txBody>
      </p:sp>
      <p:sp>
        <p:nvSpPr>
          <p:cNvPr id="16387" name="Podtytuł 5"/>
          <p:cNvSpPr>
            <a:spLocks noGrp="1"/>
          </p:cNvSpPr>
          <p:nvPr>
            <p:ph type="subTitle" idx="4294967295"/>
          </p:nvPr>
        </p:nvSpPr>
        <p:spPr>
          <a:xfrm>
            <a:off x="179512" y="1916832"/>
            <a:ext cx="8280920" cy="4176464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Clr>
                <a:schemeClr val="accent2"/>
              </a:buClr>
              <a:buSzPct val="75000"/>
              <a:buNone/>
            </a:pPr>
            <a:endParaRPr lang="pl-PL" sz="2000" b="1" dirty="0">
              <a:cs typeface="Arial" charset="0"/>
            </a:endParaRPr>
          </a:p>
          <a:p>
            <a:pPr marL="0" indent="0" eaLnBrk="1" hangingPunct="1">
              <a:spcBef>
                <a:spcPts val="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cs typeface="Arial" charset="0"/>
              </a:rPr>
              <a:t> zbieranie informacji z departamentów Urzędu Marszałkowskiego na temat planowanej współpracy z organizacjami pozarządowymi w 2020 r. </a:t>
            </a:r>
            <a:br>
              <a:rPr lang="pl-PL" sz="2000" b="1" dirty="0" smtClean="0">
                <a:cs typeface="Arial" charset="0"/>
              </a:rPr>
            </a:br>
            <a:endParaRPr lang="pl-PL" sz="2000" b="1" dirty="0" smtClean="0">
              <a:cs typeface="Arial" charset="0"/>
            </a:endParaRPr>
          </a:p>
          <a:p>
            <a:pPr marL="0" indent="0" eaLnBrk="1" hangingPunct="1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cs typeface="Arial" charset="0"/>
              </a:rPr>
              <a:t> </a:t>
            </a:r>
            <a:r>
              <a:rPr lang="pl-PL" sz="2000" b="1" dirty="0">
                <a:cs typeface="Arial" charset="0"/>
              </a:rPr>
              <a:t>p</a:t>
            </a:r>
            <a:r>
              <a:rPr lang="pl-PL" sz="2000" b="1" dirty="0" smtClean="0">
                <a:cs typeface="Arial" charset="0"/>
              </a:rPr>
              <a:t>rzygotowanie projektu programu przez biuro współpracy z organizacjami pozarządowymi na podstawie zebranych danych</a:t>
            </a:r>
            <a:br>
              <a:rPr lang="pl-PL" sz="2000" b="1" dirty="0" smtClean="0">
                <a:cs typeface="Arial" charset="0"/>
              </a:rPr>
            </a:br>
            <a:endParaRPr lang="pl-PL" sz="2000" b="1" dirty="0" smtClean="0">
              <a:cs typeface="Arial" charset="0"/>
            </a:endParaRPr>
          </a:p>
          <a:p>
            <a:pPr marL="0" indent="0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/>
              <a:t> przyjęcie projektu programu i skierowanie go do konsultacji – uchwała Zarządu Województwa - wrzesień 2019 r.</a:t>
            </a:r>
            <a:br>
              <a:rPr lang="pl-PL" sz="2000" b="1" dirty="0" smtClean="0"/>
            </a:br>
            <a:endParaRPr lang="pl-PL" sz="1000" b="1" dirty="0" smtClean="0"/>
          </a:p>
          <a:p>
            <a:pPr marL="0" indent="0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/>
              <a:t> konsultacje projektu programu  5 – 16 września 2019 r.</a:t>
            </a:r>
          </a:p>
          <a:p>
            <a:pPr marL="0" indent="0" eaLnBrk="1" hangingPunct="1">
              <a:buClr>
                <a:schemeClr val="accent2"/>
              </a:buClr>
              <a:buSzPct val="75000"/>
              <a:buNone/>
            </a:pPr>
            <a:r>
              <a:rPr lang="pl-PL" sz="2000" b="1" dirty="0" smtClean="0">
                <a:cs typeface="Arial" charset="0"/>
              </a:rPr>
              <a:t/>
            </a:r>
            <a:br>
              <a:rPr lang="pl-PL" sz="2000" b="1" dirty="0" smtClean="0">
                <a:cs typeface="Arial" charset="0"/>
              </a:rPr>
            </a:br>
            <a:endParaRPr lang="pl-PL" sz="2000" b="1" dirty="0" smtClean="0">
              <a:cs typeface="Arial" charset="0"/>
            </a:endParaRPr>
          </a:p>
          <a:p>
            <a:pPr marL="0" indent="0" eaLnBrk="1" hangingPunct="1">
              <a:buClr>
                <a:schemeClr val="accent2"/>
              </a:buClr>
              <a:buSzPct val="75000"/>
              <a:buNone/>
            </a:pPr>
            <a:r>
              <a:rPr lang="pl-PL" sz="2000" b="1" dirty="0" smtClean="0">
                <a:cs typeface="Arial" charset="0"/>
              </a:rPr>
              <a:t/>
            </a:r>
            <a:br>
              <a:rPr lang="pl-PL" sz="2000" b="1" dirty="0" smtClean="0">
                <a:cs typeface="Arial" charset="0"/>
              </a:rPr>
            </a:br>
            <a:endParaRPr lang="pl-PL" sz="2000" b="1" dirty="0" smtClean="0">
              <a:cs typeface="Arial" charset="0"/>
            </a:endParaRPr>
          </a:p>
          <a:p>
            <a:pPr marL="0" indent="0" eaLnBrk="1" hangingPunct="1">
              <a:buClr>
                <a:schemeClr val="accent2"/>
              </a:buClr>
              <a:buSzPct val="75000"/>
              <a:buNone/>
            </a:pPr>
            <a:r>
              <a:rPr lang="pl-PL" sz="2000" b="1" dirty="0" smtClean="0">
                <a:cs typeface="Arial" charset="0"/>
              </a:rPr>
              <a:t/>
            </a:r>
            <a:br>
              <a:rPr lang="pl-PL" sz="2000" b="1" dirty="0" smtClean="0">
                <a:cs typeface="Arial" charset="0"/>
              </a:rPr>
            </a:br>
            <a:endParaRPr lang="pl-PL" sz="2000" b="1" dirty="0" smtClean="0"/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endParaRPr lang="pl-PL" sz="2000" b="1" dirty="0" smtClean="0"/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75000"/>
              <a:buNone/>
            </a:pPr>
            <a:r>
              <a:rPr lang="pl-PL" sz="2000" b="1" dirty="0" smtClean="0"/>
              <a:t> </a:t>
            </a:r>
            <a:endParaRPr lang="pl-PL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176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Podtytuł 4"/>
          <p:cNvSpPr>
            <a:spLocks noGrp="1"/>
          </p:cNvSpPr>
          <p:nvPr>
            <p:ph type="subTitle" idx="4294967295"/>
          </p:nvPr>
        </p:nvSpPr>
        <p:spPr>
          <a:xfrm>
            <a:off x="323850" y="836613"/>
            <a:ext cx="7343775" cy="568801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l-PL" sz="2800" b="1" dirty="0" smtClean="0">
                <a:solidFill>
                  <a:srgbClr val="C00000"/>
                </a:solidFill>
              </a:rPr>
              <a:t>Uchwalenie programu na 2020 rok</a:t>
            </a:r>
          </a:p>
          <a:p>
            <a:pPr marL="0" indent="0" eaLnBrk="1" hangingPunct="1">
              <a:buFont typeface="Arial" charset="0"/>
              <a:buNone/>
            </a:pPr>
            <a:endParaRPr lang="pl-PL" sz="2800" dirty="0" smtClean="0">
              <a:solidFill>
                <a:srgbClr val="C00000"/>
              </a:solidFill>
              <a:latin typeface="Arial" charset="0"/>
            </a:endParaRPr>
          </a:p>
          <a:p>
            <a:pPr marL="0" indent="0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/>
              <a:t>S</a:t>
            </a:r>
            <a:r>
              <a:rPr lang="pl-PL" sz="2000" b="1" dirty="0" smtClean="0"/>
              <a:t>porządzenie </a:t>
            </a:r>
            <a:r>
              <a:rPr lang="pl-PL" sz="2000" b="1" dirty="0"/>
              <a:t>sprawozdania z przebiegu i wyników konsultacji projektu programu przez biuro współpracy </a:t>
            </a:r>
            <a:r>
              <a:rPr lang="pl-PL" sz="2000" b="1" dirty="0" smtClean="0"/>
              <a:t>z organizacjami pozarządowymi (uchwała Zarządu październik) – strona ngo.kujawsko-pomorskie.pl.</a:t>
            </a:r>
          </a:p>
          <a:p>
            <a:pPr marL="0" indent="0">
              <a:buClr>
                <a:schemeClr val="accent2"/>
              </a:buClr>
              <a:buSzPct val="75000"/>
              <a:buNone/>
            </a:pPr>
            <a:endParaRPr lang="pl-PL" sz="2000" b="1" dirty="0" smtClean="0"/>
          </a:p>
          <a:p>
            <a:pPr marL="0" indent="0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/>
              <a:t>Pozytywne zaopiniowanie </a:t>
            </a:r>
            <a:r>
              <a:rPr lang="pl-PL" sz="2000" b="1" dirty="0"/>
              <a:t>projektu programu przez </a:t>
            </a:r>
            <a:r>
              <a:rPr lang="pl-PL" sz="2000" b="1" dirty="0" smtClean="0"/>
              <a:t>RDPP WK-P – posiedzenie 9 października.</a:t>
            </a:r>
            <a:br>
              <a:rPr lang="pl-PL" sz="2000" b="1" dirty="0" smtClean="0"/>
            </a:br>
            <a:endParaRPr lang="pl-PL" sz="2000" b="1" dirty="0" smtClean="0"/>
          </a:p>
          <a:p>
            <a:pPr marL="0" indent="0"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/>
              <a:t>Przedłożenie projektu rocznego programu współpracy na 2020 rok Sejmikowi Województwa Kujawsko-Pomorskiego celem uchwalenia – sesja 12 listopada.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3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4"/>
          <p:cNvSpPr>
            <a:spLocks noGrp="1"/>
          </p:cNvSpPr>
          <p:nvPr>
            <p:ph type="ctrTitle" idx="4294967295"/>
          </p:nvPr>
        </p:nvSpPr>
        <p:spPr>
          <a:xfrm>
            <a:off x="684213" y="404813"/>
            <a:ext cx="5757862" cy="793750"/>
          </a:xfrm>
        </p:spPr>
        <p:txBody>
          <a:bodyPr/>
          <a:lstStyle/>
          <a:p>
            <a:pPr eaLnBrk="1" hangingPunct="1"/>
            <a:r>
              <a:rPr lang="pl-PL" sz="2400" b="1" dirty="0" smtClean="0">
                <a:solidFill>
                  <a:srgbClr val="C00000"/>
                </a:solidFill>
                <a:cs typeface="Arial" charset="0"/>
              </a:rPr>
              <a:t>Zawartość programu na rok 2020</a:t>
            </a:r>
            <a:endParaRPr lang="pl-PL" sz="2400" dirty="0" smtClean="0"/>
          </a:p>
        </p:txBody>
      </p:sp>
      <p:sp>
        <p:nvSpPr>
          <p:cNvPr id="18435" name="Podtytuł 5"/>
          <p:cNvSpPr>
            <a:spLocks noGrp="1"/>
          </p:cNvSpPr>
          <p:nvPr>
            <p:ph type="subTitle" idx="4294967295"/>
          </p:nvPr>
        </p:nvSpPr>
        <p:spPr>
          <a:xfrm>
            <a:off x="179388" y="1052513"/>
            <a:ext cx="7200900" cy="5545137"/>
          </a:xfrm>
        </p:spPr>
        <p:txBody>
          <a:bodyPr/>
          <a:lstStyle/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None/>
            </a:pPr>
            <a:endParaRPr lang="pl-PL" sz="2000" b="1" dirty="0" smtClean="0">
              <a:solidFill>
                <a:schemeClr val="accent2"/>
              </a:solidFill>
            </a:endParaRP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cs typeface="Arial" charset="0"/>
              </a:rPr>
              <a:t> cel główny i cele szczegółowe </a:t>
            </a:r>
            <a:endParaRPr lang="pl-PL" sz="2000" b="1" dirty="0" smtClean="0"/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cs typeface="Arial" charset="0"/>
              </a:rPr>
              <a:t> </a:t>
            </a:r>
            <a:r>
              <a:rPr lang="pl-PL" sz="2000" b="1" dirty="0" smtClean="0"/>
              <a:t>zasady współpracy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/>
              <a:t> zakres przedmiotowy współpracy (art. 4.1 ustawy </a:t>
            </a:r>
            <a:r>
              <a:rPr lang="pl-PL" sz="2000" b="1" dirty="0" err="1" smtClean="0"/>
              <a:t>odppiow</a:t>
            </a:r>
            <a:r>
              <a:rPr lang="pl-PL" sz="2000" b="1" dirty="0" smtClean="0"/>
              <a:t>)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solidFill>
                  <a:schemeClr val="accent2"/>
                </a:solidFill>
              </a:rPr>
              <a:t> </a:t>
            </a:r>
            <a:r>
              <a:rPr lang="pl-PL" sz="2000" b="1" dirty="0" smtClean="0"/>
              <a:t>formy współpracy</a:t>
            </a:r>
            <a:r>
              <a:rPr lang="pl-PL" sz="2000" b="1" dirty="0" smtClean="0">
                <a:solidFill>
                  <a:schemeClr val="accent2"/>
                </a:solidFill>
              </a:rPr>
              <a:t> 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lang="pl-PL" sz="2000" b="1" dirty="0" smtClean="0">
                <a:cs typeface="Arial" charset="0"/>
              </a:rPr>
              <a:t> priorytetowe obszary zadań publicznych</a:t>
            </a:r>
            <a:r>
              <a:rPr lang="pl-PL" sz="2000" b="1" dirty="0" smtClean="0"/>
              <a:t> </a:t>
            </a:r>
            <a:r>
              <a:rPr lang="pl-PL" sz="2000" b="1" dirty="0" smtClean="0">
                <a:cs typeface="Arial" charset="0"/>
              </a:rPr>
              <a:t>realizowanych we współpracy z organizacjami pozarządowymi</a:t>
            </a:r>
            <a:endParaRPr lang="pl-PL" sz="2000" b="1" dirty="0" smtClean="0"/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kumimoji="1" lang="pl-PL" sz="2000" b="1" dirty="0" smtClean="0"/>
              <a:t> okres i sposób realizacji programu 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kumimoji="1" lang="pl-PL" sz="2000" b="1" dirty="0" smtClean="0"/>
              <a:t> wysokość środków przeznaczonych na realizację programu,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kumimoji="1" lang="pl-PL" sz="2000" b="1" dirty="0" smtClean="0"/>
              <a:t> sposób oceny programu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kumimoji="1" lang="pl-PL" sz="2000" b="1" dirty="0" smtClean="0"/>
              <a:t>  informacja o sposobie tworzenia programu oraz o przebiegu konsultacji</a:t>
            </a: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r>
              <a:rPr kumimoji="1" lang="pl-PL" sz="2000" b="1" dirty="0" smtClean="0"/>
              <a:t> tryb powołania i zasady działania komisji konkursowych  do opiniowania otwartych konkursów ofert</a:t>
            </a:r>
          </a:p>
          <a:p>
            <a:pPr marL="0" indent="22225" algn="ctr" eaLnBrk="1" hangingPunct="1">
              <a:lnSpc>
                <a:spcPct val="80000"/>
              </a:lnSpc>
              <a:buFont typeface="Arial" charset="0"/>
              <a:buNone/>
            </a:pPr>
            <a:endParaRPr lang="pl-PL" sz="20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3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4"/>
          <p:cNvSpPr>
            <a:spLocks noGrp="1"/>
          </p:cNvSpPr>
          <p:nvPr>
            <p:ph type="ctrTitle" idx="4294967295"/>
          </p:nvPr>
        </p:nvSpPr>
        <p:spPr>
          <a:xfrm>
            <a:off x="684213" y="404813"/>
            <a:ext cx="5757862" cy="793750"/>
          </a:xfrm>
        </p:spPr>
        <p:txBody>
          <a:bodyPr/>
          <a:lstStyle/>
          <a:p>
            <a:pPr eaLnBrk="1" hangingPunct="1"/>
            <a:r>
              <a:rPr lang="pl-PL" sz="2400" b="1" dirty="0" smtClean="0">
                <a:cs typeface="Arial" charset="0"/>
              </a:rPr>
              <a:t>cel główny i cele szczegółowe 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>
                <a:solidFill>
                  <a:srgbClr val="C00000"/>
                </a:solidFill>
                <a:cs typeface="Arial" charset="0"/>
              </a:rPr>
              <a:t> programu na rok 2020</a:t>
            </a:r>
            <a:endParaRPr lang="pl-PL" sz="2400" dirty="0" smtClean="0"/>
          </a:p>
        </p:txBody>
      </p:sp>
      <p:sp>
        <p:nvSpPr>
          <p:cNvPr id="18435" name="Podtytuł 5"/>
          <p:cNvSpPr>
            <a:spLocks noGrp="1"/>
          </p:cNvSpPr>
          <p:nvPr>
            <p:ph type="subTitle" idx="4294967295"/>
          </p:nvPr>
        </p:nvSpPr>
        <p:spPr>
          <a:xfrm>
            <a:off x="179388" y="1052513"/>
            <a:ext cx="7200900" cy="5545137"/>
          </a:xfrm>
        </p:spPr>
        <p:txBody>
          <a:bodyPr/>
          <a:lstStyle/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None/>
            </a:pPr>
            <a:endParaRPr lang="pl-PL" sz="2000" b="1" dirty="0" smtClean="0">
              <a:solidFill>
                <a:schemeClr val="accent2"/>
              </a:solidFill>
            </a:endParaRPr>
          </a:p>
          <a:p>
            <a:pPr marL="0" indent="22225" eaLnBrk="1" hangingPunct="1">
              <a:lnSpc>
                <a:spcPct val="80000"/>
              </a:lnSpc>
              <a:buClr>
                <a:srgbClr val="C00000"/>
              </a:buClr>
              <a:buSzPct val="75000"/>
              <a:buFont typeface="Wingdings" pitchFamily="2" charset="2"/>
              <a:buChar char="q"/>
            </a:pPr>
            <a:endParaRPr lang="pl-PL" sz="2000" dirty="0" smtClean="0">
              <a:solidFill>
                <a:srgbClr val="898989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1412776"/>
            <a:ext cx="716428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Celem głównym Programu jest wzmacnianie współpracy między samorządem, </a:t>
            </a:r>
            <a:br>
              <a:rPr kumimoji="0" lang="pl-PL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</a:br>
            <a:r>
              <a:rPr kumimoji="0" lang="pl-PL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organizacjami pozarządowymi służącej budowie społeczeństwa obywatelskiego.</a:t>
            </a:r>
            <a:endParaRPr kumimoji="0" lang="pl-PL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</a:rPr>
              <a:t>.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Celami szczegółowymi Programu są: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angażowanie społeczności lokalnych z zapewnieniem ich optymalnego rozwoju;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budowanie partnerskiej współpracy opartej o wzajemne zaufanie stron;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bieżące rozpoznawanie potrzeb </a:t>
            </a:r>
            <a:r>
              <a:rPr kumimoji="0" lang="pl-PL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społecznych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i potencjału organizacji pozarządowych w celu zaspokojenia tych potrzeb;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zwiększenie efektywności realizacji zadań publicznych;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wspieranie i promowanie współpracy organizacji pozarządowych;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wspieranie i rozwijanie potencjału organizacji pozarządowych pod kątem współpracy międzynarodowej;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wzmacnianie współpracy międzysektorowej poprzez realizowanie założeń i celów „Wieloletniego programu współpracy samorządu województwa kujawsko-pomorskiego z organizacjami pozarządowymi na lata 2016-2020” w części dotyczącej działań przewidzianych do realizacji w 2020 roku.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176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Podtytuł 4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6834187" cy="3095625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pl-PL" sz="2400" dirty="0" smtClean="0">
                <a:solidFill>
                  <a:schemeClr val="tx1"/>
                </a:solidFill>
              </a:rPr>
              <a:t/>
            </a:r>
            <a:br>
              <a:rPr lang="pl-PL" sz="2400" dirty="0" smtClean="0">
                <a:solidFill>
                  <a:schemeClr val="tx1"/>
                </a:solidFill>
              </a:rPr>
            </a:br>
            <a:endParaRPr lang="pl-PL" sz="2400" dirty="0" smtClean="0">
              <a:solidFill>
                <a:schemeClr val="tx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55576" y="441101"/>
            <a:ext cx="612068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l-PL" sz="2000" u="sng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15 p</a:t>
            </a:r>
            <a:r>
              <a:rPr kumimoji="0" lang="pl-PL" sz="20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riorytetowych</a:t>
            </a:r>
            <a:r>
              <a:rPr kumimoji="0" lang="pl-PL" sz="2000" b="0" i="0" u="sng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l-PL" sz="20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obszarów zadań publicznych z tego 10 współpraca finansowa – 5 współpraca pozafinansowa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pomocy i integracji społecznej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ochrony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i promocji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zdrowia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profilaktyki uzależnień oraz HIV/AIDS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działania na rzecz osób niepełnosprawnych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edukacji, oświaty i wychowania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edukacji regionalnej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kultury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, sztuki,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ochrony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dóbr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kultury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i dziedzictwa narodowego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kultury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fizycznej i sportu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</a:t>
            </a:r>
            <a:r>
              <a:rPr kumimoji="0" lang="pl-PL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turystyki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i krajoznawstwa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wspomagające rozwój miejskich i wiejskich wspólnot oraz społeczności lokalnych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zadania z zakresu edukacji ekologicznej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działania z zakresu pielęgnowania tradycji narodowej </a:t>
            </a:r>
            <a:endParaRPr kumimoji="0" lang="pl-PL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działania na rzecz rozwoju społeczeństwa obywatelskiego, </a:t>
            </a:r>
            <a:r>
              <a:rPr kumimoji="0" lang="pl-P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(finansowa)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eaLnBrk="0" hangingPunct="0">
              <a:buFontTx/>
              <a:buChar char="•"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działania na rzecz rozwoju ekonomii społecznej </a:t>
            </a:r>
            <a:r>
              <a:rPr lang="pl-PL" sz="1400" b="1" dirty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(finansowa</a:t>
            </a:r>
            <a:r>
              <a:rPr lang="pl-PL" sz="14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)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działania na rzecz wzmocnienia współpracy międzynarodowej organizacji pozarządowych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587</Words>
  <Application>Microsoft Office PowerPoint</Application>
  <PresentationFormat>Pokaz na ekranie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Motyw pakietu Office</vt:lpstr>
      <vt:lpstr>Program współpracy samorządu województwa kujawsko-pomorskiego z organizacjami pozarządowymi na rok 2020</vt:lpstr>
      <vt:lpstr>Prezentacja programu PowerPoint</vt:lpstr>
      <vt:lpstr>Współpraca Województwa z organizacjami pozarządowymi odbywa się na dwóch płaszczyznach: finansowej i pozafinansowej</vt:lpstr>
      <vt:lpstr>      Współpraca finansowa polega  na zlecaniu zadań publicznych organizacjom pozarządowym wraz z udzielaniem dotacji w formie otwartych konkursów ofert, w trybie ustawy z dnia 24 kwietnia 2003 r. o działalności pożytku publicznego i o wolontariacie  (Dz. U. z 2019r. , poz.688 z późn. zm.) oraz w trybie z pominięciem otwartego konkursu ofert (tryb uproszczony).  Współpraca pozafinansowa polega  na wszystkich pozostałych formach wsparcia np. doradztwo prawne  i księgowe dla organizacji , prowadzenie i administrowanie portalu ngo.kujawsko-pomorskie.pl , współpraca przy organizacji wspólnych przedsięwzięć, czy też nieodpłatne użyczanie sal konferencyjnych.     </vt:lpstr>
      <vt:lpstr> Jak powstawał program na rok 2020 </vt:lpstr>
      <vt:lpstr>Prezentacja programu PowerPoint</vt:lpstr>
      <vt:lpstr>Zawartość programu na rok 2020</vt:lpstr>
      <vt:lpstr>cel główny i cele szczegółowe   programu na rok 2020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Sobierajska</dc:creator>
  <cp:lastModifiedBy>Anna Sobierajska</cp:lastModifiedBy>
  <cp:revision>157</cp:revision>
  <dcterms:modified xsi:type="dcterms:W3CDTF">2019-11-05T14:48:40Z</dcterms:modified>
</cp:coreProperties>
</file>