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8" r:id="rId5"/>
    <p:sldId id="266" r:id="rId6"/>
    <p:sldId id="267" r:id="rId7"/>
    <p:sldId id="275" r:id="rId8"/>
    <p:sldId id="276" r:id="rId9"/>
    <p:sldId id="260" r:id="rId10"/>
    <p:sldId id="261" r:id="rId11"/>
    <p:sldId id="309" r:id="rId12"/>
    <p:sldId id="310" r:id="rId13"/>
    <p:sldId id="311" r:id="rId14"/>
    <p:sldId id="263" r:id="rId15"/>
    <p:sldId id="299" r:id="rId16"/>
    <p:sldId id="277" r:id="rId17"/>
    <p:sldId id="281" r:id="rId18"/>
    <p:sldId id="308" r:id="rId19"/>
    <p:sldId id="282" r:id="rId20"/>
    <p:sldId id="283" r:id="rId21"/>
    <p:sldId id="278" r:id="rId22"/>
  </p:sldIdLst>
  <p:sldSz cx="9144000" cy="6858000" type="screen4x3"/>
  <p:notesSz cx="6888163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87" d="100"/>
          <a:sy n="87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DW\Desktop\zima%20koszty%20prezentacj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1084238449388"/>
          <c:y val="3.1813815621972621E-2"/>
          <c:w val="0.8734684523155587"/>
          <c:h val="0.83493434785321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Arkusz1!$B$5</c:f>
              <c:strCache>
                <c:ptCount val="1"/>
                <c:pt idx="0">
                  <c:v>sezon zimowy 2012/2013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Arkusz1!$C$5</c:f>
              <c:numCache>
                <c:formatCode>#,##0.00</c:formatCode>
                <c:ptCount val="1"/>
                <c:pt idx="0">
                  <c:v>7834845.4199999999</c:v>
                </c:pt>
              </c:numCache>
            </c:numRef>
          </c:val>
        </c:ser>
        <c:ser>
          <c:idx val="1"/>
          <c:order val="1"/>
          <c:tx>
            <c:strRef>
              <c:f>Arkusz1!$B$6</c:f>
              <c:strCache>
                <c:ptCount val="1"/>
                <c:pt idx="0">
                  <c:v>sezon zimowy 2013/2014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spPr>
                <a:solidFill>
                  <a:schemeClr val="bg1"/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Arkusz1!$C$6</c:f>
              <c:numCache>
                <c:formatCode>#,##0.00</c:formatCode>
                <c:ptCount val="1"/>
                <c:pt idx="0">
                  <c:v>6576719.6500000004</c:v>
                </c:pt>
              </c:numCache>
            </c:numRef>
          </c:val>
        </c:ser>
        <c:ser>
          <c:idx val="2"/>
          <c:order val="2"/>
          <c:tx>
            <c:strRef>
              <c:f>Arkusz1!$B$7</c:f>
              <c:strCache>
                <c:ptCount val="1"/>
                <c:pt idx="0">
                  <c:v>sezon zimowy 2014/2015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Arkusz1!$C$7</c:f>
              <c:numCache>
                <c:formatCode>#,##0.00</c:formatCode>
                <c:ptCount val="1"/>
                <c:pt idx="0">
                  <c:v>3996468.54</c:v>
                </c:pt>
              </c:numCache>
            </c:numRef>
          </c:val>
        </c:ser>
        <c:ser>
          <c:idx val="3"/>
          <c:order val="3"/>
          <c:tx>
            <c:strRef>
              <c:f>Arkusz1!$B$8</c:f>
              <c:strCache>
                <c:ptCount val="1"/>
                <c:pt idx="0">
                  <c:v>sezon zimowy 2015/2016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Arkusz1!$C$8</c:f>
              <c:numCache>
                <c:formatCode>#,##0.00</c:formatCode>
                <c:ptCount val="1"/>
                <c:pt idx="0">
                  <c:v>2165965.81</c:v>
                </c:pt>
              </c:numCache>
            </c:numRef>
          </c:val>
        </c:ser>
        <c:ser>
          <c:idx val="4"/>
          <c:order val="4"/>
          <c:tx>
            <c:strRef>
              <c:f>Arkusz1!$B$9</c:f>
              <c:strCache>
                <c:ptCount val="1"/>
                <c:pt idx="0">
                  <c:v>sezon zimowy 2016/2017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Arkusz1!$C$9</c:f>
              <c:numCache>
                <c:formatCode>#,##0.00</c:formatCode>
                <c:ptCount val="1"/>
                <c:pt idx="0">
                  <c:v>2857337.11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001984"/>
        <c:axId val="183002544"/>
      </c:barChart>
      <c:catAx>
        <c:axId val="183001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002544"/>
        <c:crosses val="autoZero"/>
        <c:auto val="1"/>
        <c:lblAlgn val="ctr"/>
        <c:lblOffset val="100"/>
        <c:noMultiLvlLbl val="0"/>
      </c:catAx>
      <c:valAx>
        <c:axId val="18300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00198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2988902991899897E-3"/>
                <c:y val="4.0490310791601515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 b="1" dirty="0" err="1" smtClean="0">
                      <a:solidFill>
                        <a:schemeClr val="tx1"/>
                      </a:solidFill>
                    </a:rPr>
                    <a:t>Tysiące</a:t>
                  </a:r>
                  <a:r>
                    <a:rPr lang="pl-PL" sz="1600" b="1" dirty="0" smtClean="0">
                      <a:solidFill>
                        <a:schemeClr val="tx1"/>
                      </a:solidFill>
                    </a:rPr>
                    <a:t> zł   </a:t>
                  </a:r>
                  <a:endParaRPr lang="en-US" sz="1600" b="1" dirty="0">
                    <a:solidFill>
                      <a:schemeClr val="tx1"/>
                    </a:solidFill>
                  </a:endParaRPr>
                </a:p>
              </c:rich>
            </c:tx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gradFill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matte"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0.21453</cdr:x>
      <cdr:y>0.88238</cdr:y>
    </cdr:from>
    <cdr:to>
      <cdr:x>0.34168</cdr:x>
      <cdr:y>0.94797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700800" y="3874677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b="1" dirty="0" smtClean="0"/>
            <a:t>2012/2013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0.48438</cdr:x>
      <cdr:y>0.87955</cdr:y>
    </cdr:from>
    <cdr:to>
      <cdr:x>0.60912</cdr:x>
      <cdr:y>0.94514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3840275" y="3862236"/>
          <a:ext cx="98891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b="1" dirty="0" smtClean="0"/>
            <a:t>2014/2015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0.61977</cdr:x>
      <cdr:y>0.87671</cdr:y>
    </cdr:from>
    <cdr:to>
      <cdr:x>0.74693</cdr:x>
      <cdr:y>0.94231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4913642" y="384979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b="1" dirty="0" smtClean="0"/>
            <a:t>2015/2016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0.75287</cdr:x>
      <cdr:y>0.8753</cdr:y>
    </cdr:from>
    <cdr:to>
      <cdr:x>0.88003</cdr:x>
      <cdr:y>0.94089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5968880" y="384357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b="1" dirty="0" smtClean="0"/>
            <a:t>2016/2017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0.34606</cdr:x>
      <cdr:y>0.88238</cdr:y>
    </cdr:from>
    <cdr:to>
      <cdr:x>0.47321</cdr:x>
      <cdr:y>0.94656</cdr:y>
    </cdr:to>
    <cdr:sp macro="" textlink="">
      <cdr:nvSpPr>
        <cdr:cNvPr id="6" name="pole tekstowe 1"/>
        <cdr:cNvSpPr txBox="1"/>
      </cdr:nvSpPr>
      <cdr:spPr>
        <a:xfrm xmlns:a="http://schemas.openxmlformats.org/drawingml/2006/main">
          <a:off x="2743598" y="3874678"/>
          <a:ext cx="1008112" cy="281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b="1" dirty="0" smtClean="0"/>
            <a:t>2013/2014</a:t>
          </a:r>
          <a:endParaRPr lang="pl-PL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ECBFC4F-E59E-40E1-9B29-D91939D3EDB3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B803F90-49CE-4B98-8B3E-E79423979FF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0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3F90-49CE-4B98-8B3E-E79423979FF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29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5E4D-2079-4BFD-BB83-45AF70456B17}" type="datetimeFigureOut">
              <a:rPr lang="pl-PL" smtClean="0"/>
              <a:pPr/>
              <a:t>2017-04-13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78C3-3C82-4828-8490-7BAC7015220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eoportal.zdw-bydgoszcz.pl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14" name="Picture 14" descr="kujawpomorskie_prov_coa_n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Obraz 14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611560" y="2420888"/>
            <a:ext cx="7992888" cy="194421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95536" y="242088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ZIMOWE UTRZYMANIE DRÓG WOJEWÓDZKICH</a:t>
            </a:r>
          </a:p>
          <a:p>
            <a:pPr algn="ctr"/>
            <a:r>
              <a:rPr lang="pl-PL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 SEZONIE 2016 – 2017</a:t>
            </a:r>
            <a:endParaRPr lang="pl-PL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0" y="1484784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484784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KOSZTY ZIMOWEGO UTRZYMANIA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206084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206084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sezon zimowy 2013/2014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86282"/>
              </p:ext>
            </p:extLst>
          </p:nvPr>
        </p:nvGraphicFramePr>
        <p:xfrm>
          <a:off x="611560" y="3068958"/>
          <a:ext cx="7992888" cy="3168356"/>
        </p:xfrm>
        <a:graphic>
          <a:graphicData uri="http://schemas.openxmlformats.org/drawingml/2006/table">
            <a:tbl>
              <a:tblPr/>
              <a:tblGrid>
                <a:gridCol w="461901"/>
                <a:gridCol w="2823154"/>
                <a:gridCol w="1861505"/>
                <a:gridCol w="1423550"/>
                <a:gridCol w="1422778"/>
              </a:tblGrid>
              <a:tr h="658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Lp.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Rejon Dróg Wojewódzkich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materiałów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usług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Ogółem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Inowrocław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685,18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906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015,71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914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700,89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2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Toruń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57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458,52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166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518,36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223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976,88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3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Tuchola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346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794,44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573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217,83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920 012,27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Wąbrzeźno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111 526,12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308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862,43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420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388,55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Włocławek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330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885,48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1 060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610,21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1 391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495,69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Żołędowo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333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882,92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372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262,45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706 145,37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53613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>
                          <a:latin typeface="Times New Roman"/>
                          <a:ea typeface="Times New Roman"/>
                        </a:rPr>
                        <a:t>Razem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1 189 232,66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 387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486,99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</a:rPr>
                        <a:t>6 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576</a:t>
                      </a:r>
                      <a:r>
                        <a:rPr lang="pl-PL" sz="1300" b="1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719,65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8" name="Dowolny kształt 17"/>
          <p:cNvSpPr/>
          <p:nvPr/>
        </p:nvSpPr>
        <p:spPr>
          <a:xfrm>
            <a:off x="7236296" y="5589240"/>
            <a:ext cx="1304471" cy="781958"/>
          </a:xfrm>
          <a:custGeom>
            <a:avLst/>
            <a:gdLst>
              <a:gd name="connsiteX0" fmla="*/ 1302657 w 1304471"/>
              <a:gd name="connsiteY0" fmla="*/ 146958 h 781958"/>
              <a:gd name="connsiteX1" fmla="*/ 1041400 w 1304471"/>
              <a:gd name="connsiteY1" fmla="*/ 713015 h 781958"/>
              <a:gd name="connsiteX2" fmla="*/ 159657 w 1304471"/>
              <a:gd name="connsiteY2" fmla="*/ 560615 h 781958"/>
              <a:gd name="connsiteX3" fmla="*/ 83457 w 1304471"/>
              <a:gd name="connsiteY3" fmla="*/ 234043 h 781958"/>
              <a:gd name="connsiteX4" fmla="*/ 573314 w 1304471"/>
              <a:gd name="connsiteY4" fmla="*/ 5443 h 781958"/>
              <a:gd name="connsiteX5" fmla="*/ 1182914 w 1304471"/>
              <a:gd name="connsiteY5" fmla="*/ 201386 h 781958"/>
              <a:gd name="connsiteX6" fmla="*/ 1302657 w 1304471"/>
              <a:gd name="connsiteY6" fmla="*/ 462643 h 781958"/>
              <a:gd name="connsiteX7" fmla="*/ 1302657 w 1304471"/>
              <a:gd name="connsiteY7" fmla="*/ 462643 h 7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471" h="781958">
                <a:moveTo>
                  <a:pt x="1302657" y="146958"/>
                </a:moveTo>
                <a:cubicBezTo>
                  <a:pt x="1267278" y="395515"/>
                  <a:pt x="1231900" y="644072"/>
                  <a:pt x="1041400" y="713015"/>
                </a:cubicBezTo>
                <a:cubicBezTo>
                  <a:pt x="850900" y="781958"/>
                  <a:pt x="319314" y="640444"/>
                  <a:pt x="159657" y="560615"/>
                </a:cubicBezTo>
                <a:cubicBezTo>
                  <a:pt x="0" y="480786"/>
                  <a:pt x="14514" y="326572"/>
                  <a:pt x="83457" y="234043"/>
                </a:cubicBezTo>
                <a:cubicBezTo>
                  <a:pt x="152400" y="141514"/>
                  <a:pt x="390071" y="10886"/>
                  <a:pt x="573314" y="5443"/>
                </a:cubicBezTo>
                <a:cubicBezTo>
                  <a:pt x="756557" y="0"/>
                  <a:pt x="1061357" y="125186"/>
                  <a:pt x="1182914" y="201386"/>
                </a:cubicBezTo>
                <a:cubicBezTo>
                  <a:pt x="1304471" y="277586"/>
                  <a:pt x="1302657" y="462643"/>
                  <a:pt x="1302657" y="462643"/>
                </a:cubicBezTo>
                <a:lnTo>
                  <a:pt x="1302657" y="462643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0" y="1484784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484784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KOSZTY ZIMOWEGO UTRZYMANIA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206084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206084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sezon zimowy 2014/2015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99481"/>
              </p:ext>
            </p:extLst>
          </p:nvPr>
        </p:nvGraphicFramePr>
        <p:xfrm>
          <a:off x="611560" y="3068958"/>
          <a:ext cx="7992888" cy="3168356"/>
        </p:xfrm>
        <a:graphic>
          <a:graphicData uri="http://schemas.openxmlformats.org/drawingml/2006/table">
            <a:tbl>
              <a:tblPr/>
              <a:tblGrid>
                <a:gridCol w="461901"/>
                <a:gridCol w="2823154"/>
                <a:gridCol w="1861505"/>
                <a:gridCol w="1423550"/>
                <a:gridCol w="1422778"/>
              </a:tblGrid>
              <a:tr h="658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Lp.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Rejon Dróg Wojewódzkich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materiałów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usług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Ogółem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Inowrocław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---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475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567,26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475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567,26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2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Toruń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42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940,36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646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429,35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689 369,71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3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Tuchola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257 677,71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398 666,61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656 344,32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Wąbrzeźno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170 139,72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742 741,09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912 880,81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Włocławek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249 734,03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413 889,47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663 623,50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Żołędowo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331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002,96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267 679,98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598 682,94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53613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>
                          <a:latin typeface="Times New Roman"/>
                          <a:ea typeface="Times New Roman"/>
                        </a:rPr>
                        <a:t>Razem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1 051 494,78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2 944 973,76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3 996 468,54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8" name="Dowolny kształt 17"/>
          <p:cNvSpPr/>
          <p:nvPr/>
        </p:nvSpPr>
        <p:spPr>
          <a:xfrm>
            <a:off x="7236296" y="5589240"/>
            <a:ext cx="1304471" cy="781958"/>
          </a:xfrm>
          <a:custGeom>
            <a:avLst/>
            <a:gdLst>
              <a:gd name="connsiteX0" fmla="*/ 1302657 w 1304471"/>
              <a:gd name="connsiteY0" fmla="*/ 146958 h 781958"/>
              <a:gd name="connsiteX1" fmla="*/ 1041400 w 1304471"/>
              <a:gd name="connsiteY1" fmla="*/ 713015 h 781958"/>
              <a:gd name="connsiteX2" fmla="*/ 159657 w 1304471"/>
              <a:gd name="connsiteY2" fmla="*/ 560615 h 781958"/>
              <a:gd name="connsiteX3" fmla="*/ 83457 w 1304471"/>
              <a:gd name="connsiteY3" fmla="*/ 234043 h 781958"/>
              <a:gd name="connsiteX4" fmla="*/ 573314 w 1304471"/>
              <a:gd name="connsiteY4" fmla="*/ 5443 h 781958"/>
              <a:gd name="connsiteX5" fmla="*/ 1182914 w 1304471"/>
              <a:gd name="connsiteY5" fmla="*/ 201386 h 781958"/>
              <a:gd name="connsiteX6" fmla="*/ 1302657 w 1304471"/>
              <a:gd name="connsiteY6" fmla="*/ 462643 h 781958"/>
              <a:gd name="connsiteX7" fmla="*/ 1302657 w 1304471"/>
              <a:gd name="connsiteY7" fmla="*/ 462643 h 7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471" h="781958">
                <a:moveTo>
                  <a:pt x="1302657" y="146958"/>
                </a:moveTo>
                <a:cubicBezTo>
                  <a:pt x="1267278" y="395515"/>
                  <a:pt x="1231900" y="644072"/>
                  <a:pt x="1041400" y="713015"/>
                </a:cubicBezTo>
                <a:cubicBezTo>
                  <a:pt x="850900" y="781958"/>
                  <a:pt x="319314" y="640444"/>
                  <a:pt x="159657" y="560615"/>
                </a:cubicBezTo>
                <a:cubicBezTo>
                  <a:pt x="0" y="480786"/>
                  <a:pt x="14514" y="326572"/>
                  <a:pt x="83457" y="234043"/>
                </a:cubicBezTo>
                <a:cubicBezTo>
                  <a:pt x="152400" y="141514"/>
                  <a:pt x="390071" y="10886"/>
                  <a:pt x="573314" y="5443"/>
                </a:cubicBezTo>
                <a:cubicBezTo>
                  <a:pt x="756557" y="0"/>
                  <a:pt x="1061357" y="125186"/>
                  <a:pt x="1182914" y="201386"/>
                </a:cubicBezTo>
                <a:cubicBezTo>
                  <a:pt x="1304471" y="277586"/>
                  <a:pt x="1302657" y="462643"/>
                  <a:pt x="1302657" y="462643"/>
                </a:cubicBezTo>
                <a:lnTo>
                  <a:pt x="1302657" y="462643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058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0" y="1484784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484784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KOSZTY ZIMOWEGO UTRZYMANIA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206084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206084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sezon zimowy 2015/2016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59447"/>
              </p:ext>
            </p:extLst>
          </p:nvPr>
        </p:nvGraphicFramePr>
        <p:xfrm>
          <a:off x="611560" y="3068958"/>
          <a:ext cx="7992888" cy="3168356"/>
        </p:xfrm>
        <a:graphic>
          <a:graphicData uri="http://schemas.openxmlformats.org/drawingml/2006/table">
            <a:tbl>
              <a:tblPr/>
              <a:tblGrid>
                <a:gridCol w="461901"/>
                <a:gridCol w="2823154"/>
                <a:gridCol w="1861505"/>
                <a:gridCol w="1423550"/>
                <a:gridCol w="1422778"/>
              </a:tblGrid>
              <a:tr h="658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Lp.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Rejon Dróg Wojewódzkich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materiałów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usług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Ogółem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Inowrocław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---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465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426,21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465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426,21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2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Toruń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177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502,50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331</a:t>
                      </a: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331,52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508 834,02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3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Tuchola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145 089,71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143 123,86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288 213,57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Wąbrzeźno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108 875,00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190 281,20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299 156,20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Włocławek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---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377 334,84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377 334,84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Żołędowo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111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179,94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115 821,03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277 000,97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53613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>
                          <a:latin typeface="Times New Roman"/>
                          <a:ea typeface="Times New Roman"/>
                        </a:rPr>
                        <a:t>Razem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542 647,15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1 623 318,66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2 165 965,81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8" name="Dowolny kształt 17"/>
          <p:cNvSpPr/>
          <p:nvPr/>
        </p:nvSpPr>
        <p:spPr>
          <a:xfrm>
            <a:off x="7236296" y="5589240"/>
            <a:ext cx="1304471" cy="781958"/>
          </a:xfrm>
          <a:custGeom>
            <a:avLst/>
            <a:gdLst>
              <a:gd name="connsiteX0" fmla="*/ 1302657 w 1304471"/>
              <a:gd name="connsiteY0" fmla="*/ 146958 h 781958"/>
              <a:gd name="connsiteX1" fmla="*/ 1041400 w 1304471"/>
              <a:gd name="connsiteY1" fmla="*/ 713015 h 781958"/>
              <a:gd name="connsiteX2" fmla="*/ 159657 w 1304471"/>
              <a:gd name="connsiteY2" fmla="*/ 560615 h 781958"/>
              <a:gd name="connsiteX3" fmla="*/ 83457 w 1304471"/>
              <a:gd name="connsiteY3" fmla="*/ 234043 h 781958"/>
              <a:gd name="connsiteX4" fmla="*/ 573314 w 1304471"/>
              <a:gd name="connsiteY4" fmla="*/ 5443 h 781958"/>
              <a:gd name="connsiteX5" fmla="*/ 1182914 w 1304471"/>
              <a:gd name="connsiteY5" fmla="*/ 201386 h 781958"/>
              <a:gd name="connsiteX6" fmla="*/ 1302657 w 1304471"/>
              <a:gd name="connsiteY6" fmla="*/ 462643 h 781958"/>
              <a:gd name="connsiteX7" fmla="*/ 1302657 w 1304471"/>
              <a:gd name="connsiteY7" fmla="*/ 462643 h 7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471" h="781958">
                <a:moveTo>
                  <a:pt x="1302657" y="146958"/>
                </a:moveTo>
                <a:cubicBezTo>
                  <a:pt x="1267278" y="395515"/>
                  <a:pt x="1231900" y="644072"/>
                  <a:pt x="1041400" y="713015"/>
                </a:cubicBezTo>
                <a:cubicBezTo>
                  <a:pt x="850900" y="781958"/>
                  <a:pt x="319314" y="640444"/>
                  <a:pt x="159657" y="560615"/>
                </a:cubicBezTo>
                <a:cubicBezTo>
                  <a:pt x="0" y="480786"/>
                  <a:pt x="14514" y="326572"/>
                  <a:pt x="83457" y="234043"/>
                </a:cubicBezTo>
                <a:cubicBezTo>
                  <a:pt x="152400" y="141514"/>
                  <a:pt x="390071" y="10886"/>
                  <a:pt x="573314" y="5443"/>
                </a:cubicBezTo>
                <a:cubicBezTo>
                  <a:pt x="756557" y="0"/>
                  <a:pt x="1061357" y="125186"/>
                  <a:pt x="1182914" y="201386"/>
                </a:cubicBezTo>
                <a:cubicBezTo>
                  <a:pt x="1304471" y="277586"/>
                  <a:pt x="1302657" y="462643"/>
                  <a:pt x="1302657" y="462643"/>
                </a:cubicBezTo>
                <a:lnTo>
                  <a:pt x="1302657" y="462643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330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0" y="1484784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484784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KOSZTY ZIMOWEGO UTRZYMANIA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206084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206084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sezon zimowy 2016/2017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95654"/>
              </p:ext>
            </p:extLst>
          </p:nvPr>
        </p:nvGraphicFramePr>
        <p:xfrm>
          <a:off x="611560" y="3068958"/>
          <a:ext cx="7992888" cy="3235568"/>
        </p:xfrm>
        <a:graphic>
          <a:graphicData uri="http://schemas.openxmlformats.org/drawingml/2006/table">
            <a:tbl>
              <a:tblPr/>
              <a:tblGrid>
                <a:gridCol w="461901"/>
                <a:gridCol w="2823154"/>
                <a:gridCol w="1861505"/>
                <a:gridCol w="1423550"/>
                <a:gridCol w="1422778"/>
              </a:tblGrid>
              <a:tr h="658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Lp.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Rejon Dróg Wojewódzkich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materiałów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usług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Ogółem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Inowrocław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---</a:t>
                      </a: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513 060,55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513 060,55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2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Toruń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250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402,83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318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550,37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568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953,20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3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Tuchola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250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540,11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231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339,42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481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879,53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Wąbrzeźno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164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692,70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200</a:t>
                      </a:r>
                      <a:r>
                        <a:rPr lang="pl-PL" sz="1300" baseline="0" dirty="0" smtClean="0">
                          <a:latin typeface="Times New Roman"/>
                          <a:ea typeface="Times New Roman"/>
                        </a:rPr>
                        <a:t> 904,34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365 597,04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Włocławek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86 396,20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511 673,75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598 069,96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Żołędowo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177 584,40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152 192,44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329 775,84</a:t>
                      </a:r>
                      <a:endParaRPr lang="pl-PL" sz="13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53613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>
                          <a:latin typeface="Times New Roman"/>
                          <a:ea typeface="Times New Roman"/>
                        </a:rPr>
                        <a:t>Razem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929 616,24</a:t>
                      </a:r>
                      <a:endParaRPr lang="pl-PL" sz="1300" b="1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1 927 720,87</a:t>
                      </a:r>
                      <a:endParaRPr lang="pl-PL" sz="1300" b="1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 smtClean="0">
                          <a:latin typeface="Times New Roman"/>
                          <a:ea typeface="Times New Roman"/>
                        </a:rPr>
                        <a:t>2 857 337.11</a:t>
                      </a:r>
                      <a:endParaRPr lang="pl-PL" sz="1300" b="1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8" name="Dowolny kształt 17"/>
          <p:cNvSpPr/>
          <p:nvPr/>
        </p:nvSpPr>
        <p:spPr>
          <a:xfrm>
            <a:off x="7169423" y="5661248"/>
            <a:ext cx="1304471" cy="781958"/>
          </a:xfrm>
          <a:custGeom>
            <a:avLst/>
            <a:gdLst>
              <a:gd name="connsiteX0" fmla="*/ 1302657 w 1304471"/>
              <a:gd name="connsiteY0" fmla="*/ 146958 h 781958"/>
              <a:gd name="connsiteX1" fmla="*/ 1041400 w 1304471"/>
              <a:gd name="connsiteY1" fmla="*/ 713015 h 781958"/>
              <a:gd name="connsiteX2" fmla="*/ 159657 w 1304471"/>
              <a:gd name="connsiteY2" fmla="*/ 560615 h 781958"/>
              <a:gd name="connsiteX3" fmla="*/ 83457 w 1304471"/>
              <a:gd name="connsiteY3" fmla="*/ 234043 h 781958"/>
              <a:gd name="connsiteX4" fmla="*/ 573314 w 1304471"/>
              <a:gd name="connsiteY4" fmla="*/ 5443 h 781958"/>
              <a:gd name="connsiteX5" fmla="*/ 1182914 w 1304471"/>
              <a:gd name="connsiteY5" fmla="*/ 201386 h 781958"/>
              <a:gd name="connsiteX6" fmla="*/ 1302657 w 1304471"/>
              <a:gd name="connsiteY6" fmla="*/ 462643 h 781958"/>
              <a:gd name="connsiteX7" fmla="*/ 1302657 w 1304471"/>
              <a:gd name="connsiteY7" fmla="*/ 462643 h 7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471" h="781958">
                <a:moveTo>
                  <a:pt x="1302657" y="146958"/>
                </a:moveTo>
                <a:cubicBezTo>
                  <a:pt x="1267278" y="395515"/>
                  <a:pt x="1231900" y="644072"/>
                  <a:pt x="1041400" y="713015"/>
                </a:cubicBezTo>
                <a:cubicBezTo>
                  <a:pt x="850900" y="781958"/>
                  <a:pt x="319314" y="640444"/>
                  <a:pt x="159657" y="560615"/>
                </a:cubicBezTo>
                <a:cubicBezTo>
                  <a:pt x="0" y="480786"/>
                  <a:pt x="14514" y="326572"/>
                  <a:pt x="83457" y="234043"/>
                </a:cubicBezTo>
                <a:cubicBezTo>
                  <a:pt x="152400" y="141514"/>
                  <a:pt x="390071" y="10886"/>
                  <a:pt x="573314" y="5443"/>
                </a:cubicBezTo>
                <a:cubicBezTo>
                  <a:pt x="756557" y="0"/>
                  <a:pt x="1061357" y="125186"/>
                  <a:pt x="1182914" y="201386"/>
                </a:cubicBezTo>
                <a:cubicBezTo>
                  <a:pt x="1304471" y="277586"/>
                  <a:pt x="1302657" y="462643"/>
                  <a:pt x="1302657" y="462643"/>
                </a:cubicBezTo>
                <a:lnTo>
                  <a:pt x="1302657" y="462643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350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79712" y="5877272"/>
            <a:ext cx="6192688" cy="360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0" y="1484784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484784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KOSZTY ZIMOWEGO UTRZYMANIA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157138"/>
              </p:ext>
            </p:extLst>
          </p:nvPr>
        </p:nvGraphicFramePr>
        <p:xfrm>
          <a:off x="676274" y="2062162"/>
          <a:ext cx="7928173" cy="439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755576" y="2780928"/>
            <a:ext cx="756084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Zarząd Dróg Wojewódzkich w Bydgoszczy wdrożył środki mające na celu ułatwić zarządzanie i koordynację działań przywracających przejezdność dróg w warunkach zamieci śnieżnej oraz pracę dyżurnych przy następnych, występujących na terenie naszego województwa warunkach atmosferycznych mogących utrudnić ruch na drogach. </a:t>
            </a:r>
            <a:endParaRPr lang="pl-P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2" name="Picture 4" descr="C:\Documents and Settings\ZDW\Pulpit\ZIMA 2014\mapa 2014 miejsca zawiewane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052736"/>
            <a:ext cx="4464496" cy="543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827584" y="4869160"/>
            <a:ext cx="770485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Stworzono mapę z naniesionymi miejscami w sposób szczególny narażonymi na nawiewanie śniegu z pól na drogi,</a:t>
            </a:r>
            <a:endParaRPr lang="pl-P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Documents and Settings\ZDW\Pulpit\cb_radio_tti_tcb_8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340768"/>
            <a:ext cx="4968552" cy="517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pole tekstowe 9"/>
          <p:cNvSpPr txBox="1"/>
          <p:nvPr/>
        </p:nvSpPr>
        <p:spPr>
          <a:xfrm>
            <a:off x="395536" y="5733256"/>
            <a:ext cx="626469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Wyposażono samochody służbowe w dodatkowy sprzęt komunikacji (CB radio)</a:t>
            </a:r>
            <a:endParaRPr lang="pl-P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178" name="Picture 2" descr="C:\Documents and Settings\ZDW\Pulpit\PREZENTACJE\ZIMA prezentacja porównawcza kosztów i Ksawery Marzec 2014\docume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412776"/>
            <a:ext cx="48965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899592" y="4941168"/>
            <a:ext cx="792088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Wprowadzono odpowiednie procedury postępowania w sytuacjach kryzysowych lub wymagających natychmiastowych działań.</a:t>
            </a:r>
            <a:endParaRPr lang="pl-P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Documents and Settings\ZDW\Pulpit\48215-stacja-meteo-pogodowa-meteorologiczn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628800"/>
            <a:ext cx="6880648" cy="389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e tekstowe 9"/>
          <p:cNvSpPr txBox="1"/>
          <p:nvPr/>
        </p:nvSpPr>
        <p:spPr>
          <a:xfrm>
            <a:off x="1403648" y="5157192"/>
            <a:ext cx="684076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Zamontowano  42 kamery i 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9 stacji meteo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obrazującymi warunki pogodowe na poszczególnych odcinkach dróg wojewódzkich,</a:t>
            </a:r>
            <a:endParaRPr lang="pl-P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251520" y="1988840"/>
            <a:ext cx="8640960" cy="35394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Zarząd Dróg Wojewódzkich w Bydgoszczy administruje siecią dróg wojewódzkich na terenie województwa kujawsko - pomorskiego. </a:t>
            </a:r>
          </a:p>
          <a:p>
            <a:pPr algn="ctr"/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 sezonie zimowym 2016/2017 utrzymywanych jest            </a:t>
            </a:r>
            <a:r>
              <a:rPr lang="pl-PL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1726,132</a:t>
            </a:r>
            <a:r>
              <a:rPr lang="pl-PL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km dróg wojewódzkich w standardzie od II – IV. </a:t>
            </a:r>
          </a:p>
          <a:p>
            <a:pPr algn="ctr"/>
            <a:r>
              <a:rPr lang="pl-PL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 Standard - 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70,188 km</a:t>
            </a:r>
          </a:p>
          <a:p>
            <a:pPr algn="ctr"/>
            <a:r>
              <a:rPr lang="pl-PL" sz="28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III Standard - 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774,328 km</a:t>
            </a:r>
          </a:p>
          <a:p>
            <a:pPr algn="ctr"/>
            <a:r>
              <a:rPr lang="pl-PL" sz="28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IV Standard - </a:t>
            </a:r>
            <a:r>
              <a:rPr lang="pl-PL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881,616 km</a:t>
            </a:r>
            <a:endParaRPr lang="pl-PL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3" name="Picture 1" descr="C:\Documents and Settings\ZDW\Pulpit\PREZENTACJE\ZIMA prezentacja porównawcza kosztów i Ksawery Marzec 2014\Fadroma Volvo L220F Hybrid, ty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84784"/>
            <a:ext cx="6264696" cy="4735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539552" y="5517232"/>
            <a:ext cx="770485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Zawarcie umów z wykonawcami mogącymi zapewnić dostęp do ciężkiego sprzętu budowlanego (np.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Fadroma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395536" y="3068960"/>
            <a:ext cx="8388424" cy="792088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3140968"/>
            <a:ext cx="835292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DZIĘKUJĘ ZA UWAGĘ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1412776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STANDARDY ZIMOWEGO UTRZYMANIA DRÓG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132856"/>
            <a:ext cx="5112568" cy="436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0" y="602128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39552" y="602128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II standard - DW 552 - miejscowość Papowo Toruńskie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ZDW\Pulpit\ZIMA 2014\28.01.2014 Rejon Toruń\552 Papowo Toruńsk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232756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0" y="602128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602128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III standard - DW 551 - miejscowość Orzechowo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ZDW\Pulpit\ZIMA 2014\31.01.2014 Wąbrzeźno\551 odc. Orzechowo -W-no dn.30.01.2014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268760"/>
            <a:ext cx="60486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0" y="602128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602128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IV standard - DW 562 - miejscowość Dyblin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ZDW\Pulpit\kasia\zima\zdjęcia zima\włocławek\DSC00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268760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2195736" y="1556792"/>
            <a:ext cx="4536504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Tutejszy zarząd, jak co roku </a:t>
            </a:r>
          </a:p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przygotowuje informator </a:t>
            </a:r>
          </a:p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Zimowego Utrzymania Dróg </a:t>
            </a:r>
          </a:p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Wojewódzkich w Województwie</a:t>
            </a:r>
          </a:p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Kujawsko – Pomorskim, a także </a:t>
            </a:r>
          </a:p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nawiązuje szeroką współpracę z wieloma instytucjami.</a:t>
            </a:r>
          </a:p>
          <a:p>
            <a:endParaRPr lang="pl-PL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Ponadto w Internecie pod adresem</a:t>
            </a:r>
          </a:p>
          <a:p>
            <a:r>
              <a:rPr lang="pl-PL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http://geoportal.zdw-bydgoszcz.pl</a:t>
            </a:r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pl-PL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można </a:t>
            </a:r>
            <a:r>
              <a:rPr lang="pl-PL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zapoznać się z bieżącą sytuacją na drogach.</a:t>
            </a:r>
            <a:endParaRPr lang="pl-PL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395536" y="3068960"/>
            <a:ext cx="8388424" cy="792088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3140968"/>
            <a:ext cx="835292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KOSZTY ZIMOWEGO UTRZYMANIA 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323850"/>
            <a:ext cx="9144000" cy="936625"/>
            <a:chOff x="0" y="119"/>
            <a:chExt cx="5760" cy="563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0" y="255"/>
              <a:ext cx="5760" cy="2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l-PL" b="1"/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118" y="249"/>
              <a:ext cx="38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rPr>
                <a:t>ZARZĄD DRÓG WOJEWÓDZKICH W BYDGOSZCZY</a:t>
              </a:r>
            </a:p>
          </p:txBody>
        </p:sp>
        <p:pic>
          <p:nvPicPr>
            <p:cNvPr id="7" name="Picture 14" descr="kujawpomorskie_prov_coa_n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7" y="119"/>
              <a:ext cx="486" cy="56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" name="Obraz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134938"/>
            <a:ext cx="1876425" cy="11509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0" y="1484784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1484784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KOSZTY ZIMOWEGO UTRZYMANIA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2060848"/>
            <a:ext cx="9144000" cy="504056"/>
          </a:xfrm>
          <a:prstGeom prst="rect">
            <a:avLst/>
          </a:prstGeom>
          <a:gradFill flip="none" rotWithShape="1">
            <a:gsLst>
              <a:gs pos="1000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2060848"/>
            <a:ext cx="835292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sezon zimowy 2012/2013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11560" y="3068961"/>
          <a:ext cx="7992890" cy="31683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1901"/>
                <a:gridCol w="2823155"/>
                <a:gridCol w="1861506"/>
                <a:gridCol w="1423550"/>
                <a:gridCol w="1422778"/>
              </a:tblGrid>
              <a:tr h="658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Lp.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Rejon Dróg Wojewódzkich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Koszty materiałów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Koszty usług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latin typeface="Times New Roman"/>
                          <a:ea typeface="Times New Roman"/>
                        </a:rPr>
                        <a:t>Ogółem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Inowrocław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---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1 424 448.61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1 424 448.61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2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Toruń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73 542,76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1 501 619,29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1 575 162,05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3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Tuchola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479 110,21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844 786,24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1 323 896,45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4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Wąbrzeźno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221 112,34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1 631 086,20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1 852 198,54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5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Włocławek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266 558,00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712 074,66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978 632,66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9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6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Żołędowo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>
                          <a:latin typeface="Times New Roman"/>
                          <a:ea typeface="Times New Roman"/>
                        </a:rPr>
                        <a:t>415 765,39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264 741,72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dirty="0">
                          <a:latin typeface="Times New Roman"/>
                          <a:ea typeface="Times New Roman"/>
                        </a:rPr>
                        <a:t>680 507,11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536133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</a:rPr>
                        <a:t>Razem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</a:rPr>
                        <a:t>1 456 088,70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>
                          <a:latin typeface="Times New Roman"/>
                          <a:ea typeface="Times New Roman"/>
                        </a:rPr>
                        <a:t>6 378 756,72</a:t>
                      </a:r>
                      <a:endParaRPr lang="pl-PL" sz="110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300" b="1" dirty="0">
                          <a:latin typeface="Times New Roman"/>
                          <a:ea typeface="Times New Roman"/>
                        </a:rPr>
                        <a:t>7 834 845,42</a:t>
                      </a:r>
                      <a:endParaRPr lang="pl-PL" sz="1100" dirty="0">
                        <a:latin typeface="Times New Roman"/>
                        <a:ea typeface="Times New Roman"/>
                      </a:endParaRPr>
                    </a:p>
                  </a:txBody>
                  <a:tcPr marL="63623" marR="63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4" name="Dowolny kształt 13"/>
          <p:cNvSpPr/>
          <p:nvPr/>
        </p:nvSpPr>
        <p:spPr>
          <a:xfrm>
            <a:off x="7236296" y="5589240"/>
            <a:ext cx="1304471" cy="781958"/>
          </a:xfrm>
          <a:custGeom>
            <a:avLst/>
            <a:gdLst>
              <a:gd name="connsiteX0" fmla="*/ 1302657 w 1304471"/>
              <a:gd name="connsiteY0" fmla="*/ 146958 h 781958"/>
              <a:gd name="connsiteX1" fmla="*/ 1041400 w 1304471"/>
              <a:gd name="connsiteY1" fmla="*/ 713015 h 781958"/>
              <a:gd name="connsiteX2" fmla="*/ 159657 w 1304471"/>
              <a:gd name="connsiteY2" fmla="*/ 560615 h 781958"/>
              <a:gd name="connsiteX3" fmla="*/ 83457 w 1304471"/>
              <a:gd name="connsiteY3" fmla="*/ 234043 h 781958"/>
              <a:gd name="connsiteX4" fmla="*/ 573314 w 1304471"/>
              <a:gd name="connsiteY4" fmla="*/ 5443 h 781958"/>
              <a:gd name="connsiteX5" fmla="*/ 1182914 w 1304471"/>
              <a:gd name="connsiteY5" fmla="*/ 201386 h 781958"/>
              <a:gd name="connsiteX6" fmla="*/ 1302657 w 1304471"/>
              <a:gd name="connsiteY6" fmla="*/ 462643 h 781958"/>
              <a:gd name="connsiteX7" fmla="*/ 1302657 w 1304471"/>
              <a:gd name="connsiteY7" fmla="*/ 462643 h 7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4471" h="781958">
                <a:moveTo>
                  <a:pt x="1302657" y="146958"/>
                </a:moveTo>
                <a:cubicBezTo>
                  <a:pt x="1267278" y="395515"/>
                  <a:pt x="1231900" y="644072"/>
                  <a:pt x="1041400" y="713015"/>
                </a:cubicBezTo>
                <a:cubicBezTo>
                  <a:pt x="850900" y="781958"/>
                  <a:pt x="319314" y="640444"/>
                  <a:pt x="159657" y="560615"/>
                </a:cubicBezTo>
                <a:cubicBezTo>
                  <a:pt x="0" y="480786"/>
                  <a:pt x="14514" y="326572"/>
                  <a:pt x="83457" y="234043"/>
                </a:cubicBezTo>
                <a:cubicBezTo>
                  <a:pt x="152400" y="141514"/>
                  <a:pt x="390071" y="10886"/>
                  <a:pt x="573314" y="5443"/>
                </a:cubicBezTo>
                <a:cubicBezTo>
                  <a:pt x="756557" y="0"/>
                  <a:pt x="1061357" y="125186"/>
                  <a:pt x="1182914" y="201386"/>
                </a:cubicBezTo>
                <a:cubicBezTo>
                  <a:pt x="1304471" y="277586"/>
                  <a:pt x="1302657" y="462643"/>
                  <a:pt x="1302657" y="462643"/>
                </a:cubicBezTo>
                <a:lnTo>
                  <a:pt x="1302657" y="462643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688</Words>
  <Application>Microsoft Office PowerPoint</Application>
  <PresentationFormat>Pokaz na ekranie (4:3)</PresentationFormat>
  <Paragraphs>262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Palatino Linotype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ZDW</dc:creator>
  <cp:lastModifiedBy>Anna Sobierajska</cp:lastModifiedBy>
  <cp:revision>162</cp:revision>
  <cp:lastPrinted>2015-05-28T06:52:39Z</cp:lastPrinted>
  <dcterms:created xsi:type="dcterms:W3CDTF">2014-03-03T10:09:15Z</dcterms:created>
  <dcterms:modified xsi:type="dcterms:W3CDTF">2017-04-13T08:06:04Z</dcterms:modified>
</cp:coreProperties>
</file>