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67" r:id="rId3"/>
    <p:sldId id="287" r:id="rId4"/>
    <p:sldId id="257" r:id="rId5"/>
    <p:sldId id="258" r:id="rId6"/>
    <p:sldId id="260" r:id="rId7"/>
    <p:sldId id="266" r:id="rId8"/>
    <p:sldId id="288" r:id="rId9"/>
    <p:sldId id="277" r:id="rId10"/>
    <p:sldId id="279" r:id="rId11"/>
    <p:sldId id="289" r:id="rId12"/>
    <p:sldId id="280" r:id="rId13"/>
    <p:sldId id="281" r:id="rId14"/>
    <p:sldId id="282" r:id="rId15"/>
    <p:sldId id="283" r:id="rId16"/>
    <p:sldId id="284" r:id="rId17"/>
    <p:sldId id="285" r:id="rId18"/>
    <p:sldId id="292" r:id="rId19"/>
    <p:sldId id="290" r:id="rId20"/>
    <p:sldId id="286" r:id="rId21"/>
    <p:sldId id="294" r:id="rId22"/>
    <p:sldId id="261" r:id="rId23"/>
    <p:sldId id="262" r:id="rId24"/>
    <p:sldId id="293" r:id="rId25"/>
    <p:sldId id="270" r:id="rId26"/>
  </p:sldIdLst>
  <p:sldSz cx="9144000" cy="6858000" type="screen4x3"/>
  <p:notesSz cx="7010400" cy="92964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 ciemny 2 - Akcent 3/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1" autoAdjust="0"/>
    <p:restoredTop sz="94682" autoAdjust="0"/>
  </p:normalViewPr>
  <p:slideViewPr>
    <p:cSldViewPr>
      <p:cViewPr varScale="1">
        <p:scale>
          <a:sx n="92" d="100"/>
          <a:sy n="92" d="100"/>
        </p:scale>
        <p:origin x="147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 custT="1"/>
      <dgm:spPr/>
      <dgm:t>
        <a:bodyPr/>
        <a:lstStyle/>
        <a:p>
          <a:pPr rtl="0"/>
          <a:r>
            <a:rPr lang="pl-PL" sz="2800" dirty="0" smtClean="0"/>
            <a:t>POMOC SPOŁECZNA</a:t>
          </a:r>
          <a:endParaRPr lang="pl-PL" sz="2800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6509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C770152-0E24-4C5B-9EE3-BDBFE0B30869}" type="presOf" srcId="{FBE7BCBC-BF2E-4E8B-AED7-CDA3DB60131E}" destId="{5ECBF0C8-B4C4-428A-B0AA-8761EF7159F1}" srcOrd="0" destOrd="0" presId="urn:microsoft.com/office/officeart/2005/8/layout/vList2"/>
    <dgm:cxn modelId="{0228B89C-35C4-4A69-ABE8-76B82B62C4D0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0120D652-A013-4F22-8143-2E00E70EED58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KULTURA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132374" custLinFactX="-28125" custLinFactY="2421" custLinFactNeighborX="-10000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FD2FD7F-A6F8-4520-84A9-3DC5197ABC62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137E0EC4-E4A2-4835-95AD-2E3F1002869B}" type="presOf" srcId="{FBE7BCBC-BF2E-4E8B-AED7-CDA3DB60131E}" destId="{5ECBF0C8-B4C4-428A-B0AA-8761EF7159F1}" srcOrd="0" destOrd="0" presId="urn:microsoft.com/office/officeart/2005/8/layout/vList2"/>
    <dgm:cxn modelId="{E91450B2-C283-4C34-A764-4697AB6CD28A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rtl="0"/>
          <a:r>
            <a:rPr lang="pl-PL" dirty="0" smtClean="0"/>
            <a:t>PROFILAKTYKA UZALEŻNIEŃ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41844" custLinFactNeighborX="-31250" custLinFactNeighborY="2962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618B60E-342A-4E7D-A777-DD0112B5B696}" type="presOf" srcId="{FBE7BCBC-BF2E-4E8B-AED7-CDA3DB60131E}" destId="{5ECBF0C8-B4C4-428A-B0AA-8761EF7159F1}" srcOrd="0" destOrd="0" presId="urn:microsoft.com/office/officeart/2005/8/layout/vList2"/>
    <dgm:cxn modelId="{E504B98A-311E-472B-9324-F9C0BA0704C9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D8DEE926-7823-41C5-85B8-F4797D6D769C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NIEPEŁNOSPRAWNI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107222" custLinFactNeighborX="-4545" custLinFactNeighborY="-4646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31EFF47-09B3-448C-93BC-77B2A6E296C9}" type="presOf" srcId="{FBE7BCBC-BF2E-4E8B-AED7-CDA3DB60131E}" destId="{5ECBF0C8-B4C4-428A-B0AA-8761EF7159F1}" srcOrd="0" destOrd="0" presId="urn:microsoft.com/office/officeart/2005/8/layout/vList2"/>
    <dgm:cxn modelId="{19B8D62A-F45F-40BE-BC9A-8AD6649E9C0A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3F8E36E5-2EB5-4494-A79E-89034B31E62A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TURYSTYKA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79547" custLinFactY="-100000" custLinFactNeighborX="-2941" custLinFactNeighborY="-10746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133263D-B6B9-4203-95F0-F1E59450B86E}" type="presOf" srcId="{FBE7BCBC-BF2E-4E8B-AED7-CDA3DB60131E}" destId="{5ECBF0C8-B4C4-428A-B0AA-8761EF7159F1}" srcOrd="0" destOrd="0" presId="urn:microsoft.com/office/officeart/2005/8/layout/vList2"/>
    <dgm:cxn modelId="{94A86106-8D38-468A-B6C7-CEB8B5C458FD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BA46A772-09C5-4E78-9036-DA5EE9A64BC3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ROZWÓJ NGO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74028" custLinFactY="-17787" custLinFactNeighborX="-263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A268A4D-F276-4970-A05B-DDDB4DB11867}" type="presOf" srcId="{67546DBA-5E3A-4EEA-B6A1-1BF4A236D8CA}" destId="{558B95FA-A1D0-4152-9345-9EF5E72FB6D8}" srcOrd="0" destOrd="0" presId="urn:microsoft.com/office/officeart/2005/8/layout/vList2"/>
    <dgm:cxn modelId="{4330BE4B-B44E-400C-AD67-B66652CF64DC}" type="presOf" srcId="{FBE7BCBC-BF2E-4E8B-AED7-CDA3DB60131E}" destId="{5ECBF0C8-B4C4-428A-B0AA-8761EF7159F1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DA869999-92D0-4FC5-86D3-B6D07062C947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ZDROWIE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67773" custLinFactNeighborX="3125" custLinFactNeighborY="-2291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F350FCDA-50A9-4C65-8873-34890B956B46}" type="presOf" srcId="{67546DBA-5E3A-4EEA-B6A1-1BF4A236D8CA}" destId="{558B95FA-A1D0-4152-9345-9EF5E72FB6D8}" srcOrd="0" destOrd="0" presId="urn:microsoft.com/office/officeart/2005/8/layout/vList2"/>
    <dgm:cxn modelId="{3B15E54A-3CF9-4E45-83AE-70A43B88DE05}" type="presOf" srcId="{FBE7BCBC-BF2E-4E8B-AED7-CDA3DB60131E}" destId="{5ECBF0C8-B4C4-428A-B0AA-8761EF7159F1}" srcOrd="0" destOrd="0" presId="urn:microsoft.com/office/officeart/2005/8/layout/vList2"/>
    <dgm:cxn modelId="{49B6213C-C140-4B87-8C41-4469753E765B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ANALIZA PORÓWNAWCZA LATA 2010 - 2016</a:t>
          </a:r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148921" custLinFactY="-23685" custLinFactNeighborX="-357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5C6F3C4-8407-47C9-BA3A-C931B5B465EC}" type="presOf" srcId="{67546DBA-5E3A-4EEA-B6A1-1BF4A236D8CA}" destId="{558B95FA-A1D0-4152-9345-9EF5E72FB6D8}" srcOrd="0" destOrd="0" presId="urn:microsoft.com/office/officeart/2005/8/layout/vList2"/>
    <dgm:cxn modelId="{9A68C4A7-EC9A-4C16-80E7-5357E940D6B5}" type="presOf" srcId="{FBE7BCBC-BF2E-4E8B-AED7-CDA3DB60131E}" destId="{5ECBF0C8-B4C4-428A-B0AA-8761EF7159F1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DE48193F-622B-4405-92D5-ED17EC127A77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86E691-9D43-450E-9E98-3B7C7E06FE2E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DAA6A7-DAE7-4FED-A093-2E8738A8D04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8043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6BD42-200B-4E92-9793-8679FB3D2E25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4A417-CA2C-483E-8ECA-0C66AE9467E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32374-A01C-46FE-81E2-D7B8CB2BC2BB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8FCF9-B9BE-44B8-AD37-531E962792D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229B9-2F64-471A-A2E7-F3ADDA375B30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E5CA9-1619-4111-8368-26A8AFE193C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434F-7A02-4C1C-993D-624E19DDFCE7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2F282-1BAB-4F10-8986-48947EFF5DD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E3C6A-D220-4976-BFEC-1ED5D3A98415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C0659-7621-43D2-B8F1-9ED7040518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9E309-9A99-4F7B-ABB6-6AE4EE10C71A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3A71-F1CD-47EA-9AB1-969EC02A030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562FE-42F6-4BE5-8DF0-2E5E41DF24FE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E319A-EF0F-4AAF-8091-864C0580D3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F722D-F42F-4A49-82C7-EE7A33A489F0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0C839-B02A-4ECF-BAF2-77F887D4AB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95DCB-113C-4A68-B093-95E69EBF0F04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82D2-7BAB-4BB5-9ADD-1B9906F0A5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08DBC-C8BD-4DA0-9514-ECC041C3EB57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AE407-1910-4D35-85AE-FB19BB813E4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D0464-F1E2-498F-8536-657D1787E50F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10235-D461-4690-BD9C-6CCB23EE19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A63690-35CA-454A-89D6-D1C38E7521BE}" type="datetimeFigureOut">
              <a:rPr lang="pl-PL"/>
              <a:pPr>
                <a:defRPr/>
              </a:pPr>
              <a:t>2017-04-10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B229E8-7398-44F7-8F95-E52110449AB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o.kujawsko-pomorskie.p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913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Tytuł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416800" cy="2881312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SPRAWOZDANIE Z REALIZACJI ROCZNEGO </a:t>
            </a:r>
            <a:b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I WIELOLETNIEGO PROGRAMU WSPÓŁPRACY SAMORZĄDU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WOJEWÓDZTWA </a:t>
            </a:r>
            <a:b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KUJAWSKO-POMORSKIEGO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Z ORGANIZACJAMI POZARZĄDOWYMI </a:t>
            </a:r>
            <a:br>
              <a:rPr lang="pl-PL" sz="2800" b="1" dirty="0" smtClean="0"/>
            </a:br>
            <a:r>
              <a:rPr lang="pl-PL" sz="2800" b="1" dirty="0" smtClean="0"/>
              <a:t>ZA ROK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179512" y="0"/>
          <a:ext cx="3816424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179512" y="980728"/>
          <a:ext cx="7344940" cy="499256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190226"/>
                <a:gridCol w="1632209"/>
                <a:gridCol w="1112870"/>
                <a:gridCol w="1409635"/>
              </a:tblGrid>
              <a:tr h="736306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NAZWA I NR KONKURSU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ŚRODKI</a:t>
                      </a:r>
                      <a:r>
                        <a:rPr lang="pl-PL" sz="1200" baseline="0" dirty="0" smtClean="0"/>
                        <a:t> WYKORZYSTANE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ZŁOŻONYCH OFERT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OFERT,</a:t>
                      </a:r>
                      <a:r>
                        <a:rPr lang="pl-PL" sz="1200" baseline="0" dirty="0" smtClean="0"/>
                        <a:t> KTÓRE UZYSKAŁY DOFINANSOWANIE</a:t>
                      </a:r>
                      <a:endParaRPr lang="pl-PL" sz="1200" dirty="0"/>
                    </a:p>
                  </a:txBody>
                  <a:tcPr/>
                </a:tc>
              </a:tr>
              <a:tr h="775862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6/2016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WSPIERANIE ZAJĘĆ ROZWOJOWYCH DLA DZIECI I MŁODZIEŻY ZAGROŻONYCH WYKLUCZENIEM SPOŁECZNYM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260 217,11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74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46</a:t>
                      </a:r>
                      <a:endParaRPr lang="pl-PL" dirty="0"/>
                    </a:p>
                  </a:txBody>
                  <a:tcPr/>
                </a:tc>
              </a:tr>
              <a:tr h="740446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7/2016</a:t>
                      </a:r>
                      <a:endParaRPr lang="pl-PL" sz="1100" baseline="0" dirty="0" smtClean="0"/>
                    </a:p>
                    <a:p>
                      <a:r>
                        <a:rPr lang="pl-PL" sz="1100" baseline="0" dirty="0" smtClean="0"/>
                        <a:t>WSPIERANIE PRACY WYCHOWAWCZEJ Z DZIEĆMI I MŁODZIEŻĄ REALIZOWANEJ PRZEZ ORGANIZACJE MŁODZIEŻOWE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229 533,40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11</a:t>
                      </a:r>
                      <a:endParaRPr lang="pl-PL" dirty="0"/>
                    </a:p>
                  </a:txBody>
                  <a:tcPr/>
                </a:tc>
              </a:tr>
              <a:tr h="596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8/2016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WSPIERANIE AKTYWNOŚCI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aseline="0" dirty="0" smtClean="0"/>
                        <a:t>I INTEGRACJI SPOŁECZNEJ SENIORÓW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89 140,56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68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25</a:t>
                      </a:r>
                      <a:endParaRPr lang="pl-PL" dirty="0"/>
                    </a:p>
                  </a:txBody>
                  <a:tcPr/>
                </a:tc>
              </a:tr>
              <a:tr h="585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9/2016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Z ZAKRESU OPIEKI NAD OSOBAMI PRZEWLEKLE CHORYMI</a:t>
                      </a:r>
                      <a:endParaRPr lang="pl-PL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235 894,45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22</a:t>
                      </a:r>
                      <a:endParaRPr lang="pl-PL" dirty="0"/>
                    </a:p>
                  </a:txBody>
                  <a:tcPr/>
                </a:tc>
              </a:tr>
              <a:tr h="5674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 NR 18/2016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dirty="0" smtClean="0"/>
                        <a:t>PRZECIWDZIAŁANIE</a:t>
                      </a:r>
                      <a:r>
                        <a:rPr lang="pl-PL" sz="1100" b="0" baseline="0" dirty="0" smtClean="0"/>
                        <a:t> PRZEMOCY W RODZINIE</a:t>
                      </a:r>
                      <a:endParaRPr lang="pl-PL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36 142,11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7</a:t>
                      </a:r>
                      <a:endParaRPr lang="pl-PL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 NR 19/2016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dirty="0" smtClean="0"/>
                        <a:t>WSPIERANIE RODZIN W PEŁNIENIU FUNKCJI RODZICIELSKICH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116 803,00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29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15</a:t>
                      </a:r>
                      <a:endParaRPr lang="pl-PL" dirty="0"/>
                    </a:p>
                  </a:txBody>
                  <a:tcPr/>
                </a:tc>
              </a:tr>
              <a:tr h="3463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ŁĄCZNIE</a:t>
                      </a:r>
                      <a:endParaRPr lang="pl-PL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967 730,63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240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126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251520" y="1988840"/>
          <a:ext cx="2304256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3585" name="Group 33"/>
          <p:cNvGraphicFramePr>
            <a:graphicFrameLocks noGrp="1"/>
          </p:cNvGraphicFramePr>
          <p:nvPr>
            <p:ph idx="1"/>
          </p:nvPr>
        </p:nvGraphicFramePr>
        <p:xfrm>
          <a:off x="251520" y="3068960"/>
          <a:ext cx="8229600" cy="184404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NAZWA I NR KONKURSU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ŚRODKI WYKORZYSTANE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ILOŚĆ ZŁOŻONYCH OFERT </a:t>
                      </a:r>
                      <a:endParaRPr kumimoji="0" 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ILOŚĆ OFERT, KTÓRE UZYSKAŁY DOFINANSOWANIE</a:t>
                      </a:r>
                      <a:endParaRPr kumimoji="0" 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1/2016 UPOWSZECHNIANIE I ROZWÓJ KULTURY , SZTUKI, OCHRONA TRADYCJI I DZIEDZICTWA NARODOWEGO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934 557,80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91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251520" y="692696"/>
          <a:ext cx="4608512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250825" y="1773238"/>
          <a:ext cx="6984776" cy="4470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NAZWA I NR KONKURSU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ŚRODKI</a:t>
                      </a:r>
                      <a:r>
                        <a:rPr lang="pl-PL" sz="1200" baseline="0" dirty="0" smtClean="0"/>
                        <a:t> WYKORZYSTANE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ZŁOŻONYCH OFERT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OFERT,</a:t>
                      </a:r>
                      <a:r>
                        <a:rPr lang="pl-PL" sz="1200" baseline="0" dirty="0" smtClean="0"/>
                        <a:t> KTÓRE UZYSKAŁY DOFINANSOWANIE</a:t>
                      </a:r>
                      <a:endParaRPr lang="pl-PL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3/2016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ROZWIĄZYWANIE PROBLEMÓW ALKOHOLOWYCH W WOJEWÓDZTWIE KUJAWSKO-POMORSKIM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238 917,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26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4/2016</a:t>
                      </a:r>
                      <a:endParaRPr lang="pl-PL" sz="1100" baseline="0" dirty="0" smtClean="0"/>
                    </a:p>
                    <a:p>
                      <a:r>
                        <a:rPr lang="pl-PL" sz="1100" baseline="0" dirty="0" smtClean="0"/>
                        <a:t>PRZECIWDZIAŁANIE NARKOMANII W WOJEWÓDZTWIE KUJAWSKO-POMORSKIM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300 000,00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5/2016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AKTYWIZACJA ŚRODOWISK  WIEJSKICH W ZAKRESIE ROZWIĄZYWANIA PROBLEMÓW ALKOHOLOWYCH, NARKOMANII I INNYCH UZALEŻNIEŃ</a:t>
                      </a:r>
                      <a:endParaRPr lang="pl-PL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69 695,82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13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ŁĄCZNIE</a:t>
                      </a:r>
                      <a:endParaRPr lang="pl-PL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608 612,82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104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59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323528" y="1340768"/>
          <a:ext cx="3168352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323850" y="2205038"/>
          <a:ext cx="7056784" cy="3373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4196"/>
                <a:gridCol w="1764196"/>
                <a:gridCol w="1764196"/>
                <a:gridCol w="1764196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NAZWA I NR KONKURSU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ŚRODKI</a:t>
                      </a:r>
                      <a:r>
                        <a:rPr lang="pl-PL" sz="1200" baseline="0" dirty="0" smtClean="0"/>
                        <a:t> WYKORZYSTANE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ZŁOŻONYCH OFERT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OFERT,</a:t>
                      </a:r>
                      <a:r>
                        <a:rPr lang="pl-PL" sz="1200" baseline="0" dirty="0" smtClean="0"/>
                        <a:t> KTÓRE UZYSKAŁY DOFINANSOWANIE</a:t>
                      </a:r>
                      <a:endParaRPr lang="pl-PL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 15/2016</a:t>
                      </a:r>
                      <a:endParaRPr lang="pl-PL" sz="1100" baseline="0" dirty="0" smtClean="0"/>
                    </a:p>
                    <a:p>
                      <a:r>
                        <a:rPr lang="pl-PL" sz="1100" baseline="0" dirty="0" smtClean="0"/>
                        <a:t>REHABILITACJA ZAWODOWA I SPOŁECZNA OSÓB NIEPEŁNOSPRAWNYCH </a:t>
                      </a:r>
                    </a:p>
                    <a:p>
                      <a:r>
                        <a:rPr lang="pl-PL" sz="1100" b="1" baseline="0" dirty="0" smtClean="0"/>
                        <a:t>(środki PFRON)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395 620,68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33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17</a:t>
                      </a:r>
                      <a:r>
                        <a:rPr lang="pl-PL" sz="1100" baseline="0" dirty="0" smtClean="0"/>
                        <a:t>/2016</a:t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WSPIERANIE DZIECI I MŁODZIEŻY DO WCZESNEJ WIELOSPECJALISTYCZNEJ INTERWENCJI W NIEPEŁNOSPRAWNOŚĆ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baseline="0" dirty="0" smtClean="0"/>
                        <a:t>(budżet </a:t>
                      </a:r>
                      <a:r>
                        <a:rPr lang="pl-PL" sz="1100" b="1" baseline="0" dirty="0" err="1" smtClean="0"/>
                        <a:t>województwa</a:t>
                      </a:r>
                      <a:r>
                        <a:rPr lang="pl-PL" sz="1100" b="1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100 000,00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14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ŁĄCZNIE</a:t>
                      </a:r>
                      <a:endParaRPr lang="pl-PL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495 620,68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72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47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179512" y="1196752"/>
          <a:ext cx="2448272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179388" y="2420938"/>
          <a:ext cx="6192368" cy="20856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8092"/>
                <a:gridCol w="1548092"/>
                <a:gridCol w="1548092"/>
                <a:gridCol w="1548092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NAZWA I NR KONKURSU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ŚRODKI</a:t>
                      </a:r>
                      <a:r>
                        <a:rPr lang="pl-PL" sz="1400" baseline="0" dirty="0" smtClean="0"/>
                        <a:t> WYKORZYSTANE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 ZŁOŻONYCH OFERT 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 OFERT,</a:t>
                      </a:r>
                      <a:r>
                        <a:rPr lang="pl-PL" sz="1400" baseline="0" dirty="0" smtClean="0"/>
                        <a:t> KTÓRE UZYSKAŁY DOFINANSOWANIE</a:t>
                      </a:r>
                      <a:endParaRPr lang="pl-PL" sz="1400" dirty="0"/>
                    </a:p>
                  </a:txBody>
                  <a:tcPr/>
                </a:tc>
              </a:tr>
              <a:tr h="1140812">
                <a:tc>
                  <a:txBody>
                    <a:bodyPr/>
                    <a:lstStyle/>
                    <a:p>
                      <a:endParaRPr lang="pl-PL" sz="1100" dirty="0" smtClean="0"/>
                    </a:p>
                    <a:p>
                      <a:r>
                        <a:rPr lang="pl-PL" sz="1100" dirty="0" smtClean="0"/>
                        <a:t>KONKURS NR 11/2016</a:t>
                      </a:r>
                      <a:endParaRPr lang="pl-PL" sz="1100" baseline="0" dirty="0" smtClean="0"/>
                    </a:p>
                    <a:p>
                      <a:r>
                        <a:rPr lang="pl-PL" sz="1100" dirty="0" smtClean="0"/>
                        <a:t>UPOWSZECHNIANIE TURYSTYKI I KRAJOZNAWSTWA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 smtClean="0"/>
                    </a:p>
                    <a:p>
                      <a:pPr algn="ctr"/>
                      <a:r>
                        <a:rPr lang="pl-PL" b="1" dirty="0" smtClean="0"/>
                        <a:t>95 792,75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 smtClean="0"/>
                    </a:p>
                    <a:p>
                      <a:pPr algn="ctr"/>
                      <a:r>
                        <a:rPr lang="pl-PL" b="1" dirty="0" smtClean="0"/>
                        <a:t>59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b="1" dirty="0" smtClean="0"/>
                    </a:p>
                    <a:p>
                      <a:pPr algn="ctr"/>
                      <a:r>
                        <a:rPr lang="pl-PL" b="1" dirty="0" smtClean="0"/>
                        <a:t>36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251520" y="404664"/>
          <a:ext cx="2736304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107504" y="1268760"/>
          <a:ext cx="7128792" cy="52489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82198"/>
                <a:gridCol w="1782198"/>
                <a:gridCol w="1782198"/>
                <a:gridCol w="1782198"/>
              </a:tblGrid>
              <a:tr h="984148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NAZWA I NR KONKURSU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ŚRODKI</a:t>
                      </a:r>
                      <a:r>
                        <a:rPr lang="pl-PL" sz="1400" baseline="0" dirty="0" smtClean="0"/>
                        <a:t> WYKORZYSTANE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 ZŁOŻONYCH OFERT 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 OFERT,</a:t>
                      </a:r>
                      <a:r>
                        <a:rPr lang="pl-PL" sz="1400" baseline="0" dirty="0" smtClean="0"/>
                        <a:t> KTÓRE UZYSKAŁY DOFINANSOWANIE</a:t>
                      </a:r>
                      <a:endParaRPr lang="pl-PL" sz="1400" dirty="0"/>
                    </a:p>
                  </a:txBody>
                  <a:tcPr/>
                </a:tc>
              </a:tr>
              <a:tr h="1000551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12/2016</a:t>
                      </a:r>
                      <a:endParaRPr lang="pl-PL" sz="1100" baseline="0" dirty="0" smtClean="0"/>
                    </a:p>
                    <a:p>
                      <a:r>
                        <a:rPr lang="pl-PL" sz="1100" b="0" dirty="0" smtClean="0"/>
                        <a:t>EWALUACJA</a:t>
                      </a:r>
                      <a:r>
                        <a:rPr lang="pl-PL" sz="1100" b="0" baseline="0" dirty="0" smtClean="0"/>
                        <a:t> WIELOLETNIEGO PROGRAMU WSPÓŁPRACY  SAMORZĄDU WOJEWÓDZTWA KUJAWSKO-POMORSKIEGO Z ORGANIZACJAMI POZARZĄDOWYMI NA LATA 2011-2015</a:t>
                      </a:r>
                      <a:endParaRPr lang="pl-PL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20 000,00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  <a:tr h="1000551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13/2016</a:t>
                      </a:r>
                      <a:endParaRPr lang="pl-PL" sz="1100" baseline="0" dirty="0" smtClean="0"/>
                    </a:p>
                    <a:p>
                      <a:r>
                        <a:rPr lang="pl-PL" sz="1100" dirty="0" smtClean="0"/>
                        <a:t>DOFINANSOWANIE WKŁADU WŁASNEGO DO PROJEKTÓW FINANSOWANYCH Z FUNDUSZY ZEWNĘTRZNYCH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74 090,23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11</a:t>
                      </a:r>
                      <a:endParaRPr lang="pl-PL" dirty="0"/>
                    </a:p>
                  </a:txBody>
                  <a:tcPr/>
                </a:tc>
              </a:tr>
              <a:tr h="10005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14/2016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aseline="0" dirty="0" smtClean="0"/>
                        <a:t>FORUM ORGANIZACJI POZARZĄDOWYCH WOJEWÓDZTWA KUJAWSKO-POMORSKIEGO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27 489,17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  <a:tr h="3991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ŁĄCZNIE</a:t>
                      </a:r>
                      <a:endParaRPr lang="pl-PL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121 579,40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23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13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38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251520" y="1700808"/>
          <a:ext cx="2304256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395536" y="2636912"/>
          <a:ext cx="6912768" cy="264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0180"/>
                <a:gridCol w="1764891"/>
                <a:gridCol w="1475469"/>
                <a:gridCol w="2052228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NAZWA I NR KONKURSU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ŚRODKI</a:t>
                      </a:r>
                      <a:r>
                        <a:rPr lang="pl-PL" baseline="0" dirty="0" smtClean="0"/>
                        <a:t> WYKORZYSTANE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ILOŚĆ ZŁOŻONYCH OFERT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ILOŚĆ OFERT,</a:t>
                      </a:r>
                      <a:r>
                        <a:rPr lang="pl-PL" baseline="0" dirty="0" smtClean="0"/>
                        <a:t> KTÓRE UZYSKAŁY DOFINANSOWANIE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10/2016</a:t>
                      </a:r>
                      <a:endParaRPr lang="pl-PL" sz="1100" baseline="0" dirty="0" smtClean="0"/>
                    </a:p>
                    <a:p>
                      <a:r>
                        <a:rPr lang="pl-PL" sz="1100" dirty="0" smtClean="0"/>
                        <a:t>OCHRONA</a:t>
                      </a:r>
                      <a:r>
                        <a:rPr lang="pl-PL" sz="1100" baseline="0" dirty="0" smtClean="0"/>
                        <a:t> I PROMOCJA ZDROWIA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56 902,00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9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16/2016</a:t>
                      </a:r>
                    </a:p>
                    <a:p>
                      <a:r>
                        <a:rPr lang="pl-PL" sz="1100" dirty="0" smtClean="0"/>
                        <a:t>„OCHRONA ZDROWIA PSYCHICZNEGO”</a:t>
                      </a:r>
                    </a:p>
                    <a:p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38 854,00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11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ŁĄCZNIE</a:t>
                      </a:r>
                      <a:endParaRPr lang="pl-PL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baseline="0" dirty="0" smtClean="0"/>
                        <a:t>95 756,00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54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20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179512" y="188640"/>
          <a:ext cx="6048672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0764" name="Group 44"/>
          <p:cNvGraphicFramePr>
            <a:graphicFrameLocks noGrp="1"/>
          </p:cNvGraphicFramePr>
          <p:nvPr>
            <p:ph idx="1"/>
          </p:nvPr>
        </p:nvGraphicFramePr>
        <p:xfrm>
          <a:off x="179512" y="1412776"/>
          <a:ext cx="7488831" cy="494347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367983"/>
                <a:gridCol w="848099"/>
                <a:gridCol w="840584"/>
                <a:gridCol w="840584"/>
                <a:gridCol w="840584"/>
                <a:gridCol w="916999"/>
                <a:gridCol w="916999"/>
                <a:gridCol w="916999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ROK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2010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2011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2013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2016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ILOŚĆ KONKURSÓW</a:t>
                      </a:r>
                      <a:endParaRPr kumimoji="0" lang="pl-PL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WARTOŚĆ ŚRODKÓW PRZYZNANYCH NA KONKURSY  </a:t>
                      </a:r>
                      <a:endParaRPr kumimoji="0" lang="pl-P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5 381 730,00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5 155 700,00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kern="1200" dirty="0" smtClean="0"/>
                        <a:t>4 906 555,00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5 247 446,60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6 761 869,00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7 103 185,00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6 227 877,75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ZŁOŻONYCH 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1408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1249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1191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1104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1186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1041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OBJĘTYCH DOFINANSOWANIEM  (konkursy)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533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561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509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544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562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572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553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WARTOŚĆ SRODKÓW PRZYZNANYCH NA TRYB UPROSZCZONY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dirty="0" smtClean="0"/>
                        <a:t>28 500,00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193 803,00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kern="1200" dirty="0" smtClean="0"/>
                        <a:t>383 104,60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dirty="0" smtClean="0"/>
                        <a:t>367 194,08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286 070,00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296 480,00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374 219,00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OBJĘTYCH DOFINANSOWANIEM (tryb uproszczony)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28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65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2276871"/>
            <a:ext cx="7777162" cy="2591991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endParaRPr lang="pl-PL" sz="32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Symbol zastępczy zawartości 6"/>
          <p:cNvGraphicFramePr>
            <a:graphicFrameLocks/>
          </p:cNvGraphicFramePr>
          <p:nvPr/>
        </p:nvGraphicFramePr>
        <p:xfrm>
          <a:off x="179512" y="2852936"/>
          <a:ext cx="7848870" cy="2291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konkursy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Tryb uproszczony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Projekty wieloletnie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łącznie</a:t>
                      </a:r>
                      <a:endParaRPr lang="pl-PL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b="0" dirty="0" smtClean="0"/>
                        <a:t>Wkład finansowy</a:t>
                      </a:r>
                      <a:endParaRPr lang="pl-P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14 224 563,71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302 735,08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271 878,77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14 799 177,56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aseline="0" dirty="0" smtClean="0"/>
                        <a:t>Wkład osobowy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912 189,78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63 418,17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53 600,00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1 029 207,95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ŁĄCZNIE</a:t>
                      </a:r>
                      <a:endParaRPr lang="pl-PL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15 136 753,49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366 153,25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325 478,77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15 828 385,51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pSp>
        <p:nvGrpSpPr>
          <p:cNvPr id="5" name="Grupa 4"/>
          <p:cNvGrpSpPr/>
          <p:nvPr/>
        </p:nvGrpSpPr>
        <p:grpSpPr>
          <a:xfrm>
            <a:off x="179512" y="1700808"/>
            <a:ext cx="5544616" cy="920747"/>
            <a:chOff x="0" y="15356"/>
            <a:chExt cx="2304256" cy="920747"/>
          </a:xfrm>
          <a:scene3d>
            <a:camera prst="orthographicFront"/>
            <a:lightRig rig="flat" dir="t"/>
          </a:scene3d>
        </p:grpSpPr>
        <p:sp>
          <p:nvSpPr>
            <p:cNvPr id="6" name="Prostokąt zaokrąglony 5"/>
            <p:cNvSpPr/>
            <p:nvPr/>
          </p:nvSpPr>
          <p:spPr>
            <a:xfrm>
              <a:off x="0" y="15356"/>
              <a:ext cx="2304256" cy="920747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44947" y="60303"/>
              <a:ext cx="2214362" cy="8308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algn="ctr" defTabSz="1289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b="1" kern="1200" dirty="0" smtClean="0"/>
                <a:t>Wysokość wkładu własnego organizacji poniesionego na realizację projektów w 2016 r.</a:t>
              </a:r>
            </a:p>
            <a:p>
              <a:pPr algn="ctr" defTabSz="1289050">
                <a:lnSpc>
                  <a:spcPct val="90000"/>
                </a:lnSpc>
                <a:spcAft>
                  <a:spcPct val="35000"/>
                </a:spcAft>
              </a:pPr>
              <a:r>
                <a:rPr lang="pl-PL" b="1" dirty="0" smtClean="0">
                  <a:solidFill>
                    <a:schemeClr val="tx1"/>
                  </a:solidFill>
                </a:rPr>
                <a:t>W roku 2013 kwota </a:t>
              </a:r>
              <a:r>
                <a:rPr lang="pl-PL" b="1" dirty="0" smtClean="0">
                  <a:solidFill>
                    <a:srgbClr val="FF0000"/>
                  </a:solidFill>
                </a:rPr>
                <a:t>10 400 612,41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1628775"/>
            <a:ext cx="7777162" cy="3240088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W trybie pozakonkursowym </a:t>
            </a:r>
            <a:b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złożono łącznie 94 oferty </a:t>
            </a: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/>
              <a:t>z czego dofinansowanie otrzymało </a:t>
            </a:r>
            <a:r>
              <a:rPr lang="pl-PL" sz="3200" b="1" dirty="0" smtClean="0"/>
              <a:t>65 </a:t>
            </a:r>
            <a:r>
              <a:rPr lang="pl-PL" sz="3200" dirty="0" smtClean="0"/>
              <a:t>projektów na łączną kwotę </a:t>
            </a:r>
            <a:r>
              <a:rPr lang="pl-PL" sz="3200" b="1" dirty="0" smtClean="0"/>
              <a:t>361 266,82 zł.</a:t>
            </a:r>
            <a:br>
              <a:rPr lang="pl-PL" sz="3200" b="1" dirty="0" smtClean="0"/>
            </a:br>
            <a:r>
              <a:rPr lang="pl-PL" sz="3200" dirty="0" smtClean="0"/>
              <a:t> Organizacje zrealizowały </a:t>
            </a:r>
            <a:r>
              <a:rPr lang="pl-PL" sz="3200" b="1" dirty="0" smtClean="0"/>
              <a:t>63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z ww.  projektów.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ytuł 1"/>
          <p:cNvSpPr>
            <a:spLocks noGrp="1"/>
          </p:cNvSpPr>
          <p:nvPr>
            <p:ph type="ctrTitle"/>
          </p:nvPr>
        </p:nvSpPr>
        <p:spPr>
          <a:xfrm>
            <a:off x="395288" y="1341438"/>
            <a:ext cx="7416800" cy="4824412"/>
          </a:xfrm>
        </p:spPr>
        <p:txBody>
          <a:bodyPr/>
          <a:lstStyle/>
          <a:p>
            <a:pPr eaLnBrk="1" hangingPunct="1"/>
            <a:r>
              <a:rPr lang="pl-PL" sz="2400" i="1" dirty="0" smtClean="0"/>
              <a:t>Program współpracy</a:t>
            </a:r>
            <a:br>
              <a:rPr lang="pl-PL" sz="2400" i="1" dirty="0" smtClean="0"/>
            </a:br>
            <a:r>
              <a:rPr lang="pl-PL" sz="2400" i="1" dirty="0" smtClean="0"/>
              <a:t>województwa kujawsko-pomorskiego z organizacjami pozarządowymi na rok 2016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 smtClean="0"/>
              <a:t>został przyjęty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 smtClean="0"/>
              <a:t>uchwałą </a:t>
            </a:r>
            <a:br>
              <a:rPr lang="pl-PL" sz="2400" dirty="0" smtClean="0"/>
            </a:br>
            <a:r>
              <a:rPr lang="pl-PL" sz="2400" dirty="0" smtClean="0">
                <a:solidFill>
                  <a:schemeClr val="accent6">
                    <a:lumMod val="75000"/>
                  </a:schemeClr>
                </a:solidFill>
              </a:rPr>
              <a:t>XIV/290/15 Sejmiku Województwa Kujawsko-Pomorskiego z dnia 23 listoapda 2015 r.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Natomiast </a:t>
            </a:r>
            <a:r>
              <a:rPr lang="pl-PL" sz="2400" i="1" dirty="0" smtClean="0"/>
              <a:t>Wieloletni program współpracy samorządu województwa kujawsko-pomorskiego z organizacjami pozarządowymi na lata 2016-2020</a:t>
            </a:r>
            <a:r>
              <a:rPr lang="pl-PL" sz="2400" dirty="0" smtClean="0"/>
              <a:t> uchwałą </a:t>
            </a:r>
            <a:br>
              <a:rPr lang="pl-PL" sz="2400" dirty="0" smtClean="0"/>
            </a:br>
            <a:r>
              <a:rPr lang="pl-PL" sz="2400" dirty="0" smtClean="0">
                <a:solidFill>
                  <a:schemeClr val="accent6">
                    <a:lumMod val="75000"/>
                  </a:schemeClr>
                </a:solidFill>
              </a:rPr>
              <a:t> XIV/291/15 Sejmiku Województwa Kujawsko-Pomorskiego z dnia 23 listopada 2015 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Obraz 3" descr="podklad z herb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Tytuł 4"/>
          <p:cNvSpPr>
            <a:spLocks noGrp="1"/>
          </p:cNvSpPr>
          <p:nvPr>
            <p:ph type="title"/>
          </p:nvPr>
        </p:nvSpPr>
        <p:spPr>
          <a:xfrm>
            <a:off x="0" y="260350"/>
            <a:ext cx="7416800" cy="419100"/>
          </a:xfrm>
        </p:spPr>
        <p:txBody>
          <a:bodyPr/>
          <a:lstStyle/>
          <a:p>
            <a:pPr eaLnBrk="1" hangingPunct="1"/>
            <a:r>
              <a:rPr lang="pl-PL" sz="2000" b="1" dirty="0" smtClean="0">
                <a:solidFill>
                  <a:srgbClr val="000000"/>
                </a:solidFill>
              </a:rPr>
              <a:t>Skala dofinansowania w trybie pozakonkursowym w 2016 r. </a:t>
            </a:r>
            <a:br>
              <a:rPr lang="pl-PL" sz="2000" b="1" dirty="0" smtClean="0">
                <a:solidFill>
                  <a:srgbClr val="000000"/>
                </a:solidFill>
              </a:rPr>
            </a:br>
            <a:r>
              <a:rPr lang="pl-PL" sz="2000" b="1" dirty="0" smtClean="0">
                <a:solidFill>
                  <a:srgbClr val="000000"/>
                </a:solidFill>
              </a:rPr>
              <a:t>środki wykorzystane</a:t>
            </a:r>
          </a:p>
        </p:txBody>
      </p:sp>
      <p:graphicFrame>
        <p:nvGraphicFramePr>
          <p:cNvPr id="33795" name="Symbol zastępczy zawartości 9"/>
          <p:cNvGraphicFramePr>
            <a:graphicFrameLocks noGrp="1"/>
          </p:cNvGraphicFramePr>
          <p:nvPr>
            <p:ph idx="1"/>
          </p:nvPr>
        </p:nvGraphicFramePr>
        <p:xfrm>
          <a:off x="655638" y="2132013"/>
          <a:ext cx="6210300" cy="358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Worksheet" r:id="rId5" imgW="8505946" imgH="4914810" progId="Excel.Sheet.8">
                  <p:embed/>
                </p:oleObj>
              </mc:Choice>
              <mc:Fallback>
                <p:oleObj name="Worksheet" r:id="rId5" imgW="8505946" imgH="4914810" progId="Excel.Shee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8" y="2132013"/>
                        <a:ext cx="6210300" cy="358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0" y="1124744"/>
            <a:ext cx="7632700" cy="4751809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23528" y="1196753"/>
            <a:ext cx="71287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 smtClean="0">
                <a:solidFill>
                  <a:schemeClr val="accent6">
                    <a:lumMod val="75000"/>
                  </a:schemeClr>
                </a:solidFill>
              </a:rPr>
              <a:t>Środki UE</a:t>
            </a:r>
          </a:p>
          <a:p>
            <a:endParaRPr lang="pl-PL" sz="1400" dirty="0" smtClean="0"/>
          </a:p>
          <a:p>
            <a:pPr lvl="0"/>
            <a:r>
              <a:rPr lang="pl-PL" sz="1400" dirty="0" smtClean="0"/>
              <a:t>W ramach </a:t>
            </a:r>
            <a:r>
              <a:rPr lang="pl-PL" sz="1400" b="1" dirty="0" smtClean="0"/>
              <a:t>Regionalnego Programu Operacyjnego</a:t>
            </a:r>
            <a:r>
              <a:rPr lang="pl-PL" sz="1400" dirty="0" smtClean="0"/>
              <a:t> </a:t>
            </a:r>
            <a:r>
              <a:rPr lang="pl-PL" sz="1400" b="1" dirty="0" smtClean="0"/>
              <a:t>Województwa Kujawsko-Pomorskiego na lata 2007-2013</a:t>
            </a:r>
            <a:r>
              <a:rPr lang="pl-PL" sz="1400" dirty="0" smtClean="0"/>
              <a:t>, na podstawie wcześniej zawartych umów, w 2016 roku na realizację projektów przez organizacje pozarządowe przekazana została łączna kwota dotacji w wysokości </a:t>
            </a:r>
            <a:r>
              <a:rPr lang="pl-PL" sz="1400" b="1" dirty="0" smtClean="0"/>
              <a:t>7 358 208,43</a:t>
            </a:r>
            <a:r>
              <a:rPr lang="pl-PL" sz="1400" dirty="0" smtClean="0"/>
              <a:t> zł. </a:t>
            </a:r>
          </a:p>
          <a:p>
            <a:r>
              <a:rPr lang="pl-PL" sz="1400" b="1" dirty="0" smtClean="0"/>
              <a:t> </a:t>
            </a:r>
            <a:endParaRPr lang="pl-PL" sz="1400" dirty="0" smtClean="0"/>
          </a:p>
          <a:p>
            <a:pPr lvl="0"/>
            <a:r>
              <a:rPr lang="pl-PL" sz="1400" dirty="0" smtClean="0"/>
              <a:t>W ramach </a:t>
            </a:r>
            <a:r>
              <a:rPr lang="pl-PL" sz="1400" b="1" dirty="0" smtClean="0"/>
              <a:t>Regionalnego Programu Operacyjnego Województwa Kujawsko-Pomorskiego na lata 2014-2020</a:t>
            </a:r>
            <a:r>
              <a:rPr lang="pl-PL" sz="1400" dirty="0" smtClean="0"/>
              <a:t>, w 2016 roku tj.:</a:t>
            </a:r>
          </a:p>
          <a:p>
            <a:r>
              <a:rPr lang="x-none" sz="1400" smtClean="0"/>
              <a:t> </a:t>
            </a:r>
            <a:endParaRPr lang="pl-PL" sz="1400" dirty="0" smtClean="0"/>
          </a:p>
          <a:p>
            <a:pPr lvl="0"/>
            <a:r>
              <a:rPr lang="pl-PL" sz="1400" dirty="0" smtClean="0"/>
              <a:t>Europejskiego Funduszu Rozwoju Regionalnego - zawarto 2 umowy na realizację projektów przez organizacje pozarządowe na łączną kwotę </a:t>
            </a:r>
            <a:r>
              <a:rPr lang="pl-PL" sz="1400" b="1" dirty="0" smtClean="0"/>
              <a:t>5 014 713,05 </a:t>
            </a:r>
            <a:r>
              <a:rPr lang="pl-PL" sz="1400" dirty="0" smtClean="0"/>
              <a:t>zł,</a:t>
            </a:r>
          </a:p>
          <a:p>
            <a:r>
              <a:rPr lang="pl-PL" sz="1400" b="1" dirty="0" smtClean="0"/>
              <a:t> </a:t>
            </a:r>
            <a:endParaRPr lang="pl-PL" sz="1400" dirty="0" smtClean="0"/>
          </a:p>
          <a:p>
            <a:pPr lvl="0"/>
            <a:r>
              <a:rPr lang="pl-PL" sz="1400" dirty="0" smtClean="0"/>
              <a:t>Europejskiego Funduszu Społecznego - zawarto 32 umowy na projekty realizowane przez organizacje pozarządowe na łączną kwotę </a:t>
            </a:r>
            <a:r>
              <a:rPr lang="pl-PL" sz="1400" b="1" dirty="0" smtClean="0"/>
              <a:t>1 076 541,75 </a:t>
            </a:r>
            <a:r>
              <a:rPr lang="pl-PL" sz="1400" dirty="0" smtClean="0"/>
              <a:t>zł.</a:t>
            </a:r>
          </a:p>
          <a:p>
            <a:r>
              <a:rPr lang="pl-PL" sz="1400" dirty="0" smtClean="0"/>
              <a:t> </a:t>
            </a:r>
          </a:p>
          <a:p>
            <a:pPr lvl="0"/>
            <a:r>
              <a:rPr lang="pl-PL" sz="1400" dirty="0" smtClean="0"/>
              <a:t> W ramach </a:t>
            </a:r>
            <a:r>
              <a:rPr lang="pl-PL" sz="1400" b="1" dirty="0" smtClean="0"/>
              <a:t>Programu Rozwoju</a:t>
            </a:r>
            <a:r>
              <a:rPr lang="pl-PL" sz="1400" dirty="0" smtClean="0"/>
              <a:t> </a:t>
            </a:r>
            <a:r>
              <a:rPr lang="pl-PL" sz="1400" b="1" dirty="0" smtClean="0"/>
              <a:t>Obszarów Wiejskich</a:t>
            </a:r>
            <a:r>
              <a:rPr lang="pl-PL" sz="1400" dirty="0" smtClean="0"/>
              <a:t> zawarto 11 umów, których łączna wartość wyniosła </a:t>
            </a:r>
            <a:r>
              <a:rPr lang="pl-PL" sz="1400" b="1" dirty="0" smtClean="0"/>
              <a:t>769 016,00</a:t>
            </a:r>
            <a:r>
              <a:rPr lang="pl-PL" sz="1400" dirty="0" smtClean="0"/>
              <a:t> zł.</a:t>
            </a:r>
          </a:p>
          <a:p>
            <a:r>
              <a:rPr lang="x-none" sz="1400" smtClean="0"/>
              <a:t> </a:t>
            </a:r>
            <a:endParaRPr lang="pl-PL" sz="1400" dirty="0" smtClean="0"/>
          </a:p>
          <a:p>
            <a:r>
              <a:rPr lang="pl-PL" sz="1400" dirty="0" smtClean="0">
                <a:solidFill>
                  <a:schemeClr val="accent6">
                    <a:lumMod val="75000"/>
                  </a:schemeClr>
                </a:solidFill>
              </a:rPr>
              <a:t>Łącznie ze środków UE w 2016 roku na rzecz organizacji pozarządowych Urząd Marszałkowski przekazał </a:t>
            </a:r>
            <a:r>
              <a:rPr lang="pl-PL" sz="1400" b="1" dirty="0" smtClean="0"/>
              <a:t>14 218 479,23 zł.</a:t>
            </a:r>
          </a:p>
          <a:p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0" y="476250"/>
            <a:ext cx="7488238" cy="6192838"/>
          </a:xfrm>
        </p:spPr>
        <p:txBody>
          <a:bodyPr/>
          <a:lstStyle/>
          <a:p>
            <a:pPr algn="l" eaLnBrk="1" hangingPunct="1">
              <a:buClr>
                <a:schemeClr val="accent2"/>
              </a:buClr>
            </a:pPr>
            <a:r>
              <a:rPr lang="pl-PL" sz="2800" u="sng" dirty="0" smtClean="0">
                <a:solidFill>
                  <a:srgbClr val="E46C0A"/>
                </a:solidFill>
              </a:rPr>
              <a:t>Współpraca o charakterze pozafinansowym</a:t>
            </a:r>
            <a:r>
              <a:rPr lang="pl-PL" sz="2800" u="sng" dirty="0" smtClean="0">
                <a:solidFill>
                  <a:srgbClr val="006600"/>
                </a:solidFill>
              </a:rPr>
              <a:t/>
            </a:r>
            <a:br>
              <a:rPr lang="pl-PL" sz="2800" u="sng" dirty="0" smtClean="0">
                <a:solidFill>
                  <a:srgbClr val="006600"/>
                </a:solidFill>
              </a:rPr>
            </a:br>
            <a:r>
              <a:rPr lang="pl-PL" sz="1600" b="1" dirty="0" smtClean="0">
                <a:solidFill>
                  <a:srgbClr val="006600"/>
                </a:solidFill>
              </a:rPr>
              <a:t/>
            </a:r>
            <a:br>
              <a:rPr lang="pl-PL" sz="1600" b="1" dirty="0" smtClean="0">
                <a:solidFill>
                  <a:srgbClr val="006600"/>
                </a:solidFill>
              </a:rPr>
            </a:br>
            <a:r>
              <a:rPr lang="pl-PL" sz="1400" b="1" i="1" dirty="0" smtClean="0"/>
              <a:t> </a:t>
            </a:r>
            <a:r>
              <a:rPr lang="pl-PL" sz="1400" b="1" dirty="0" smtClean="0"/>
              <a:t>Działania na rzecz trzeciego sektora realizowane przez  Biuro Współpracy </a:t>
            </a:r>
            <a:br>
              <a:rPr lang="pl-PL" sz="1400" b="1" dirty="0" smtClean="0"/>
            </a:br>
            <a:r>
              <a:rPr lang="pl-PL" sz="1400" b="1" dirty="0" smtClean="0"/>
              <a:t> z Organizacjami Pozarządowymi i we współpracy z organizacjami pozarządowymi:</a:t>
            </a:r>
            <a:br>
              <a:rPr lang="pl-PL" sz="1400" b="1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IX edycja Konkursu „Rodzynki z pozarządówki” </a:t>
            </a:r>
            <a:r>
              <a:rPr lang="pl-PL" sz="1400" dirty="0" smtClean="0"/>
              <a:t>– Konkurs o nagrodę Marszałka Województwa – nagrodzenie  dobrych praktyk. W roku 2016 wyłoniono 12 laureatów Konkursu – gala odbyła się w Ośrodku Chopinowskim w Szafarnii;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XVII Forum Organizacji  Pozarządowych Województwa Kujawsko-Pomorskiego – </a:t>
            </a:r>
            <a:br>
              <a:rPr lang="pl-PL" sz="1400" b="1" dirty="0" smtClean="0"/>
            </a:br>
            <a:r>
              <a:rPr lang="pl-PL" sz="1400" b="1" dirty="0" smtClean="0"/>
              <a:t>  </a:t>
            </a:r>
            <a:r>
              <a:rPr lang="pl-PL" sz="1400" dirty="0" smtClean="0"/>
              <a:t>w Forum wzięło udział ok. 140 osób z różnych organizacji –  Kujawsko-Pomorska Federacja Organizacji Pozarządowych – zadanie zlecone, Forum odbyło się w Europejskim Centrum Spotkań Młodzieży w Toruniu;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Doradztwo dla NGO z dziedziny prawa i rachunkowości </a:t>
            </a:r>
            <a:r>
              <a:rPr lang="pl-PL" sz="1400" dirty="0" smtClean="0"/>
              <a:t>– podczas  60 godzin doradztwa z pomocy skorzystały 34 podmioty (organizacje pozarządowe i grupy nieformalne, będące na etapie tworzenia stowarzyszenia lub fundacji);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</a:t>
            </a:r>
            <a:r>
              <a:rPr lang="pl-PL" sz="1400" b="1" dirty="0" smtClean="0"/>
              <a:t> Rozliczanie pozwoleń na zbiórki publiczne </a:t>
            </a:r>
            <a:r>
              <a:rPr lang="pl-PL" sz="1400" dirty="0" smtClean="0"/>
              <a:t>– pozwolenia wydane przed zmianą ustawy (lipiec 2014) podlegają procedurze rozliczeniowej - od lipca 2014 obsługą zgłoszeń zajmuje się Ministerstwo Administracji i Cyfryzacji;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Redagowanie i przesyłanie </a:t>
            </a:r>
            <a:r>
              <a:rPr lang="pl-PL" sz="1400" b="1" dirty="0" smtClean="0"/>
              <a:t>newslettra</a:t>
            </a:r>
            <a:r>
              <a:rPr lang="pl-PL" sz="1400" dirty="0" smtClean="0"/>
              <a:t> dla organizacji pozarządowych - ok. 1300 odbiorców; 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Administrowanie </a:t>
            </a:r>
            <a:r>
              <a:rPr lang="pl-PL" sz="1400" b="1" dirty="0" smtClean="0"/>
              <a:t>podstrony internetowej  </a:t>
            </a:r>
            <a:r>
              <a:rPr lang="pl-PL" sz="1400" u="sng" dirty="0" smtClean="0">
                <a:hlinkClick r:id="rId3"/>
              </a:rPr>
              <a:t>www.ngo.kujawsko-pomorskie.pl</a:t>
            </a:r>
            <a:r>
              <a:rPr lang="pl-PL" sz="1400" dirty="0" smtClean="0"/>
              <a:t>  działającej </a:t>
            </a:r>
            <a:br>
              <a:rPr lang="pl-PL" sz="1400" dirty="0" smtClean="0"/>
            </a:br>
            <a:r>
              <a:rPr lang="pl-PL" sz="1400" dirty="0" smtClean="0"/>
              <a:t>  w ramach portalu województwa oraz aktualnej bazy organizacji pozarządowych  (na koniec </a:t>
            </a:r>
            <a:br>
              <a:rPr lang="pl-PL" sz="1400" dirty="0" smtClean="0"/>
            </a:br>
            <a:r>
              <a:rPr lang="pl-PL" sz="1400" dirty="0" smtClean="0"/>
              <a:t>  2016 r.  w bazie zarejestrowanych było ponad 1500 NGO). Tak </a:t>
            </a:r>
            <a:r>
              <a:rPr lang="pl-PL" sz="1400" dirty="0" err="1" smtClean="0"/>
              <a:t>podstrona</a:t>
            </a:r>
            <a:r>
              <a:rPr lang="pl-PL" sz="1400" dirty="0" smtClean="0"/>
              <a:t>,  jak i baza organizacji  </a:t>
            </a:r>
            <a:br>
              <a:rPr lang="pl-PL" sz="1400" dirty="0" smtClean="0"/>
            </a:br>
            <a:r>
              <a:rPr lang="pl-PL" sz="1400" dirty="0" smtClean="0"/>
              <a:t> pozarządowych jest prowadzona i moderowana z poziomu Biura Współpracy. </a:t>
            </a:r>
            <a:br>
              <a:rPr lang="pl-PL" sz="1400" dirty="0" smtClean="0"/>
            </a:br>
            <a:endParaRPr lang="pl-PL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7632700" cy="6408712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Opracowanie i przeprowadzenie </a:t>
            </a:r>
            <a:r>
              <a:rPr lang="pl-PL" sz="1400" b="1" dirty="0" smtClean="0"/>
              <a:t>konsultacji społecznych </a:t>
            </a:r>
            <a:r>
              <a:rPr lang="pl-PL" sz="1400" dirty="0" smtClean="0"/>
              <a:t>rocznego programu współpracy, współorganizacja </a:t>
            </a:r>
            <a:r>
              <a:rPr lang="pl-PL" sz="1400" b="1" dirty="0" smtClean="0"/>
              <a:t>spotkania konsultacyjnego </a:t>
            </a:r>
            <a:r>
              <a:rPr lang="pl-PL" sz="1400" dirty="0" smtClean="0"/>
              <a:t>z organizacjami pozarządowymi oraz współpraca przy konsultacjach innych dokumentów 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 Współpraca z </a:t>
            </a:r>
            <a:r>
              <a:rPr lang="pl-PL" sz="1400" b="1" dirty="0" smtClean="0"/>
              <a:t>Sejmikiem</a:t>
            </a:r>
            <a:r>
              <a:rPr lang="pl-PL" sz="1400" dirty="0" smtClean="0"/>
              <a:t> Organizacji Pozarządowych Województwa Kujawsko-Pomorskiego i </a:t>
            </a:r>
            <a:r>
              <a:rPr lang="pl-PL" sz="1400" b="1" dirty="0" smtClean="0"/>
              <a:t>Radą </a:t>
            </a:r>
            <a:br>
              <a:rPr lang="pl-PL" sz="1400" b="1" dirty="0" smtClean="0"/>
            </a:br>
            <a:r>
              <a:rPr lang="pl-PL" sz="1400" b="1" dirty="0" smtClean="0"/>
              <a:t>   Działalności Pożytku Publicznego </a:t>
            </a:r>
            <a:r>
              <a:rPr lang="pl-PL" sz="1400" dirty="0" smtClean="0"/>
              <a:t>Województwa Kujawsko-Pomorskiego oraz obsługa posiedzeń;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Dostosowanie i wdrożenie elektronicznego </a:t>
            </a:r>
            <a:r>
              <a:rPr lang="pl-PL" sz="1400" b="1" dirty="0" smtClean="0"/>
              <a:t>generatora ofert</a:t>
            </a:r>
            <a:r>
              <a:rPr lang="pl-PL" sz="1400" dirty="0" smtClean="0"/>
              <a:t>, umożliwiającego składanie ofert, generowanie umów i rozliczanie sprawozdań w trybie ustawy o działalności pożytku publicznego</a:t>
            </a:r>
            <a:br>
              <a:rPr lang="pl-PL" sz="1400" dirty="0" smtClean="0"/>
            </a:br>
            <a:r>
              <a:rPr lang="pl-PL" sz="1400" dirty="0" smtClean="0"/>
              <a:t>i o wolontariacie. Zmiana przepisów wykonawczych dot. trybu konkursowego i pozakonkursowego;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 Udział w </a:t>
            </a:r>
            <a:r>
              <a:rPr lang="pl-PL" sz="1400" b="1" dirty="0" smtClean="0"/>
              <a:t>Kapitule  procesu wyróżniania samorządów lokalnych „Proobywatelski Samorząd” </a:t>
            </a:r>
            <a:br>
              <a:rPr lang="pl-PL" sz="1400" b="1" dirty="0" smtClean="0"/>
            </a:br>
            <a:r>
              <a:rPr lang="pl-PL" sz="1400" dirty="0" smtClean="0"/>
              <a:t>z ramienia samorządu szczebla wojewódzkiego;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- Prowadzenie </a:t>
            </a:r>
            <a:r>
              <a:rPr lang="pl-PL" sz="1400" b="1" dirty="0" smtClean="0"/>
              <a:t>kampanii 1% dla naszego regionu – </a:t>
            </a:r>
            <a:r>
              <a:rPr lang="pl-PL" sz="1400" dirty="0" smtClean="0"/>
              <a:t>uświadamianie o możliwości przekazania 1% podatku na rzecz OPP z regionu. Z inicjatywy RDPP powołano zespół roboczy, który zajął się przygotowaniem i realizacją kampanii "1% dla naszego regionu". Podczas cyklicznych spotkań Zespołu wypracowane zostały metody realizacji kampanii. Jednym z działań była kampania medialna w radiu PIK oraz druk i kolportaż plakatów i ulotek, które w ramach zleconego organizacji pozarządowej zadania publicznego zostały przygotowane i przekazane do powiatów i gmin województwa w celach informacyjnych;</a:t>
            </a:r>
            <a:br>
              <a:rPr lang="pl-PL" sz="1400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> </a:t>
            </a:r>
            <a:r>
              <a:rPr lang="pl-PL" sz="1400" dirty="0" smtClean="0"/>
              <a:t>- </a:t>
            </a:r>
            <a:r>
              <a:rPr lang="pl-PL" sz="1400" b="1" dirty="0" smtClean="0"/>
              <a:t>Nieodpłatne udostępnianie </a:t>
            </a:r>
            <a:r>
              <a:rPr lang="pl-PL" sz="1400" dirty="0" smtClean="0"/>
              <a:t>organizacjom pozarządowym sal wykładowych, sprzętu multimedialnego, pomoc przy organizacji przedsięwzięć i rekrutacji uczestników;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 </a:t>
            </a:r>
            <a:r>
              <a:rPr lang="pl-PL" sz="1400" b="1" dirty="0" smtClean="0"/>
              <a:t>Nadzór nad Lokalnymi Grupami Działania </a:t>
            </a:r>
            <a:r>
              <a:rPr lang="pl-PL" sz="1400" dirty="0" smtClean="0"/>
              <a:t>w województwie kujawsko-pomorskim realizowany </a:t>
            </a:r>
            <a:br>
              <a:rPr lang="pl-PL" sz="1400" dirty="0" smtClean="0"/>
            </a:br>
            <a:r>
              <a:rPr lang="pl-PL" sz="1400" dirty="0" smtClean="0"/>
              <a:t>z upoważnienia wynikającego z Ustawy z dnia 20 lutego 2015 r. o rozwoju lokalnym z udziałem lokalnej społeczności.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0" y="1124744"/>
            <a:ext cx="7632700" cy="4751809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23528" y="2348880"/>
            <a:ext cx="712879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pl-PL" sz="1400" dirty="0" smtClean="0"/>
              <a:t> Organizacja spotkania z </a:t>
            </a:r>
            <a:r>
              <a:rPr lang="pl-PL" sz="1400" b="1" dirty="0" smtClean="0"/>
              <a:t>Marszałkiem Województwa </a:t>
            </a:r>
            <a:r>
              <a:rPr lang="pl-PL" sz="1400" dirty="0" smtClean="0"/>
              <a:t>– uroczystość wręczenia umów </a:t>
            </a:r>
            <a:br>
              <a:rPr lang="pl-PL" sz="1400" dirty="0" smtClean="0"/>
            </a:br>
            <a:r>
              <a:rPr lang="pl-PL" sz="1400" dirty="0" smtClean="0"/>
              <a:t>– prelekcja nt. możliwości pozyskania środków z RPO WK-P – ok. 100 uczestników;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Organizacja </a:t>
            </a:r>
            <a:r>
              <a:rPr lang="pl-PL" sz="1400" b="1" dirty="0" smtClean="0"/>
              <a:t>spotkań informacyjnych </a:t>
            </a:r>
            <a:r>
              <a:rPr lang="pl-PL" sz="1400" dirty="0" smtClean="0"/>
              <a:t>nt. otwartych konkursów ofert  ogłaszanych przez Samorząd Województwa - dla powiatu lipnowskiego i chełmińskiego. 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Udział w </a:t>
            </a:r>
            <a:r>
              <a:rPr lang="pl-PL" sz="1400" b="1" dirty="0" smtClean="0"/>
              <a:t>forum NGO </a:t>
            </a:r>
            <a:r>
              <a:rPr lang="pl-PL" sz="1400" dirty="0" smtClean="0"/>
              <a:t>powiatu Inowrocławskiego.</a:t>
            </a:r>
          </a:p>
          <a:p>
            <a:pPr>
              <a:buFontTx/>
              <a:buChar char="-"/>
            </a:pPr>
            <a:endParaRPr lang="pl-PL" sz="1400" dirty="0" smtClean="0"/>
          </a:p>
          <a:p>
            <a:pPr>
              <a:buFontTx/>
              <a:buChar char="-"/>
            </a:pPr>
            <a:r>
              <a:rPr lang="pl-PL" sz="1400" dirty="0" smtClean="0"/>
              <a:t> Udział </a:t>
            </a:r>
            <a:r>
              <a:rPr lang="pl-PL" sz="1400" b="1" dirty="0" smtClean="0"/>
              <a:t> </a:t>
            </a:r>
            <a:r>
              <a:rPr lang="pl-PL" sz="1400" dirty="0" smtClean="0"/>
              <a:t>w </a:t>
            </a:r>
            <a:r>
              <a:rPr lang="pl-PL" sz="1400" b="1" dirty="0" smtClean="0"/>
              <a:t>Konferencjach, spotkaniach informacyjnych</a:t>
            </a:r>
            <a:r>
              <a:rPr lang="pl-PL" sz="1400" dirty="0" smtClean="0"/>
              <a:t>,  również w roli prelegentów</a:t>
            </a:r>
            <a:r>
              <a:rPr lang="pl-PL" sz="1400" b="1" dirty="0" smtClean="0"/>
              <a:t>.</a:t>
            </a:r>
          </a:p>
          <a:p>
            <a:pPr>
              <a:buFontTx/>
              <a:buChar char="-"/>
            </a:pPr>
            <a:endParaRPr lang="pl-PL" sz="1400" b="1" dirty="0" smtClean="0"/>
          </a:p>
          <a:p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ytuł 4"/>
          <p:cNvSpPr>
            <a:spLocks noGrp="1"/>
          </p:cNvSpPr>
          <p:nvPr>
            <p:ph type="ctrTitle"/>
          </p:nvPr>
        </p:nvSpPr>
        <p:spPr>
          <a:xfrm>
            <a:off x="755650" y="1341438"/>
            <a:ext cx="6548438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Dziękuję za uwagę</a:t>
            </a:r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>
          <a:xfrm>
            <a:off x="684213" y="2852738"/>
            <a:ext cx="6656387" cy="3095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/>
            </a:r>
            <a:br>
              <a:rPr lang="pl-PL" sz="2200" dirty="0" smtClean="0">
                <a:solidFill>
                  <a:schemeClr val="tx1"/>
                </a:solidFill>
              </a:rPr>
            </a:br>
            <a:r>
              <a:rPr lang="pl-PL" sz="2200" dirty="0" smtClean="0">
                <a:solidFill>
                  <a:schemeClr val="tx1"/>
                </a:solidFill>
              </a:rPr>
              <a:t>Departament Spraw Społecznych, </a:t>
            </a:r>
            <a:r>
              <a:rPr lang="pl-PL" sz="2200" smtClean="0">
                <a:solidFill>
                  <a:schemeClr val="tx1"/>
                </a:solidFill>
              </a:rPr>
              <a:t>Wdrażania Europejskiego Funduszu Społecznego</a:t>
            </a:r>
            <a:endParaRPr lang="pl-PL" sz="2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>i Zdrowia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sz="2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err="1" smtClean="0">
                <a:solidFill>
                  <a:schemeClr val="accent6">
                    <a:lumMod val="75000"/>
                  </a:schemeClr>
                </a:solidFill>
              </a:rPr>
              <a:t>www.ngo.kujawsko-pomorskie.pl</a:t>
            </a:r>
            <a:endParaRPr lang="pl-PL" sz="2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pl-PL" sz="22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>kwiecień 2017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ytuł 1"/>
          <p:cNvSpPr>
            <a:spLocks noGrp="1"/>
          </p:cNvSpPr>
          <p:nvPr>
            <p:ph type="ctrTitle"/>
          </p:nvPr>
        </p:nvSpPr>
        <p:spPr>
          <a:xfrm>
            <a:off x="900113" y="2133600"/>
            <a:ext cx="7416800" cy="2879725"/>
          </a:xfrm>
        </p:spPr>
        <p:txBody>
          <a:bodyPr/>
          <a:lstStyle/>
          <a:p>
            <a:pPr eaLnBrk="1" hangingPunct="1"/>
            <a:r>
              <a:rPr lang="pl-PL" sz="2800" smtClean="0"/>
              <a:t>Program roczny jest uszczegółowieniem postanowień programu wieloletniego a jego elementy często się ze sobą pokrywają.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ytuł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416800" cy="2879725"/>
          </a:xfrm>
        </p:spPr>
        <p:txBody>
          <a:bodyPr/>
          <a:lstStyle/>
          <a:p>
            <a:pPr eaLnBrk="1" hangingPunct="1"/>
            <a:r>
              <a:rPr lang="pl-PL" sz="2800" dirty="0" smtClean="0"/>
              <a:t>Współpraca Województwa z organizacjami pozarządowymi odbywa się na dwóch płaszczyznach:</a:t>
            </a:r>
            <a:br>
              <a:rPr lang="pl-PL" sz="2800" dirty="0" smtClean="0"/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finansowej i pozafinansowej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ytuł 1"/>
          <p:cNvSpPr>
            <a:spLocks noGrp="1"/>
          </p:cNvSpPr>
          <p:nvPr>
            <p:ph type="ctrTitle"/>
          </p:nvPr>
        </p:nvSpPr>
        <p:spPr>
          <a:xfrm>
            <a:off x="395536" y="2492375"/>
            <a:ext cx="8136904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u="sng" dirty="0" smtClean="0">
                <a:solidFill>
                  <a:schemeClr val="accent6">
                    <a:lumMod val="75000"/>
                  </a:schemeClr>
                </a:solidFill>
              </a:rPr>
              <a:t>Współpraca finansowa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 polega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przede wszystkim na zlecaniu zadań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err="1" smtClean="0">
                <a:solidFill>
                  <a:schemeClr val="accent6">
                    <a:lumMod val="75000"/>
                  </a:schemeClr>
                </a:solidFill>
              </a:rPr>
              <a:t>publicznych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 organizacjom pozarządowym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wraz z udzielaniem dotacji w formie otwartych konkursów ofert, w trybie ustawy z dnia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24 kwietnia 2003 r. o działalności pożytku publicznego i o wolontariacie (Dz. U. z 2016 r. poz. 1817 z późn.zm.)</a:t>
            </a:r>
            <a:r>
              <a:rPr lang="pl-PL" sz="2800" dirty="0" smtClean="0">
                <a:solidFill>
                  <a:srgbClr val="006600"/>
                </a:solidFill>
              </a:rPr>
              <a:t/>
            </a:r>
            <a:br>
              <a:rPr lang="pl-PL" sz="2800" dirty="0" smtClean="0">
                <a:solidFill>
                  <a:srgbClr val="006600"/>
                </a:solidFill>
              </a:rPr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  <p:sp>
        <p:nvSpPr>
          <p:cNvPr id="18435" name="Podtytuł 4"/>
          <p:cNvSpPr>
            <a:spLocks noGrp="1"/>
          </p:cNvSpPr>
          <p:nvPr>
            <p:ph type="subTitle" idx="1"/>
          </p:nvPr>
        </p:nvSpPr>
        <p:spPr>
          <a:xfrm>
            <a:off x="323850" y="4149725"/>
            <a:ext cx="7920038" cy="1752600"/>
          </a:xfrm>
        </p:spPr>
        <p:txBody>
          <a:bodyPr/>
          <a:lstStyle/>
          <a:p>
            <a:pPr eaLnBrk="1" hangingPunct="1"/>
            <a:r>
              <a:rPr lang="pl-PL" sz="2800" dirty="0" smtClean="0">
                <a:solidFill>
                  <a:schemeClr val="tx1"/>
                </a:solidFill>
              </a:rPr>
              <a:t>W 2016 r. Zarząd Województwa ogłosił </a:t>
            </a:r>
            <a:r>
              <a:rPr lang="pl-PL" sz="2800" b="1" dirty="0" smtClean="0">
                <a:solidFill>
                  <a:schemeClr val="tx1"/>
                </a:solidFill>
              </a:rPr>
              <a:t>25 </a:t>
            </a:r>
            <a:r>
              <a:rPr lang="pl-PL" sz="2800" dirty="0" smtClean="0">
                <a:solidFill>
                  <a:schemeClr val="tx1"/>
                </a:solidFill>
              </a:rPr>
              <a:t>otwartych konkursów ofert (</a:t>
            </a:r>
            <a:r>
              <a:rPr lang="pl-PL" sz="2800" b="1" dirty="0" smtClean="0">
                <a:solidFill>
                  <a:schemeClr val="tx1"/>
                </a:solidFill>
              </a:rPr>
              <a:t>1</a:t>
            </a:r>
            <a:r>
              <a:rPr lang="pl-PL" sz="2800" dirty="0" smtClean="0">
                <a:solidFill>
                  <a:schemeClr val="tx1"/>
                </a:solidFill>
              </a:rPr>
              <a:t> został unieważniony), które dotyczyły </a:t>
            </a:r>
            <a:r>
              <a:rPr lang="pl-PL" sz="2800" b="1" dirty="0" smtClean="0">
                <a:solidFill>
                  <a:schemeClr val="tx1"/>
                </a:solidFill>
              </a:rPr>
              <a:t>8</a:t>
            </a:r>
            <a:r>
              <a:rPr lang="pl-PL" sz="2800" dirty="0" smtClean="0">
                <a:solidFill>
                  <a:schemeClr val="tx1"/>
                </a:solidFill>
              </a:rPr>
              <a:t> obszarów tematycznych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179388" y="1268413"/>
            <a:ext cx="7777162" cy="4464050"/>
          </a:xfrm>
        </p:spPr>
        <p:txBody>
          <a:bodyPr/>
          <a:lstStyle/>
          <a:p>
            <a:pPr eaLnBrk="1" hangingPunct="1"/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>
                <a:solidFill>
                  <a:srgbClr val="E46C0A"/>
                </a:solidFill>
              </a:rPr>
              <a:t>W konkursach złożono łącznie </a:t>
            </a:r>
            <a:r>
              <a:rPr lang="pl-PL" sz="3200" b="1" dirty="0" smtClean="0">
                <a:solidFill>
                  <a:srgbClr val="E46C0A"/>
                </a:solidFill>
              </a:rPr>
              <a:t>1041 </a:t>
            </a:r>
            <a:r>
              <a:rPr lang="pl-PL" sz="3200" dirty="0" smtClean="0">
                <a:solidFill>
                  <a:srgbClr val="E46C0A"/>
                </a:solidFill>
              </a:rPr>
              <a:t>ofert</a:t>
            </a: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Dofinansowanie otrzymały łącznie </a:t>
            </a:r>
            <a:r>
              <a:rPr lang="pl-PL" sz="3200" b="1" dirty="0" smtClean="0"/>
              <a:t>553 </a:t>
            </a:r>
            <a:r>
              <a:rPr lang="pl-PL" sz="3200" dirty="0" smtClean="0"/>
              <a:t>projekty, natomiast </a:t>
            </a:r>
            <a:r>
              <a:rPr lang="pl-PL" sz="3200" b="1" dirty="0" smtClean="0"/>
              <a:t>548</a:t>
            </a:r>
            <a:r>
              <a:rPr lang="pl-PL" sz="3200" dirty="0" smtClean="0"/>
              <a:t> projektów zostało zrealizowanych. </a:t>
            </a:r>
            <a:br>
              <a:rPr lang="pl-PL" sz="3200" dirty="0" smtClean="0"/>
            </a:br>
            <a:r>
              <a:rPr lang="pl-PL" sz="3200" b="1" dirty="0" smtClean="0"/>
              <a:t>3</a:t>
            </a:r>
            <a:r>
              <a:rPr lang="pl-PL" sz="3200" dirty="0" smtClean="0"/>
              <a:t> zadania wieloletnie.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ytuł 1"/>
          <p:cNvSpPr>
            <a:spLocks noGrp="1"/>
          </p:cNvSpPr>
          <p:nvPr>
            <p:ph type="ctrTitle"/>
          </p:nvPr>
        </p:nvSpPr>
        <p:spPr>
          <a:xfrm>
            <a:off x="179388" y="188913"/>
            <a:ext cx="7883525" cy="6408737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dirty="0" smtClean="0">
                <a:solidFill>
                  <a:srgbClr val="C00000"/>
                </a:solidFill>
              </a:rPr>
              <a:t/>
            </a:r>
            <a:br>
              <a:rPr lang="pl-PL" sz="2800" dirty="0" smtClean="0">
                <a:solidFill>
                  <a:srgbClr val="C00000"/>
                </a:solidFill>
              </a:rPr>
            </a:br>
            <a:r>
              <a:rPr lang="pl-PL" sz="2800" dirty="0" smtClean="0">
                <a:solidFill>
                  <a:srgbClr val="C00000"/>
                </a:solidFill>
              </a:rPr>
              <a:t/>
            </a:r>
            <a:br>
              <a:rPr lang="pl-PL" sz="2800" dirty="0" smtClean="0">
                <a:solidFill>
                  <a:srgbClr val="C00000"/>
                </a:solidFill>
              </a:rPr>
            </a:br>
            <a:r>
              <a:rPr lang="pl-PL" sz="2800" dirty="0" smtClean="0">
                <a:solidFill>
                  <a:srgbClr val="006600"/>
                </a:solidFill>
              </a:rPr>
              <a:t/>
            </a:r>
            <a:br>
              <a:rPr lang="pl-PL" sz="2800" dirty="0" smtClean="0">
                <a:solidFill>
                  <a:srgbClr val="006600"/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Łączna wartość środków wykorzystanych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na realizację projektów w 2016 r. wyniosła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trybie konkursowym </a:t>
            </a:r>
            <a:r>
              <a:rPr lang="pl-PL" sz="2800" b="1" dirty="0" smtClean="0"/>
              <a:t>6 174 980,01 </a:t>
            </a:r>
            <a:r>
              <a:rPr lang="pl-PL" sz="3600" b="1" dirty="0" smtClean="0"/>
              <a:t>zł </a:t>
            </a:r>
            <a:br>
              <a:rPr lang="pl-PL" sz="3600" b="1" dirty="0" smtClean="0"/>
            </a:br>
            <a:r>
              <a:rPr lang="pl-PL" sz="2800" dirty="0" smtClean="0"/>
              <a:t>na zadania wieloletnie </a:t>
            </a:r>
            <a:r>
              <a:rPr lang="pl-PL" sz="2800" b="1" dirty="0" smtClean="0"/>
              <a:t>169 390,00 zł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trybie pozakonkursowym </a:t>
            </a:r>
            <a:r>
              <a:rPr lang="pl-PL" sz="2800" b="1" dirty="0" smtClean="0"/>
              <a:t>361 266,82 zł</a:t>
            </a:r>
            <a:br>
              <a:rPr lang="pl-PL" sz="2800" b="1" dirty="0" smtClean="0"/>
            </a:br>
            <a:r>
              <a:rPr lang="pl-PL" sz="2800" b="1" dirty="0" smtClean="0"/>
              <a:t>łącznie </a:t>
            </a:r>
            <a:r>
              <a:rPr lang="pl-PL" sz="3600" b="1" dirty="0" smtClean="0"/>
              <a:t>6 705 636,83</a:t>
            </a:r>
            <a:r>
              <a:rPr lang="pl-PL" sz="3600" dirty="0" smtClean="0"/>
              <a:t>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2800" dirty="0" smtClean="0"/>
              <a:t>(w tym </a:t>
            </a:r>
            <a:r>
              <a:rPr lang="pl-PL" sz="2800" b="1" dirty="0" smtClean="0"/>
              <a:t>395 620,68 zł </a:t>
            </a:r>
            <a:r>
              <a:rPr lang="pl-PL" sz="2800" dirty="0" smtClean="0"/>
              <a:t>ze środków PFRON)</a:t>
            </a:r>
            <a:br>
              <a:rPr lang="pl-PL" sz="2800" dirty="0" smtClean="0"/>
            </a:br>
            <a:r>
              <a:rPr lang="pl-PL" sz="2800" dirty="0" smtClean="0"/>
              <a:t>oraz </a:t>
            </a:r>
            <a:r>
              <a:rPr lang="pl-PL" sz="2800" b="1" dirty="0" smtClean="0"/>
              <a:t>139 390,00 </a:t>
            </a:r>
            <a:r>
              <a:rPr lang="pl-PL" sz="2800" dirty="0" smtClean="0"/>
              <a:t>zł ze środków budżetu państwa.</a:t>
            </a:r>
            <a:br>
              <a:rPr lang="pl-PL" sz="2800" dirty="0" smtClean="0"/>
            </a:b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Obraz 3" descr="podklad z herb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03448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8130" name="Symbol zastępczy zawartości 9"/>
          <p:cNvGraphicFramePr>
            <a:graphicFrameLocks noGrp="1"/>
          </p:cNvGraphicFramePr>
          <p:nvPr>
            <p:ph idx="1"/>
          </p:nvPr>
        </p:nvGraphicFramePr>
        <p:xfrm>
          <a:off x="519113" y="628650"/>
          <a:ext cx="6375400" cy="546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1" name="Worksheet" r:id="rId5" imgW="7334379" imgH="6286410" progId="Excel.Sheet.8">
                  <p:embed/>
                </p:oleObj>
              </mc:Choice>
              <mc:Fallback>
                <p:oleObj name="Worksheet" r:id="rId5" imgW="7334379" imgH="6286410" progId="Excel.Shee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628650"/>
                        <a:ext cx="6375400" cy="546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975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560" name="Group 32"/>
          <p:cNvGraphicFramePr>
            <a:graphicFrameLocks noGrp="1"/>
          </p:cNvGraphicFramePr>
          <p:nvPr>
            <p:ph idx="1"/>
          </p:nvPr>
        </p:nvGraphicFramePr>
        <p:xfrm>
          <a:off x="179512" y="1700808"/>
          <a:ext cx="7164288" cy="457771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980282"/>
                <a:gridCol w="1655614"/>
                <a:gridCol w="1728192"/>
                <a:gridCol w="1800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NAZWA I NR KONKURSU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ŚRODKI WYKORZYSTANE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ZŁOŻONYCH OFERT 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OFERT, KTÓRE UZYSKAŁY DOFINANSOWANIE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2/2016 UPOWSZECHNIANIE I ROZWÓJ KULTURY FIZYCZNEJ I SPORTU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499 204,38</a:t>
                      </a:r>
                      <a:endParaRPr kumimoji="0" 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20/2016 UPOWSZECHNIANIE  I ROZWÓJ KULTURY FIZYCZNEJ I SPORTU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1 271 664,99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70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21/2016 PROGRAMY SPORTU POWSZECHNEGO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500 000,00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23/2016 UPOWSZECHNIANIE I ROZWÓJ KULTURY FIZYCZNEJ I SPORTU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184 460,56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24/2016 PROGRAMY SPORTU POWSZECHNEGO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200 000,00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25/2016 PROGRAMY SPORTU POWSZECHNEGO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200 000,00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ŁĄCZNIE</a:t>
                      </a:r>
                      <a:endParaRPr kumimoji="0" 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2 855 329,93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176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grpSp>
        <p:nvGrpSpPr>
          <p:cNvPr id="6" name="Grupa 5"/>
          <p:cNvGrpSpPr/>
          <p:nvPr/>
        </p:nvGrpSpPr>
        <p:grpSpPr>
          <a:xfrm>
            <a:off x="179512" y="548680"/>
            <a:ext cx="1944216" cy="648072"/>
            <a:chOff x="0" y="72007"/>
            <a:chExt cx="3816424" cy="792088"/>
          </a:xfrm>
          <a:scene3d>
            <a:camera prst="orthographicFront"/>
            <a:lightRig rig="flat" dir="t"/>
          </a:scene3d>
        </p:grpSpPr>
        <p:sp>
          <p:nvSpPr>
            <p:cNvPr id="7" name="Prostokąt zaokrąglony 6"/>
            <p:cNvSpPr/>
            <p:nvPr/>
          </p:nvSpPr>
          <p:spPr>
            <a:xfrm>
              <a:off x="0" y="72007"/>
              <a:ext cx="3816424" cy="792088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Prostokąt 8"/>
            <p:cNvSpPr/>
            <p:nvPr/>
          </p:nvSpPr>
          <p:spPr>
            <a:xfrm>
              <a:off x="38667" y="110674"/>
              <a:ext cx="3739090" cy="71475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2800" dirty="0"/>
                <a:t>SPORT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2660</TotalTime>
  <Words>738</Words>
  <Application>Microsoft Office PowerPoint</Application>
  <PresentationFormat>Pokaz na ekranie (4:3)</PresentationFormat>
  <Paragraphs>297</Paragraphs>
  <Slides>25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Motyw pakietu Office</vt:lpstr>
      <vt:lpstr>Worksheet</vt:lpstr>
      <vt:lpstr>SPRAWOZDANIE Z REALIZACJI ROCZNEGO  I WIELOLETNIEGO PROGRAMU WSPÓŁPRACY SAMORZĄDU WOJEWÓDZTWA  KUJAWSKO-POMORSKIEGO  Z ORGANIZACJAMI POZARZĄDOWYMI  ZA ROK 2016</vt:lpstr>
      <vt:lpstr>Program współpracy województwa kujawsko-pomorskiego z organizacjami pozarządowymi na rok 2016 został przyjęty uchwałą  XIV/290/15 Sejmiku Województwa Kujawsko-Pomorskiego z dnia 23 listoapda 2015 r.  Natomiast Wieloletni program współpracy samorządu województwa kujawsko-pomorskiego z organizacjami pozarządowymi na lata 2016-2020 uchwałą   XIV/291/15 Sejmiku Województwa Kujawsko-Pomorskiego z dnia 23 listopada 2015 r. </vt:lpstr>
      <vt:lpstr>Program roczny jest uszczegółowieniem postanowień programu wieloletniego a jego elementy często się ze sobą pokrywają.</vt:lpstr>
      <vt:lpstr>Współpraca Województwa z organizacjami pozarządowymi odbywa się na dwóch płaszczyznach: finansowej i pozafinansowej</vt:lpstr>
      <vt:lpstr>Współpraca finansowa polega  przede wszystkim na zlecaniu zadań  publicznych organizacjom pozarządowym  wraz z udzielaniem dotacji w formie otwartych konkursów ofert, w trybie ustawy z dnia  24 kwietnia 2003 r. o działalności pożytku publicznego i o wolontariacie (Dz. U. z 2016 r. poz. 1817 z późn.zm.)    </vt:lpstr>
      <vt:lpstr>  W konkursach złożono łącznie 1041 ofert  Dofinansowanie otrzymały łącznie 553 projekty, natomiast 548 projektów zostało zrealizowanych.  3 zadania wieloletnie.  </vt:lpstr>
      <vt:lpstr>   Łączna wartość środków wykorzystanych na realizację projektów w 2016 r. wyniosła  w trybie konkursowym 6 174 980,01 zł  na zadania wieloletnie 169 390,00 zł w trybie pozakonkursowym 361 266,82 zł łącznie 6 705 636,83  (w tym 395 620,68 zł ze środków PFRON) oraz 139 390,00 zł ze środków budżetu państwa. 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 </vt:lpstr>
      <vt:lpstr>  W trybie pozakonkursowym  złożono łącznie 94 oferty  z czego dofinansowanie otrzymało 65 projektów na łączną kwotę 361 266,82 zł.  Organizacje zrealizowały 63  z ww.  projektów.  </vt:lpstr>
      <vt:lpstr>Skala dofinansowania w trybie pozakonkursowym w 2016 r.  środki wykorzystane</vt:lpstr>
      <vt:lpstr>    </vt:lpstr>
      <vt:lpstr>Współpraca o charakterze pozafinansowym   Działania na rzecz trzeciego sektora realizowane przez  Biuro Współpracy   z Organizacjami Pozarządowymi i we współpracy z organizacjami pozarządowymi:  - IX edycja Konkursu „Rodzynki z pozarządówki” – Konkurs o nagrodę Marszałka Województwa – nagrodzenie  dobrych praktyk. W roku 2016 wyłoniono 12 laureatów Konkursu – gala odbyła się w Ośrodku Chopinowskim w Szafarnii;  - XVII Forum Organizacji  Pozarządowych Województwa Kujawsko-Pomorskiego –    w Forum wzięło udział ok. 140 osób z różnych organizacji –  Kujawsko-Pomorska Federacja Organizacji Pozarządowych – zadanie zlecone, Forum odbyło się w Europejskim Centrum Spotkań Młodzieży w Toruniu;  - Doradztwo dla NGO z dziedziny prawa i rachunkowości – podczas  60 godzin doradztwa z pomocy skorzystały 34 podmioty (organizacje pozarządowe i grupy nieformalne, będące na etapie tworzenia stowarzyszenia lub fundacji);  - Rozliczanie pozwoleń na zbiórki publiczne – pozwolenia wydane przed zmianą ustawy (lipiec 2014) podlegają procedurze rozliczeniowej - od lipca 2014 obsługą zgłoszeń zajmuje się Ministerstwo Administracji i Cyfryzacji;  - Redagowanie i przesyłanie newslettra dla organizacji pozarządowych - ok. 1300 odbiorców;   - Administrowanie podstrony internetowej  www.ngo.kujawsko-pomorskie.pl  działającej    w ramach portalu województwa oraz aktualnej bazy organizacji pozarządowych  (na koniec    2016 r.  w bazie zarejestrowanych było ponad 1500 NGO). Tak podstrona,  jak i baza organizacji    pozarządowych jest prowadzona i moderowana z poziomu Biura Współpracy.  </vt:lpstr>
      <vt:lpstr> - Opracowanie i przeprowadzenie konsultacji społecznych rocznego programu współpracy, współorganizacja spotkania konsultacyjnego z organizacjami pozarządowymi oraz współpraca przy konsultacjach innych dokumentów ;  -  Współpraca z Sejmikiem Organizacji Pozarządowych Województwa Kujawsko-Pomorskiego i Radą     Działalności Pożytku Publicznego Województwa Kujawsko-Pomorskiego oraz obsługa posiedzeń;  - Dostosowanie i wdrożenie elektronicznego generatora ofert, umożliwiającego składanie ofert, generowanie umów i rozliczanie sprawozdań w trybie ustawy o działalności pożytku publicznego i o wolontariacie. Zmiana przepisów wykonawczych dot. trybu konkursowego i pozakonkursowego;  -  Udział w Kapitule  procesu wyróżniania samorządów lokalnych „Proobywatelski Samorząd”  z ramienia samorządu szczebla wojewódzkiego;   - Prowadzenie kampanii 1% dla naszego regionu – uświadamianie o możliwości przekazania 1% podatku na rzecz OPP z regionu. Z inicjatywy RDPP powołano zespół roboczy, który zajął się przygotowaniem i realizacją kampanii "1% dla naszego regionu". Podczas cyklicznych spotkań Zespołu wypracowane zostały metody realizacji kampanii. Jednym z działań była kampania medialna w radiu PIK oraz druk i kolportaż plakatów i ulotek, które w ramach zleconego organizacji pozarządowej zadania publicznego zostały przygotowane i przekazane do powiatów i gmin województwa w celach informacyjnych;   - Nieodpłatne udostępnianie organizacjom pozarządowym sal wykładowych, sprzętu multimedialnego, pomoc przy organizacji przedsięwzięć i rekrutacji uczestników;  -  Nadzór nad Lokalnymi Grupami Działania w województwie kujawsko-pomorskim realizowany  z upoważnienia wynikającego z Ustawy z dnia 20 lutego 2015 r. o rozwoju lokalnym z udziałem lokalnej społeczności.   </vt:lpstr>
      <vt:lpstr>    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Anna Sobierajska</dc:creator>
  <cp:lastModifiedBy>Anna Sobierajska</cp:lastModifiedBy>
  <cp:revision>425</cp:revision>
  <dcterms:modified xsi:type="dcterms:W3CDTF">2017-04-10T07:06:22Z</dcterms:modified>
</cp:coreProperties>
</file>