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8" r:id="rId3"/>
    <p:sldId id="300" r:id="rId4"/>
    <p:sldId id="262" r:id="rId5"/>
    <p:sldId id="263" r:id="rId6"/>
    <p:sldId id="264" r:id="rId7"/>
    <p:sldId id="265" r:id="rId8"/>
    <p:sldId id="268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1" r:id="rId22"/>
    <p:sldId id="279" r:id="rId23"/>
    <p:sldId id="280" r:id="rId24"/>
    <p:sldId id="282" r:id="rId25"/>
    <p:sldId id="283" r:id="rId26"/>
    <p:sldId id="284" r:id="rId27"/>
    <p:sldId id="285" r:id="rId28"/>
    <p:sldId id="299" r:id="rId29"/>
    <p:sldId id="286" r:id="rId30"/>
    <p:sldId id="290" r:id="rId31"/>
    <p:sldId id="288" r:id="rId32"/>
    <p:sldId id="297" r:id="rId33"/>
    <p:sldId id="298" r:id="rId34"/>
    <p:sldId id="289" r:id="rId35"/>
    <p:sldId id="287" r:id="rId36"/>
    <p:sldId id="294" r:id="rId37"/>
    <p:sldId id="293" r:id="rId38"/>
    <p:sldId id="292" r:id="rId39"/>
    <p:sldId id="291" r:id="rId40"/>
    <p:sldId id="295" r:id="rId41"/>
    <p:sldId id="296" r:id="rId42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66ECC-C124-4EE1-9EF7-EBDED350420A}" type="datetimeFigureOut">
              <a:rPr lang="pl-PL" smtClean="0"/>
              <a:t>2018-04-10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15F6E-8D46-470F-BF54-B7F4744984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2256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15F6E-8D46-470F-BF54-B7F474498403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7197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C437B84-F329-4F10-B8D2-81A9F4D16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27469CAA-DC3D-448A-A73E-24BA369124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A83C1A89-8953-4476-A3B9-70D1B4C1A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61A1-09AF-4287-BC6A-871FF5E5B3D4}" type="datetimeFigureOut">
              <a:rPr lang="pl-PL" smtClean="0"/>
              <a:t>2018-04-10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2F2E8BC-A477-4EB0-AB24-C81B1A596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6D73582F-E1AA-49B3-9512-45030B1D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91D1-2585-48DE-8803-9FBEC08978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0906334"/>
      </p:ext>
    </p:extLst>
  </p:cSld>
  <p:clrMapOvr>
    <a:masterClrMapping/>
  </p:clrMapOvr>
  <p:transition spd="slow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F25952B-4182-4580-BAB1-D3442EFC4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DCE6B3D4-866C-4085-8D47-A208F330B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644FE2F-ACA1-4850-8518-2A20CFF22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61A1-09AF-4287-BC6A-871FF5E5B3D4}" type="datetimeFigureOut">
              <a:rPr lang="pl-PL" smtClean="0"/>
              <a:t>2018-04-10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6D62F1CF-3D43-46FE-8948-7439D64E3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5DC341B1-F429-4741-97D8-F754B08C1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91D1-2585-48DE-8803-9FBEC08978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9150150"/>
      </p:ext>
    </p:extLst>
  </p:cSld>
  <p:clrMapOvr>
    <a:masterClrMapping/>
  </p:clrMapOvr>
  <p:transition spd="slow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43019D5D-A075-4036-8BCE-AF571D98EA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DB77FF55-D721-4352-A1CC-6123470AA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6F20B68-B231-43DF-B26B-6A072B2EB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61A1-09AF-4287-BC6A-871FF5E5B3D4}" type="datetimeFigureOut">
              <a:rPr lang="pl-PL" smtClean="0"/>
              <a:t>2018-04-10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A856D27-4BA7-4CF2-8FAA-1BF480793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CA53250-5E58-41C3-B200-94103D0CC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91D1-2585-48DE-8803-9FBEC08978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4036037"/>
      </p:ext>
    </p:extLst>
  </p:cSld>
  <p:clrMapOvr>
    <a:masterClrMapping/>
  </p:clrMapOvr>
  <p:transition spd="slow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D3CA3A-BBF7-4088-9C7A-6AE477A47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A7620BF-B631-4465-84D7-608A70EC9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45D2DB5-9C06-4D1A-8E67-6B1663DC2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61A1-09AF-4287-BC6A-871FF5E5B3D4}" type="datetimeFigureOut">
              <a:rPr lang="pl-PL" smtClean="0"/>
              <a:t>2018-04-10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034F245-03BA-4EAA-A7B4-B3B07F517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E9291F9C-D888-4F32-A12A-EA1705584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91D1-2585-48DE-8803-9FBEC08978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2856469"/>
      </p:ext>
    </p:extLst>
  </p:cSld>
  <p:clrMapOvr>
    <a:masterClrMapping/>
  </p:clrMapOvr>
  <p:transition spd="slow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777E6C5-3A78-430F-A503-38D737E16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8088AD04-5E32-476D-B6D1-BD661786D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1948AAB-8DFE-4B76-8C07-A7C224794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61A1-09AF-4287-BC6A-871FF5E5B3D4}" type="datetimeFigureOut">
              <a:rPr lang="pl-PL" smtClean="0"/>
              <a:t>2018-04-10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CFCE753E-41B0-4125-A672-6E66BD1A9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0A5ACEB9-A7C1-44D5-8EA5-13F5F4990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91D1-2585-48DE-8803-9FBEC08978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4309218"/>
      </p:ext>
    </p:extLst>
  </p:cSld>
  <p:clrMapOvr>
    <a:masterClrMapping/>
  </p:clrMapOvr>
  <p:transition spd="slow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7C25A92-6F00-4125-AF18-764858AA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E8B3D51-55CD-4E73-9A13-48E1C034A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08FF1F6F-8305-4AF0-9D23-675B44B5DB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36107F5D-29E5-4840-8B33-644A08DC0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61A1-09AF-4287-BC6A-871FF5E5B3D4}" type="datetimeFigureOut">
              <a:rPr lang="pl-PL" smtClean="0"/>
              <a:t>2018-04-10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D774DB25-7CFD-4ED1-AC81-EECF3FA84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B5856E88-4C27-4F64-9B19-1CCA845DE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91D1-2585-48DE-8803-9FBEC08978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6961511"/>
      </p:ext>
    </p:extLst>
  </p:cSld>
  <p:clrMapOvr>
    <a:masterClrMapping/>
  </p:clrMapOvr>
  <p:transition spd="slow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DD09A92-2F5B-429F-8B2A-48A213C00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A8A7FB81-36F8-4157-AAE1-FD9F7F9A0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843D95C8-E11D-4279-9432-8BCB09317B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0A91D0B1-7878-4B36-8A44-C155E40354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A5A9F11C-4EE4-4F0C-97DE-A6363237DC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7E1D15C0-EC3F-4DE2-A273-E106572BB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61A1-09AF-4287-BC6A-871FF5E5B3D4}" type="datetimeFigureOut">
              <a:rPr lang="pl-PL" smtClean="0"/>
              <a:t>2018-04-10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77F842EC-0D16-416E-B30B-EEF265DD0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14C9B956-5076-43B6-975B-82248D055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91D1-2585-48DE-8803-9FBEC08978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292420"/>
      </p:ext>
    </p:extLst>
  </p:cSld>
  <p:clrMapOvr>
    <a:masterClrMapping/>
  </p:clrMapOvr>
  <p:transition spd="slow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8FE47F8-B9E9-47AA-AA9C-B9CA6F106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7DFA31D4-F30A-4C66-91BC-26183398F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61A1-09AF-4287-BC6A-871FF5E5B3D4}" type="datetimeFigureOut">
              <a:rPr lang="pl-PL" smtClean="0"/>
              <a:t>2018-04-10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062E2AAB-6628-4461-BC5A-4CEA871A5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E1F72A65-5FFE-471D-BF88-918ABA61D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91D1-2585-48DE-8803-9FBEC08978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0793634"/>
      </p:ext>
    </p:extLst>
  </p:cSld>
  <p:clrMapOvr>
    <a:masterClrMapping/>
  </p:clrMapOvr>
  <p:transition spd="slow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D605017D-E315-4838-980D-5568BBF8F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61A1-09AF-4287-BC6A-871FF5E5B3D4}" type="datetimeFigureOut">
              <a:rPr lang="pl-PL" smtClean="0"/>
              <a:t>2018-04-10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28E3438E-5A2A-40FB-BA41-04413897E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85061B4D-D793-450C-A5E2-3719FD8F0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91D1-2585-48DE-8803-9FBEC08978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4059754"/>
      </p:ext>
    </p:extLst>
  </p:cSld>
  <p:clrMapOvr>
    <a:masterClrMapping/>
  </p:clrMapOvr>
  <p:transition spd="slow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E1A1AFD-08E9-42C1-9CC7-2136AC4B0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9386472-990D-47A5-A573-7EA18E8AB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89E7590B-3849-4DA1-AA67-E8D39205E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5B05F38E-ED70-4389-9A05-D5F0318E2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61A1-09AF-4287-BC6A-871FF5E5B3D4}" type="datetimeFigureOut">
              <a:rPr lang="pl-PL" smtClean="0"/>
              <a:t>2018-04-10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8634DF10-701C-49AD-A3EE-2B20FD984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B3664CC6-3106-455D-A013-2C5D31B03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91D1-2585-48DE-8803-9FBEC08978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6402004"/>
      </p:ext>
    </p:extLst>
  </p:cSld>
  <p:clrMapOvr>
    <a:masterClrMapping/>
  </p:clrMapOvr>
  <p:transition spd="slow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65C7671-13D9-4CEC-95A8-61D7C0CBF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50CC0A82-4595-40B9-B470-7C3411DA2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8C2AAE26-12B1-47E6-ADEA-CCD90AC7E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8DC89C01-EFD4-4276-A8E6-50701E51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61A1-09AF-4287-BC6A-871FF5E5B3D4}" type="datetimeFigureOut">
              <a:rPr lang="pl-PL" smtClean="0"/>
              <a:t>2018-04-10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F853EC1F-F038-4E0D-ACE7-F2436D4A9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80A4AE9E-91A6-4400-B86E-256F9DA37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91D1-2585-48DE-8803-9FBEC08978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8710244"/>
      </p:ext>
    </p:extLst>
  </p:cSld>
  <p:clrMapOvr>
    <a:masterClrMapping/>
  </p:clrMapOvr>
  <p:transition spd="slow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D7F580B9-F162-4936-928B-BD52B398E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EE7571A8-3B76-44B8-BB39-CBD5BBCF7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C9472296-F1E9-4E7C-A0A1-49398FABB1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C61A1-09AF-4287-BC6A-871FF5E5B3D4}" type="datetimeFigureOut">
              <a:rPr lang="pl-PL" smtClean="0"/>
              <a:t>2018-04-10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8F4C43B-FC64-4214-A3D5-60E519566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6F0F16BD-C2EF-467B-950D-DD2D67415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91D1-2585-48DE-8803-9FBEC08978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444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FE93298A-31C6-4128-A17F-1F2A09EED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3BEF785E-7A2F-4C73-BDD6-3859D89958A4}"/>
              </a:ext>
            </a:extLst>
          </p:cNvPr>
          <p:cNvSpPr/>
          <p:nvPr/>
        </p:nvSpPr>
        <p:spPr>
          <a:xfrm>
            <a:off x="1029586" y="788276"/>
            <a:ext cx="10215776" cy="289034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15000"/>
              </a:lnSpc>
            </a:pPr>
            <a:r>
              <a:rPr lang="pl-PL" sz="3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Dubai" panose="020B0503030403030204" pitchFamily="34" charset="-78"/>
              </a:rPr>
              <a:t>SŁUŻBA GEODEZYJNA I KARTOGRAFICZNA </a:t>
            </a:r>
          </a:p>
          <a:p>
            <a:pPr algn="ctr">
              <a:lnSpc>
                <a:spcPct val="115000"/>
              </a:lnSpc>
            </a:pPr>
            <a:r>
              <a:rPr lang="pl-PL" sz="3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Dubai" panose="020B0503030403030204" pitchFamily="34" charset="-78"/>
              </a:rPr>
              <a:t>W WOJEWÓDZTWIE KUJAWSKO-POMORSKIM – </a:t>
            </a:r>
          </a:p>
          <a:p>
            <a:pPr algn="ctr">
              <a:lnSpc>
                <a:spcPct val="115000"/>
              </a:lnSpc>
            </a:pPr>
            <a:r>
              <a:rPr lang="pl-PL" sz="3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Dubai" panose="020B0503030403030204" pitchFamily="34" charset="-78"/>
              </a:rPr>
              <a:t>ZADANIA MARSZAŁKA WOJEWÓDZTWA WYKONYWANE PRZY POMOCY GEODETY WOJEWÓDZTWA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49776518-FBE6-41F4-BF78-323B917B06C3}"/>
              </a:ext>
            </a:extLst>
          </p:cNvPr>
          <p:cNvSpPr/>
          <p:nvPr/>
        </p:nvSpPr>
        <p:spPr>
          <a:xfrm>
            <a:off x="4927988" y="5998935"/>
            <a:ext cx="23360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/>
              <a:t>Toruń, 23 kwietnia 2018 r.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F7FE515F-06BD-4701-B926-4250743329E5}"/>
              </a:ext>
            </a:extLst>
          </p:cNvPr>
          <p:cNvSpPr/>
          <p:nvPr/>
        </p:nvSpPr>
        <p:spPr>
          <a:xfrm>
            <a:off x="8013442" y="4769527"/>
            <a:ext cx="29592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000" b="1" dirty="0"/>
              <a:t>mgr inż. Grzegorz Pawelec</a:t>
            </a:r>
          </a:p>
          <a:p>
            <a:pPr algn="ctr"/>
            <a:r>
              <a:rPr lang="pl-PL" sz="2000" b="1" dirty="0"/>
              <a:t>Geodeta Województwa</a:t>
            </a:r>
          </a:p>
        </p:txBody>
      </p:sp>
    </p:spTree>
    <p:extLst>
      <p:ext uri="{BB962C8B-B14F-4D97-AF65-F5344CB8AC3E}">
        <p14:creationId xmlns:p14="http://schemas.microsoft.com/office/powerpoint/2010/main" val="196778726"/>
      </p:ext>
    </p:extLst>
  </p:cSld>
  <p:clrMapOvr>
    <a:masterClrMapping/>
  </p:clrMapOvr>
  <p:transition spd="slow">
    <p:strip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B0FFAD10-374A-41E7-AF79-7FFFA3CB6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614"/>
            <a:ext cx="12192000" cy="7078717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C493690B-B3F7-4C31-8D0D-905882E17907}"/>
              </a:ext>
            </a:extLst>
          </p:cNvPr>
          <p:cNvSpPr/>
          <p:nvPr/>
        </p:nvSpPr>
        <p:spPr>
          <a:xfrm>
            <a:off x="606669" y="493986"/>
            <a:ext cx="11061700" cy="6032938"/>
          </a:xfrm>
          <a:prstGeom prst="rect">
            <a:avLst/>
          </a:prstGeom>
        </p:spPr>
        <p:txBody>
          <a:bodyPr wrap="square" tIns="0" anchor="b" anchorCtr="0">
            <a:noAutofit/>
          </a:bodyPr>
          <a:lstStyle/>
          <a:p>
            <a:pPr marL="514350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  <a:t>prowadzenie wojewódzkiego zasobu geodezyjnego i kartograficznego;</a:t>
            </a:r>
          </a:p>
          <a:p>
            <a:pPr marL="514350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  <a:t>wykonywanie w uzgodnieniu z Głównym Geodetą Kraju i udostępnianie kartograficznych opracowań tematycznych dla obszaru województwa;</a:t>
            </a:r>
          </a:p>
          <a:p>
            <a:pPr marL="514350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  <a:t>tworzenie, w uzgodnieniu z Głównym Geodetą Kraju, oraz prowadzenie  i udostępnianie bazy danych dotyczących obiektów topograficznych </a:t>
            </a:r>
            <a:b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  <a:t>o szczegółowości zapewniającej tworzenie standardowych opracowań kartograficznych w skalach 1:10 000-1:100 000, w tym kartograficznych opracowań numerycznego modelu rzeźby terenu; oraz standardowych opracowań kartograficznych w skali 1:10 000;</a:t>
            </a:r>
          </a:p>
          <a:p>
            <a:pPr marL="514350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  <a:t>analiza zmian w strukturze agrarnej oraz programowanie i koordynacja prac urządzeniowo-rolnych;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28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553667"/>
      </p:ext>
    </p:extLst>
  </p:cSld>
  <p:clrMapOvr>
    <a:masterClrMapping/>
  </p:clrMapOvr>
  <p:transition spd="slow">
    <p:strip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B0FFAD10-374A-41E7-AF79-7FFFA3CB6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B166CAF3-787F-44A9-BAC0-C1C7F732A066}"/>
              </a:ext>
            </a:extLst>
          </p:cNvPr>
          <p:cNvSpPr/>
          <p:nvPr/>
        </p:nvSpPr>
        <p:spPr>
          <a:xfrm>
            <a:off x="668215" y="872360"/>
            <a:ext cx="10855569" cy="54864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514350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 startAt="5"/>
            </a:pPr>
            <a: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  <a:t>monitorowanie zmian w sposobie użytkowania gruntów oraz ich bonitacji;</a:t>
            </a:r>
          </a:p>
          <a:p>
            <a:pPr marL="514350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 startAt="5"/>
            </a:pPr>
            <a: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  <a:t>współdziałanie z Głównym Geodetą Kraju w prowadzeniu państwowego rejestru granic i powierzchni jednostek podziałów terytorialnych kraju, w tym prowadzeniu bazy danych, państwowego rejestru granic i powierzchni jednostek podziałów terytorialnych kraju, w części dotyczącej obszaru województwa.</a:t>
            </a:r>
          </a:p>
          <a:p>
            <a:pPr marL="514350" lvl="0" indent="-514350" algn="just">
              <a:lnSpc>
                <a:spcPct val="115000"/>
              </a:lnSpc>
              <a:buFont typeface="+mj-lt"/>
              <a:buAutoNum type="arabicParenR" startAt="7"/>
            </a:pPr>
            <a:r>
              <a:rPr lang="pl-PL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sporządzenie wojewódzkich zestawień zbiorczych danych objętych ewidencją gruntów i budynków (na podstawie wykazów gruntów, wykazów budynków i wykazów lokali).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28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884023"/>
      </p:ext>
    </p:extLst>
  </p:cSld>
  <p:clrMapOvr>
    <a:masterClrMapping/>
  </p:clrMapOvr>
  <p:transition spd="slow">
    <p:strip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7BDE0FB-B0BE-41AF-ABE5-1B47132C6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ytuł 5">
            <a:extLst>
              <a:ext uri="{FF2B5EF4-FFF2-40B4-BE49-F238E27FC236}">
                <a16:creationId xmlns:a16="http://schemas.microsoft.com/office/drawing/2014/main" xmlns="" id="{3D48F1E2-6835-445E-A968-2F7346143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091" y="206905"/>
            <a:ext cx="10795818" cy="5319252"/>
          </a:xfrm>
        </p:spPr>
        <p:txBody>
          <a:bodyPr>
            <a:normAutofit/>
          </a:bodyPr>
          <a:lstStyle/>
          <a:p>
            <a:r>
              <a:rPr lang="pl-PL" sz="67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Struktura służby </a:t>
            </a:r>
            <a:br>
              <a:rPr lang="pl-PL" sz="67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pl-PL" sz="67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geodezyjnej i kartograficznej </a:t>
            </a:r>
            <a:br>
              <a:rPr lang="pl-PL" sz="67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pl-PL" sz="67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w Urzędzie Marszałkowskim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166626"/>
      </p:ext>
    </p:extLst>
  </p:cSld>
  <p:clrMapOvr>
    <a:masterClrMapping/>
  </p:clrMapOvr>
  <p:transition spd="slow">
    <p:strip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7BDE0FB-B0BE-41AF-ABE5-1B47132C6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grpSp>
        <p:nvGrpSpPr>
          <p:cNvPr id="4" name="Grupa 3">
            <a:extLst>
              <a:ext uri="{FF2B5EF4-FFF2-40B4-BE49-F238E27FC236}">
                <a16:creationId xmlns:a16="http://schemas.microsoft.com/office/drawing/2014/main" xmlns="" id="{BD4EB3D2-FC13-47DF-B2DA-BD0B17481CF0}"/>
              </a:ext>
            </a:extLst>
          </p:cNvPr>
          <p:cNvGrpSpPr/>
          <p:nvPr/>
        </p:nvGrpSpPr>
        <p:grpSpPr>
          <a:xfrm>
            <a:off x="2636520" y="571500"/>
            <a:ext cx="6918961" cy="5715000"/>
            <a:chOff x="0" y="0"/>
            <a:chExt cx="5618205" cy="4544892"/>
          </a:xfrm>
        </p:grpSpPr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xmlns="" id="{ECDC4436-B823-4A4B-B4E2-969C00B500E2}"/>
                </a:ext>
              </a:extLst>
            </p:cNvPr>
            <p:cNvSpPr/>
            <p:nvPr/>
          </p:nvSpPr>
          <p:spPr>
            <a:xfrm>
              <a:off x="947351" y="0"/>
              <a:ext cx="3715265" cy="47779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l-PL" sz="2000" b="1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Marszałek Województwa</a:t>
              </a:r>
              <a:endParaRPr lang="pl-PL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xmlns="" id="{783D476E-B271-461F-B970-262A5EE1A907}"/>
                </a:ext>
              </a:extLst>
            </p:cNvPr>
            <p:cNvSpPr/>
            <p:nvPr/>
          </p:nvSpPr>
          <p:spPr>
            <a:xfrm>
              <a:off x="1309816" y="980303"/>
              <a:ext cx="2924433" cy="568411"/>
            </a:xfrm>
            <a:prstGeom prst="rect">
              <a:avLst/>
            </a:prstGeom>
            <a:no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l-PL" sz="1800" b="1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Geodeta Województwa</a:t>
              </a:r>
              <a:endParaRPr lang="pl-PL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xmlns="" id="{0A0126E6-4D99-463B-ADE9-2F96ED7EF525}"/>
                </a:ext>
              </a:extLst>
            </p:cNvPr>
            <p:cNvSpPr/>
            <p:nvPr/>
          </p:nvSpPr>
          <p:spPr>
            <a:xfrm>
              <a:off x="0" y="1977078"/>
              <a:ext cx="2545080" cy="1177997"/>
            </a:xfrm>
            <a:prstGeom prst="rect">
              <a:avLst/>
            </a:prstGeom>
            <a:no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l-PL" sz="100" b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pl-PL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l-PL" sz="1400" b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Biuro Geodety Województwa</a:t>
              </a:r>
              <a:endParaRPr lang="pl-PL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l-PL" sz="1400" b="1">
                  <a:solidFill>
                    <a:srgbClr val="E36C0A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 osoby</a:t>
              </a:r>
              <a:endParaRPr lang="pl-PL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xmlns="" id="{CA059D14-8F7F-4EC8-AAE9-CFCC8D709FE0}"/>
                </a:ext>
              </a:extLst>
            </p:cNvPr>
            <p:cNvSpPr/>
            <p:nvPr/>
          </p:nvSpPr>
          <p:spPr>
            <a:xfrm>
              <a:off x="3072713" y="1977081"/>
              <a:ext cx="2545492" cy="1178011"/>
            </a:xfrm>
            <a:prstGeom prst="rect">
              <a:avLst/>
            </a:prstGeom>
            <a:no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l-PL" sz="1400" b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Wojewódzki Ośrodek Dokumentacji Geodezyjnej </a:t>
              </a:r>
              <a:br>
                <a:rPr lang="pl-PL" sz="1400" b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pl-PL" sz="1400" b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 Kartograficznej w Toruniu</a:t>
              </a:r>
              <a:br>
                <a:rPr lang="pl-PL" sz="1400" b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endParaRPr lang="pl-PL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l-PL" sz="1400" b="1">
                  <a:solidFill>
                    <a:srgbClr val="E36C0A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 osoby</a:t>
              </a:r>
              <a:endParaRPr lang="pl-PL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xmlns="" id="{916473FD-597D-4022-891E-D16CE2167DA4}"/>
                </a:ext>
              </a:extLst>
            </p:cNvPr>
            <p:cNvSpPr/>
            <p:nvPr/>
          </p:nvSpPr>
          <p:spPr>
            <a:xfrm>
              <a:off x="3132127" y="3615860"/>
              <a:ext cx="2485164" cy="929032"/>
            </a:xfrm>
            <a:prstGeom prst="rect">
              <a:avLst/>
            </a:prstGeom>
            <a:no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pl-PL" sz="11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l-PL" sz="11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Oddział WODGiK we Włocławku </a:t>
              </a:r>
              <a:endParaRPr lang="pl-P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l-PL" sz="1100" b="1" dirty="0">
                  <a:solidFill>
                    <a:srgbClr val="E36C0A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 osoby</a:t>
              </a:r>
              <a:endParaRPr lang="pl-P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pl-PL" sz="1100" b="1" dirty="0">
                  <a:solidFill>
                    <a:srgbClr val="943634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/>
              </a:r>
              <a:br>
                <a:rPr lang="pl-PL" sz="1100" b="1" dirty="0">
                  <a:solidFill>
                    <a:srgbClr val="943634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pl-PL" sz="11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Oddział WODGiK w Bydgoszczy - </a:t>
              </a:r>
              <a:r>
                <a:rPr lang="pl-PL" sz="1100" b="1" dirty="0">
                  <a:solidFill>
                    <a:srgbClr val="E36C0A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nieczynny</a:t>
              </a:r>
              <a:endParaRPr lang="pl-P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pl-PL" sz="1100" b="1" dirty="0">
                  <a:solidFill>
                    <a:srgbClr val="943634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pl-P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pl-PL" sz="1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pl-P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Łącznik prosty ze strzałką 10">
              <a:extLst>
                <a:ext uri="{FF2B5EF4-FFF2-40B4-BE49-F238E27FC236}">
                  <a16:creationId xmlns:a16="http://schemas.microsoft.com/office/drawing/2014/main" xmlns="" id="{4352B1A4-57E6-4592-91FF-780028D31903}"/>
                </a:ext>
              </a:extLst>
            </p:cNvPr>
            <p:cNvCxnSpPr/>
            <p:nvPr/>
          </p:nvCxnSpPr>
          <p:spPr>
            <a:xfrm>
              <a:off x="2850291" y="584887"/>
              <a:ext cx="0" cy="3212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ze strzałką 11">
              <a:extLst>
                <a:ext uri="{FF2B5EF4-FFF2-40B4-BE49-F238E27FC236}">
                  <a16:creationId xmlns:a16="http://schemas.microsoft.com/office/drawing/2014/main" xmlns="" id="{0F13965E-A902-4A0C-84C8-219E54373865}"/>
                </a:ext>
              </a:extLst>
            </p:cNvPr>
            <p:cNvCxnSpPr/>
            <p:nvPr/>
          </p:nvCxnSpPr>
          <p:spPr>
            <a:xfrm>
              <a:off x="1680518" y="1598141"/>
              <a:ext cx="0" cy="321275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" name="Łącznik prosty ze strzałką 12">
              <a:extLst>
                <a:ext uri="{FF2B5EF4-FFF2-40B4-BE49-F238E27FC236}">
                  <a16:creationId xmlns:a16="http://schemas.microsoft.com/office/drawing/2014/main" xmlns="" id="{77C32CE0-C541-4E10-89BF-A0AB15049BC5}"/>
                </a:ext>
              </a:extLst>
            </p:cNvPr>
            <p:cNvCxnSpPr/>
            <p:nvPr/>
          </p:nvCxnSpPr>
          <p:spPr>
            <a:xfrm>
              <a:off x="3912973" y="1598141"/>
              <a:ext cx="0" cy="321275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4" name="Łącznik prosty ze strzałką 13">
              <a:extLst>
                <a:ext uri="{FF2B5EF4-FFF2-40B4-BE49-F238E27FC236}">
                  <a16:creationId xmlns:a16="http://schemas.microsoft.com/office/drawing/2014/main" xmlns="" id="{686D0DF1-A73F-48D9-844E-FAF64AB4A9CF}"/>
                </a:ext>
              </a:extLst>
            </p:cNvPr>
            <p:cNvCxnSpPr/>
            <p:nvPr/>
          </p:nvCxnSpPr>
          <p:spPr>
            <a:xfrm>
              <a:off x="4349578" y="3237470"/>
              <a:ext cx="0" cy="321275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82844031"/>
      </p:ext>
    </p:extLst>
  </p:cSld>
  <p:clrMapOvr>
    <a:masterClrMapping/>
  </p:clrMapOvr>
  <p:transition spd="slow">
    <p:strip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7BDE0FB-B0BE-41AF-ABE5-1B47132C6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51852AE-7607-4933-99A2-64B61F8A22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7831" y="2180492"/>
            <a:ext cx="9996853" cy="291025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latin typeface="+mn-lt"/>
              </a:rPr>
              <a:t>PAŃSTWOWY ZASÓB GEODEZYJNY I KARTOGRAFICZNY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404767"/>
      </p:ext>
    </p:extLst>
  </p:cSld>
  <p:clrMapOvr>
    <a:masterClrMapping/>
  </p:clrMapOvr>
  <p:transition spd="slow">
    <p:strip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7BDE0FB-B0BE-41AF-ABE5-1B47132C6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A7052080-AFC0-40A7-AF3A-9A85A4476D1F}"/>
              </a:ext>
            </a:extLst>
          </p:cNvPr>
          <p:cNvSpPr/>
          <p:nvPr/>
        </p:nvSpPr>
        <p:spPr>
          <a:xfrm>
            <a:off x="526561" y="1824427"/>
            <a:ext cx="10938607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Państwowy zasób geodezyjny i kartograficzny składa się z centralnego zasobu geodezyjnego i kartograficznego</a:t>
            </a:r>
            <a:r>
              <a:rPr lang="pl-PL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wojewódzkich zasobów geodezyjnych i kartograficznych </a:t>
            </a: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oraz powiatowych zasobów geodezyjnych i kartograficznych. Stanowi on własność Skarbu Państwa i jest gromadzony w ośrodkach dokumentacji geodezyjnej i kartograficznej.</a:t>
            </a:r>
          </a:p>
        </p:txBody>
      </p:sp>
    </p:spTree>
    <p:extLst>
      <p:ext uri="{BB962C8B-B14F-4D97-AF65-F5344CB8AC3E}">
        <p14:creationId xmlns:p14="http://schemas.microsoft.com/office/powerpoint/2010/main" val="3983711797"/>
      </p:ext>
    </p:extLst>
  </p:cSld>
  <p:clrMapOvr>
    <a:masterClrMapping/>
  </p:clrMapOvr>
  <p:transition spd="slow">
    <p:strip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7BDE0FB-B0BE-41AF-ABE5-1B47132C6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6BBA7F62-C340-49B3-9AC5-52421B845069}"/>
              </a:ext>
            </a:extLst>
          </p:cNvPr>
          <p:cNvSpPr/>
          <p:nvPr/>
        </p:nvSpPr>
        <p:spPr>
          <a:xfrm>
            <a:off x="468922" y="391424"/>
            <a:ext cx="11285415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 Zadania Wojewódzkiego Ośrodka Dokumentacji Geodezyjnej </a:t>
            </a:r>
            <a:br>
              <a:rPr lang="pl-PL" sz="3200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 i Kartograficznej w Toruniu</a:t>
            </a:r>
            <a:endParaRPr lang="pl-PL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F88E2E9F-E9F1-473E-81B8-B381CFBC13A8}"/>
              </a:ext>
            </a:extLst>
          </p:cNvPr>
          <p:cNvSpPr/>
          <p:nvPr/>
        </p:nvSpPr>
        <p:spPr>
          <a:xfrm>
            <a:off x="468922" y="1974584"/>
            <a:ext cx="10980615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Gromadzenie i przechowywanie wojewódzkiego zasobu geodezyjnego </a:t>
            </a:r>
            <a:b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kartograficznego w postaci map papierowych i komputerowych baz danych.</a:t>
            </a:r>
          </a:p>
          <a:p>
            <a:pPr marL="514350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2"/>
            </a:pP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Udostępnianie map topograficznych i innych materiałów geodezyjno-kartograficznych, przechowywanych w postaci analogowej i cyfrowej </a:t>
            </a:r>
            <a:b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skalach od 1:10 000 i mniejszych, zgodnie z Prawem geodezyjnym </a:t>
            </a:r>
            <a:b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kartograficznym.</a:t>
            </a:r>
          </a:p>
        </p:txBody>
      </p:sp>
    </p:spTree>
    <p:extLst>
      <p:ext uri="{BB962C8B-B14F-4D97-AF65-F5344CB8AC3E}">
        <p14:creationId xmlns:p14="http://schemas.microsoft.com/office/powerpoint/2010/main" val="1237208073"/>
      </p:ext>
    </p:extLst>
  </p:cSld>
  <p:clrMapOvr>
    <a:masterClrMapping/>
  </p:clrMapOvr>
  <p:transition spd="slow">
    <p:strip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7BDE0FB-B0BE-41AF-ABE5-1B47132C6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24C68BA3-F1F8-4D33-AEA8-6B68C3D7AFBA}"/>
              </a:ext>
            </a:extLst>
          </p:cNvPr>
          <p:cNvSpPr/>
          <p:nvPr/>
        </p:nvSpPr>
        <p:spPr>
          <a:xfrm>
            <a:off x="414215" y="344137"/>
            <a:ext cx="11113477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3"/>
            </a:pP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Tworzenie, w uzgodnieniu z Głównym Geodetą Kraju, oraz prowadzenie, aktualizacja i udostępnianie baz danych obejmujących zbiory danych przestrzennych infrastruktury informacji przestrzennej, dotyczących:</a:t>
            </a:r>
          </a:p>
          <a:p>
            <a:pPr marL="971550" lvl="1" indent="-514350" algn="just">
              <a:lnSpc>
                <a:spcPct val="115000"/>
              </a:lnSpc>
              <a:buFont typeface="+mj-lt"/>
              <a:buAutoNum type="alphaLcParenR"/>
            </a:pP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obiektów topograficznych o szczegółowości zapewniającej tworzenie standardowych opracowań kartograficznych w skalach od 1:10 000 </a:t>
            </a:r>
            <a:b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1:100 000,</a:t>
            </a:r>
          </a:p>
          <a:p>
            <a:pPr marL="971550" lvl="1" indent="-514350" algn="just">
              <a:lnSpc>
                <a:spcPct val="115000"/>
              </a:lnSpc>
              <a:buFont typeface="+mj-lt"/>
              <a:buAutoNum type="alphaLcParenR"/>
            </a:pP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kartograficznych opracowań numerycznego modelu terenu.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0A1DAAA6-BECD-479F-9A19-DB082E411BA2}"/>
              </a:ext>
            </a:extLst>
          </p:cNvPr>
          <p:cNvSpPr/>
          <p:nvPr/>
        </p:nvSpPr>
        <p:spPr>
          <a:xfrm>
            <a:off x="414215" y="3771847"/>
            <a:ext cx="112776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4"/>
            </a:pP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Wykonywanie kartograficznych opracowań tematycznych dla obszaru województwa.</a:t>
            </a:r>
          </a:p>
          <a:p>
            <a:pPr marL="514350" indent="-51435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4"/>
            </a:pP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Kontrolowanie i przyjmowanie operatów do wojewódzkiego zasobu geodezyjnego i kartograficznego.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AB52B688-85D5-464A-B6F3-ACC9F614B43F}"/>
              </a:ext>
            </a:extLst>
          </p:cNvPr>
          <p:cNvSpPr/>
          <p:nvPr/>
        </p:nvSpPr>
        <p:spPr>
          <a:xfrm>
            <a:off x="414215" y="5742107"/>
            <a:ext cx="853637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6"/>
            </a:pP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Archiwizacja danych kartograficznych i geodezyjnych</a:t>
            </a:r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81681"/>
      </p:ext>
    </p:extLst>
  </p:cSld>
  <p:clrMapOvr>
    <a:masterClrMapping/>
  </p:clrMapOvr>
  <p:transition spd="slow">
    <p:strip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7BDE0FB-B0BE-41AF-ABE5-1B47132C6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92259997-EC7E-4B51-BC86-BE00621C34D4}"/>
              </a:ext>
            </a:extLst>
          </p:cNvPr>
          <p:cNvSpPr/>
          <p:nvPr/>
        </p:nvSpPr>
        <p:spPr>
          <a:xfrm>
            <a:off x="472831" y="556057"/>
            <a:ext cx="11246338" cy="554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7"/>
            </a:pP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Utrzymanie infrastruktury teleinformatycznej dla potrzeb prowadzenia, gromadzenia i udostępniania wojewódzkiego zasobu geodezyjnego </a:t>
            </a:r>
            <a:b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kartograficznego.</a:t>
            </a:r>
          </a:p>
          <a:p>
            <a:pPr marL="514350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7"/>
            </a:pP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Planowanie działań związanych z utrzymaniem, aktualizacją i rozwojem zasobu.</a:t>
            </a:r>
          </a:p>
          <a:p>
            <a:pPr marL="514350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7"/>
            </a:pP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Publikowanie map interaktywnych w serwisach internetowych.</a:t>
            </a:r>
          </a:p>
          <a:p>
            <a:pPr marL="514350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7"/>
            </a:pP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Wdrażanie nowych technologii gromadzenia, przetwarzania </a:t>
            </a:r>
            <a:b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udostępniania wojewódzkiego zasobu.</a:t>
            </a:r>
          </a:p>
          <a:p>
            <a:pPr marL="514350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7"/>
            </a:pP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Udzielanie informacji odnośnie wojewódzkiego zasobu geodezyjnego </a:t>
            </a:r>
            <a:b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kartograficznego.</a:t>
            </a:r>
          </a:p>
          <a:p>
            <a:pPr marL="514350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7"/>
            </a:pP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Promocja wojewódzkiego zasobu geodezyjnego i kartograficznego.</a:t>
            </a:r>
          </a:p>
        </p:txBody>
      </p:sp>
    </p:spTree>
    <p:extLst>
      <p:ext uri="{BB962C8B-B14F-4D97-AF65-F5344CB8AC3E}">
        <p14:creationId xmlns:p14="http://schemas.microsoft.com/office/powerpoint/2010/main" val="2759070786"/>
      </p:ext>
    </p:extLst>
  </p:cSld>
  <p:clrMapOvr>
    <a:masterClrMapping/>
  </p:clrMapOvr>
  <p:transition spd="slow">
    <p:strip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7BDE0FB-B0BE-41AF-ABE5-1B47132C6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3D4CA551-87E8-4392-88AF-839C4CBA4D55}"/>
              </a:ext>
            </a:extLst>
          </p:cNvPr>
          <p:cNvSpPr/>
          <p:nvPr/>
        </p:nvSpPr>
        <p:spPr>
          <a:xfrm>
            <a:off x="2514987" y="2783150"/>
            <a:ext cx="7594387" cy="1291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pl-PL" sz="7200" b="1" dirty="0">
                <a:ea typeface="Calibri" panose="020F0502020204030204" pitchFamily="34" charset="0"/>
                <a:cs typeface="Times New Roman" panose="02020603050405020304" pitchFamily="18" charset="0"/>
              </a:rPr>
              <a:t>REALIZACJA ZADAŃ</a:t>
            </a:r>
            <a:endParaRPr lang="pl-PL" sz="6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414909"/>
      </p:ext>
    </p:extLst>
  </p:cSld>
  <p:clrMapOvr>
    <a:masterClrMapping/>
  </p:clrMapOvr>
  <p:transition spd="slow">
    <p:strip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A61DAE2F-EC0C-441D-B072-43AD1A184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68B9A1D-93F6-4336-8F62-517437545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523" y="1000369"/>
            <a:ext cx="10542953" cy="55176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4400" dirty="0">
                <a:latin typeface="+mn-lt"/>
                <a:cs typeface="Dubai" panose="020B0503030403030204" pitchFamily="34" charset="-78"/>
              </a:rPr>
              <a:t>Zadania administracji geodezyjnej</a:t>
            </a:r>
            <a:br>
              <a:rPr lang="pl-PL" sz="4400" dirty="0">
                <a:latin typeface="+mn-lt"/>
                <a:cs typeface="Dubai" panose="020B0503030403030204" pitchFamily="34" charset="-78"/>
              </a:rPr>
            </a:br>
            <a:r>
              <a:rPr lang="pl-PL" sz="4400" dirty="0">
                <a:latin typeface="+mn-lt"/>
                <a:cs typeface="Dubai" panose="020B0503030403030204" pitchFamily="34" charset="-78"/>
              </a:rPr>
              <a:t> szczebla wojewódzkiego wykonuje</a:t>
            </a:r>
            <a:r>
              <a:rPr lang="pl-PL" sz="4400" b="1" dirty="0">
                <a:latin typeface="+mn-lt"/>
                <a:cs typeface="Dubai" panose="020B0503030403030204" pitchFamily="34" charset="-78"/>
              </a:rPr>
              <a:t/>
            </a:r>
            <a:br>
              <a:rPr lang="pl-PL" sz="4400" b="1" dirty="0">
                <a:latin typeface="+mn-lt"/>
                <a:cs typeface="Dubai" panose="020B0503030403030204" pitchFamily="34" charset="-78"/>
              </a:rPr>
            </a:br>
            <a:r>
              <a:rPr lang="pl-PL" sz="4400" b="1" dirty="0">
                <a:latin typeface="+mn-lt"/>
                <a:cs typeface="Dubai" panose="020B0503030403030204" pitchFamily="34" charset="-78"/>
              </a:rPr>
              <a:t> Marszałek Województwa przy pomocy geodety województwa </a:t>
            </a:r>
            <a:r>
              <a:rPr lang="pl-PL" sz="4400" dirty="0">
                <a:latin typeface="+mn-lt"/>
                <a:cs typeface="Dubai" panose="020B0503030403030204" pitchFamily="34" charset="-78"/>
              </a:rPr>
              <a:t>w oparciu </a:t>
            </a:r>
            <a:br>
              <a:rPr lang="pl-PL" sz="4400" dirty="0">
                <a:latin typeface="+mn-lt"/>
                <a:cs typeface="Dubai" panose="020B0503030403030204" pitchFamily="34" charset="-78"/>
              </a:rPr>
            </a:br>
            <a:r>
              <a:rPr lang="pl-PL" sz="4400" dirty="0">
                <a:latin typeface="+mn-lt"/>
                <a:cs typeface="Dubai" panose="020B0503030403030204" pitchFamily="34" charset="-78"/>
              </a:rPr>
              <a:t>o przepisy ustawy Prawo Geodezyjne </a:t>
            </a:r>
            <a:br>
              <a:rPr lang="pl-PL" sz="4400" dirty="0">
                <a:latin typeface="+mn-lt"/>
                <a:cs typeface="Dubai" panose="020B0503030403030204" pitchFamily="34" charset="-78"/>
              </a:rPr>
            </a:br>
            <a:r>
              <a:rPr lang="pl-PL" sz="4400" dirty="0">
                <a:latin typeface="+mn-lt"/>
                <a:cs typeface="Dubai" panose="020B0503030403030204" pitchFamily="34" charset="-78"/>
              </a:rPr>
              <a:t>i Kartograficzne.</a:t>
            </a:r>
            <a:br>
              <a:rPr lang="pl-PL" sz="4400" dirty="0">
                <a:latin typeface="+mn-lt"/>
                <a:cs typeface="Dubai" panose="020B0503030403030204" pitchFamily="34" charset="-78"/>
              </a:rPr>
            </a:br>
            <a:r>
              <a:rPr lang="pl-PL" sz="4000" b="1" dirty="0">
                <a:latin typeface="+mn-lt"/>
                <a:cs typeface="Dubai" panose="020B0503030403030204" pitchFamily="34" charset="-78"/>
              </a:rPr>
              <a:t/>
            </a:r>
            <a:br>
              <a:rPr lang="pl-PL" sz="4000" b="1" dirty="0">
                <a:latin typeface="+mn-lt"/>
                <a:cs typeface="Dubai" panose="020B0503030403030204" pitchFamily="34" charset="-78"/>
              </a:rPr>
            </a:br>
            <a:endParaRPr lang="pl-PL" sz="4000" b="1" dirty="0">
              <a:latin typeface="+mn-lt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7030830"/>
      </p:ext>
    </p:extLst>
  </p:cSld>
  <p:clrMapOvr>
    <a:masterClrMapping/>
  </p:clrMapOvr>
  <p:transition spd="slow">
    <p:strip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7BDE0FB-B0BE-41AF-ABE5-1B47132C6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3DC8266A-DFCC-45C6-B52D-DE6C8370121B}"/>
              </a:ext>
            </a:extLst>
          </p:cNvPr>
          <p:cNvSpPr/>
          <p:nvPr/>
        </p:nvSpPr>
        <p:spPr>
          <a:xfrm>
            <a:off x="562708" y="1949364"/>
            <a:ext cx="11066584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5400" b="1" dirty="0">
                <a:ea typeface="Calibri" panose="020F0502020204030204" pitchFamily="34" charset="0"/>
                <a:cs typeface="Times New Roman" panose="02020603050405020304" pitchFamily="18" charset="0"/>
              </a:rPr>
              <a:t>Sprzedaż map </a:t>
            </a:r>
            <a:br>
              <a:rPr lang="pl-PL" sz="5400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5400" b="1" dirty="0">
                <a:ea typeface="Calibri" panose="020F0502020204030204" pitchFamily="34" charset="0"/>
                <a:cs typeface="Times New Roman" panose="02020603050405020304" pitchFamily="18" charset="0"/>
              </a:rPr>
              <a:t>oraz innych materiałów i informacji </a:t>
            </a:r>
            <a:br>
              <a:rPr lang="pl-PL" sz="5400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5400" b="1" dirty="0">
                <a:ea typeface="Calibri" panose="020F0502020204030204" pitchFamily="34" charset="0"/>
                <a:cs typeface="Times New Roman" panose="02020603050405020304" pitchFamily="18" charset="0"/>
              </a:rPr>
              <a:t>z zasobów wojewódzkich</a:t>
            </a:r>
            <a:endParaRPr lang="pl-PL" sz="4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285951"/>
      </p:ext>
    </p:extLst>
  </p:cSld>
  <p:clrMapOvr>
    <a:masterClrMapping/>
  </p:clrMapOvr>
  <p:transition spd="slow">
    <p:strip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7BDE0FB-B0BE-41AF-ABE5-1B47132C6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97D864D9-AA13-4478-9A35-D4A92E94AE3F}"/>
              </a:ext>
            </a:extLst>
          </p:cNvPr>
          <p:cNvSpPr/>
          <p:nvPr/>
        </p:nvSpPr>
        <p:spPr>
          <a:xfrm>
            <a:off x="574431" y="1243013"/>
            <a:ext cx="11043138" cy="4522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  <a:t>Wpływy ze sprzedaży map oraz innych materiałów i informacji </a:t>
            </a:r>
            <a:b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  <a:t>z zasobów wojewódzkich, a także z opłat za czynności związane </a:t>
            </a:r>
            <a:b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  <a:t>z prowadzeniem tych zasobów są </a:t>
            </a:r>
            <a:r>
              <a:rPr lang="pl-P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dochodami własnymi budżetu samorządu województwa.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Dochodami własnymi budżetu samorządu województwa </a:t>
            </a:r>
            <a: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  <a:t>jest także 50% wpływów za udostępnianie przez marszałka województwa materiałów należących do centralnego zasobu geodezyjnego i kartograficznego oraz za udostępnianie przez starostów materiałów należących do wojewódzkiego zasobu geodezyjnego i kartograficznego.</a:t>
            </a:r>
          </a:p>
        </p:txBody>
      </p:sp>
    </p:spTree>
    <p:extLst>
      <p:ext uri="{BB962C8B-B14F-4D97-AF65-F5344CB8AC3E}">
        <p14:creationId xmlns:p14="http://schemas.microsoft.com/office/powerpoint/2010/main" val="52832862"/>
      </p:ext>
    </p:extLst>
  </p:cSld>
  <p:clrMapOvr>
    <a:masterClrMapping/>
  </p:clrMapOvr>
  <p:transition spd="slow">
    <p:strip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7BDE0FB-B0BE-41AF-ABE5-1B47132C6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4" name="Obraz 3" descr="C:\Users\agata.grzegorczyk\Desktop\wykres1.jpg">
            <a:extLst>
              <a:ext uri="{FF2B5EF4-FFF2-40B4-BE49-F238E27FC236}">
                <a16:creationId xmlns:a16="http://schemas.microsoft.com/office/drawing/2014/main" xmlns="" id="{125BCB4E-2F12-474A-8705-C3D8CC02A12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6" y="567559"/>
            <a:ext cx="11004331" cy="56361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8398594"/>
      </p:ext>
    </p:extLst>
  </p:cSld>
  <p:clrMapOvr>
    <a:masterClrMapping/>
  </p:clrMapOvr>
  <p:transition spd="slow">
    <p:strip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7BDE0FB-B0BE-41AF-ABE5-1B47132C6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596D4459-445E-4AB6-8D08-58155AC63749}"/>
              </a:ext>
            </a:extLst>
          </p:cNvPr>
          <p:cNvSpPr/>
          <p:nvPr/>
        </p:nvSpPr>
        <p:spPr>
          <a:xfrm>
            <a:off x="531447" y="543393"/>
            <a:ext cx="11004061" cy="5513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Nie pobiera się opłaty za udostępnianie w postaci elektronicznej zbiorów danych państwowego zasobu geodezyjnego i kartograficznego:</a:t>
            </a:r>
          </a:p>
          <a:p>
            <a:pPr marL="514350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l-P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w celu edukacyjnym m. in.:</a:t>
            </a:r>
          </a:p>
          <a:p>
            <a:pPr marL="914400" lvl="1" indent="-4572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pl-P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jednostkom organizacyjnym wchodzącym w skład systemu oświaty, </a:t>
            </a:r>
          </a:p>
          <a:p>
            <a:pPr marL="914400" lvl="1" indent="-4572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pl-P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uczelniom,</a:t>
            </a:r>
          </a:p>
          <a:p>
            <a:pPr marL="514350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 startAt="2"/>
            </a:pPr>
            <a:r>
              <a:rPr lang="pl-P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w celu prowadzenia badań naukowych oraz prac rozwojowych:</a:t>
            </a:r>
          </a:p>
          <a:p>
            <a:pPr marL="914400" lvl="1" indent="-4572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pl-P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jednostkom naukowym, </a:t>
            </a:r>
          </a:p>
          <a:p>
            <a:pPr marL="914400" lvl="1" indent="-4572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pl-P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podmiotom prowadzącym działalność pożytku publicznego,</a:t>
            </a:r>
          </a:p>
          <a:p>
            <a:pPr marL="514350" indent="-514350" algn="just">
              <a:lnSpc>
                <a:spcPct val="115000"/>
              </a:lnSpc>
              <a:spcAft>
                <a:spcPts val="600"/>
              </a:spcAft>
              <a:buFont typeface="+mj-lt"/>
              <a:buAutoNum type="alphaLcParenR" startAt="3"/>
            </a:pPr>
            <a:r>
              <a:rPr lang="pl-P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w celu realizacji ustawowych zadań w zakresie ochrony bezpieczeństwa wewnętrznego państwa i jego porządku konstytucyjnego – służbom specjalnym.</a:t>
            </a:r>
          </a:p>
        </p:txBody>
      </p:sp>
    </p:spTree>
    <p:extLst>
      <p:ext uri="{BB962C8B-B14F-4D97-AF65-F5344CB8AC3E}">
        <p14:creationId xmlns:p14="http://schemas.microsoft.com/office/powerpoint/2010/main" val="4130263815"/>
      </p:ext>
    </p:extLst>
  </p:cSld>
  <p:clrMapOvr>
    <a:masterClrMapping/>
  </p:clrMapOvr>
  <p:transition spd="slow">
    <p:strip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7BDE0FB-B0BE-41AF-ABE5-1B47132C6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4" name="Obraz 3" descr="C:\Users\agata.grzegorczyk\Desktop\wykres2.jpg">
            <a:extLst>
              <a:ext uri="{FF2B5EF4-FFF2-40B4-BE49-F238E27FC236}">
                <a16:creationId xmlns:a16="http://schemas.microsoft.com/office/drawing/2014/main" xmlns="" id="{EBFA74FC-C0ED-48B9-B842-42BF14584AF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90" y="520262"/>
            <a:ext cx="10539248" cy="5738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9632527"/>
      </p:ext>
    </p:extLst>
  </p:cSld>
  <p:clrMapOvr>
    <a:masterClrMapping/>
  </p:clrMapOvr>
  <p:transition spd="slow">
    <p:strip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7BDE0FB-B0BE-41AF-ABE5-1B47132C6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C517678A-DA30-45F3-BA35-135280545B6D}"/>
              </a:ext>
            </a:extLst>
          </p:cNvPr>
          <p:cNvSpPr/>
          <p:nvPr/>
        </p:nvSpPr>
        <p:spPr>
          <a:xfrm>
            <a:off x="566615" y="1305341"/>
            <a:ext cx="1105876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5400" b="1" dirty="0">
                <a:ea typeface="Calibri" panose="020F0502020204030204" pitchFamily="34" charset="0"/>
                <a:cs typeface="Times New Roman" panose="02020603050405020304" pitchFamily="18" charset="0"/>
              </a:rPr>
              <a:t>Aktualizacja Bazy Danych Obiektów Topograficznych 10k (BDOT10k) </a:t>
            </a:r>
          </a:p>
          <a:p>
            <a:pPr algn="ctr"/>
            <a:r>
              <a:rPr lang="pl-PL" sz="5400" b="1" dirty="0">
                <a:ea typeface="Calibri" panose="020F0502020204030204" pitchFamily="34" charset="0"/>
                <a:cs typeface="Times New Roman" panose="02020603050405020304" pitchFamily="18" charset="0"/>
              </a:rPr>
              <a:t>oraz tworzenie standardowych opracowań kartograficznych </a:t>
            </a:r>
            <a:br>
              <a:rPr lang="pl-PL" sz="5400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5400" b="1" dirty="0">
                <a:ea typeface="Calibri" panose="020F0502020204030204" pitchFamily="34" charset="0"/>
                <a:cs typeface="Times New Roman" panose="02020603050405020304" pitchFamily="18" charset="0"/>
              </a:rPr>
              <a:t>w skali 1:10 000 </a:t>
            </a:r>
            <a:endParaRPr lang="pl-PL" sz="5400" b="1" dirty="0"/>
          </a:p>
        </p:txBody>
      </p:sp>
    </p:spTree>
    <p:extLst>
      <p:ext uri="{BB962C8B-B14F-4D97-AF65-F5344CB8AC3E}">
        <p14:creationId xmlns:p14="http://schemas.microsoft.com/office/powerpoint/2010/main" val="549288619"/>
      </p:ext>
    </p:extLst>
  </p:cSld>
  <p:clrMapOvr>
    <a:masterClrMapping/>
  </p:clrMapOvr>
  <p:transition spd="slow">
    <p:strip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7BDE0FB-B0BE-41AF-ABE5-1B47132C6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2737A864-0D40-4703-B736-F67DA1A7AB4A}"/>
              </a:ext>
            </a:extLst>
          </p:cNvPr>
          <p:cNvSpPr/>
          <p:nvPr/>
        </p:nvSpPr>
        <p:spPr>
          <a:xfrm>
            <a:off x="461108" y="457424"/>
            <a:ext cx="11050954" cy="554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Monitorowanie   zmian  w  topografii   terenu.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  <a:t>Na podstawie dostępnych </a:t>
            </a:r>
            <a:r>
              <a:rPr lang="pl-PL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ortofotomap</a:t>
            </a:r>
            <a: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  <a:t>, zdjęć lotniczych, rejestrów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  <a:t>       publicznych, informacji   udostępnianych  przez miasta, gminy i powiaty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  <a:t>       a  także  środków masowego  przekazu  gromadzone  są  informacje  </a:t>
            </a:r>
            <a:b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  <a:t>       o  nowych  inwestycjach  oraz o zmianach, w szczególności dotyczących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  <a:t>       budynków, budowli i sieci dróg, które wykorzystywane są podczas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  <a:t>       aktualizacji  BDOT10k i  opracowaniu  map  topograficznych.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2"/>
            </a:pPr>
            <a:r>
              <a:rPr lang="pl-P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Aktualizacja bazy danych obiektów topograficznych BDOT10k </a:t>
            </a:r>
            <a:br>
              <a:rPr lang="pl-PL" sz="2800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i opracowanie na jej podstawie cyfrowych arkuszy mapy topograficznej w skali 1 : 10 000</a:t>
            </a:r>
            <a:endParaRPr lang="pl-PL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466139"/>
      </p:ext>
    </p:extLst>
  </p:cSld>
  <p:clrMapOvr>
    <a:masterClrMapping/>
  </p:clrMapOvr>
  <p:transition spd="slow">
    <p:strip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7BDE0FB-B0BE-41AF-ABE5-1B47132C6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484"/>
            <a:ext cx="12192000" cy="6857999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0369FBCC-6FC1-44F4-9DEE-CAA57AE36248}"/>
              </a:ext>
            </a:extLst>
          </p:cNvPr>
          <p:cNvSpPr/>
          <p:nvPr/>
        </p:nvSpPr>
        <p:spPr>
          <a:xfrm>
            <a:off x="590059" y="334551"/>
            <a:ext cx="1085556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Teren całego województwa obejmuje 1029 arkuszy mapy topograficznej </a:t>
            </a:r>
            <a:br>
              <a:rPr lang="pl-PL" sz="2800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w skali 1:10 000. W latach 2013 – 2017 zleciliśmy łącznie wykonanie </a:t>
            </a:r>
            <a:br>
              <a:rPr lang="pl-PL" sz="2800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253 </a:t>
            </a:r>
            <a:r>
              <a:rPr lang="pl-P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arkuszy map w skali 1:10 000. </a:t>
            </a:r>
            <a:endParaRPr lang="pl-PL" sz="2800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07C4FF08-F7FB-45D3-A9D5-772B043D7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623" y="1720312"/>
            <a:ext cx="7596753" cy="444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39746"/>
      </p:ext>
    </p:extLst>
  </p:cSld>
  <p:clrMapOvr>
    <a:masterClrMapping/>
  </p:clrMapOvr>
  <p:transition spd="slow">
    <p:strips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7BDE0FB-B0BE-41AF-ABE5-1B47132C6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59A60DAF-7D78-40F4-B2CE-EE36F344CA62}"/>
              </a:ext>
            </a:extLst>
          </p:cNvPr>
          <p:cNvSpPr/>
          <p:nvPr/>
        </p:nvSpPr>
        <p:spPr>
          <a:xfrm>
            <a:off x="417871" y="392656"/>
            <a:ext cx="11061290" cy="55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28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9F7B5439-73B2-406D-BDC3-293A782A10CE}"/>
              </a:ext>
            </a:extLst>
          </p:cNvPr>
          <p:cNvSpPr/>
          <p:nvPr/>
        </p:nvSpPr>
        <p:spPr>
          <a:xfrm>
            <a:off x="417870" y="3310132"/>
            <a:ext cx="11243187" cy="55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28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F03EE3BB-9730-4A21-B874-71D31EB4A8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3" y="501445"/>
            <a:ext cx="6091952" cy="5800419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C75450FA-5F7D-4F84-9621-E0B378B1FF53}"/>
              </a:ext>
            </a:extLst>
          </p:cNvPr>
          <p:cNvSpPr/>
          <p:nvPr/>
        </p:nvSpPr>
        <p:spPr>
          <a:xfrm>
            <a:off x="6679431" y="1666497"/>
            <a:ext cx="4981626" cy="304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to opracowanie kartograficzne o treści przedstawiającej elementy środowiska geograficznego powierzchni Ziemi i ich przestrzenne związki (sieć rzeczna, </a:t>
            </a:r>
            <a:b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sieć osadnicza, sieć komunikacyjna, pokrycie terenu, inne elementy sytuacyjne, rzeźba terenu – warstwice)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0BE9E0A0-E296-4406-9A1A-F9FFDEBA3786}"/>
              </a:ext>
            </a:extLst>
          </p:cNvPr>
          <p:cNvSpPr/>
          <p:nvPr/>
        </p:nvSpPr>
        <p:spPr>
          <a:xfrm>
            <a:off x="7682284" y="1029576"/>
            <a:ext cx="3159327" cy="558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Mapa topograficzna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130406"/>
      </p:ext>
    </p:extLst>
  </p:cSld>
  <p:clrMapOvr>
    <a:masterClrMapping/>
  </p:clrMapOvr>
  <p:transition spd="slow">
    <p:strips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7BDE0FB-B0BE-41AF-ABE5-1B47132C6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9C11294F-BE2C-44FA-BE6E-9D7AE082F6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2643"/>
            <a:ext cx="6248400" cy="5872843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18E3B09F-9342-4245-824D-561C8D2572B6}"/>
              </a:ext>
            </a:extLst>
          </p:cNvPr>
          <p:cNvSpPr/>
          <p:nvPr/>
        </p:nvSpPr>
        <p:spPr>
          <a:xfrm>
            <a:off x="6820757" y="2624172"/>
            <a:ext cx="4719144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Mapa przeglądowa opracowanych arkuszy</a:t>
            </a:r>
          </a:p>
          <a:p>
            <a:pPr algn="ctr">
              <a:lnSpc>
                <a:spcPct val="115000"/>
              </a:lnSpc>
            </a:pP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 topograficznych w skali </a:t>
            </a:r>
            <a:b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: 10 000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429907"/>
      </p:ext>
    </p:extLst>
  </p:cSld>
  <p:clrMapOvr>
    <a:masterClrMapping/>
  </p:clrMapOvr>
  <p:transition spd="slow">
    <p:strip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14DAF92C-F58C-4416-A73E-DACB0CE68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7CD60CA-A8E8-4205-8E42-677D99F3E2BB}"/>
              </a:ext>
            </a:extLst>
          </p:cNvPr>
          <p:cNvSpPr/>
          <p:nvPr/>
        </p:nvSpPr>
        <p:spPr>
          <a:xfrm>
            <a:off x="764931" y="1061023"/>
            <a:ext cx="50647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b="1" dirty="0">
                <a:cs typeface="Dubai" panose="020B0503030403030204" pitchFamily="34" charset="-78"/>
              </a:rPr>
              <a:t>PODSTAWY PRAWNE</a:t>
            </a:r>
            <a:endParaRPr lang="en-US" sz="4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891A5FD-7D2D-4704-B9FF-43F91F198046}"/>
              </a:ext>
            </a:extLst>
          </p:cNvPr>
          <p:cNvSpPr/>
          <p:nvPr/>
        </p:nvSpPr>
        <p:spPr>
          <a:xfrm>
            <a:off x="764930" y="2151678"/>
            <a:ext cx="96115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3200" dirty="0">
                <a:ea typeface="+mj-ea"/>
                <a:cs typeface="Dubai" panose="020B0503030403030204" pitchFamily="34" charset="-78"/>
              </a:rPr>
              <a:t>Ustawa z dnia 17 maja 1989 r. </a:t>
            </a:r>
            <a:r>
              <a:rPr lang="pl-PL" sz="3200" b="1" dirty="0">
                <a:ea typeface="+mj-ea"/>
                <a:cs typeface="Dubai" panose="020B0503030403030204" pitchFamily="34" charset="-78"/>
              </a:rPr>
              <a:t>Prawo geodezyjne </a:t>
            </a:r>
            <a:br>
              <a:rPr lang="pl-PL" sz="3200" b="1" dirty="0">
                <a:ea typeface="+mj-ea"/>
                <a:cs typeface="Dubai" panose="020B0503030403030204" pitchFamily="34" charset="-78"/>
              </a:rPr>
            </a:br>
            <a:r>
              <a:rPr lang="pl-PL" sz="3200" b="1" dirty="0">
                <a:ea typeface="+mj-ea"/>
                <a:cs typeface="Dubai" panose="020B0503030403030204" pitchFamily="34" charset="-78"/>
              </a:rPr>
              <a:t>i kartograficzne </a:t>
            </a:r>
            <a:r>
              <a:rPr lang="pl-PL" sz="3200" dirty="0">
                <a:ea typeface="+mj-ea"/>
                <a:cs typeface="Dubai" panose="020B0503030403030204" pitchFamily="34" charset="-78"/>
              </a:rPr>
              <a:t>(t. j. Dz. U. z 2017 r. poz. 2101)</a:t>
            </a:r>
          </a:p>
          <a:p>
            <a:pPr marL="514350" indent="-514350">
              <a:buFont typeface="+mj-lt"/>
              <a:buAutoNum type="arabicPeriod"/>
            </a:pPr>
            <a:endParaRPr lang="pl-PL" sz="3200" dirty="0">
              <a:ea typeface="+mj-ea"/>
              <a:cs typeface="Dubai" panose="020B0503030403030204" pitchFamily="34" charset="-78"/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sz="3200" dirty="0">
                <a:ea typeface="+mj-ea"/>
                <a:cs typeface="Dubai" panose="020B0503030403030204" pitchFamily="34" charset="-78"/>
              </a:rPr>
              <a:t>Przepisy wykonawcze do ustawy Prawo Geodezyjne </a:t>
            </a:r>
            <a:br>
              <a:rPr lang="pl-PL" sz="3200" dirty="0">
                <a:ea typeface="+mj-ea"/>
                <a:cs typeface="Dubai" panose="020B0503030403030204" pitchFamily="34" charset="-78"/>
              </a:rPr>
            </a:br>
            <a:r>
              <a:rPr lang="pl-PL" sz="3200" dirty="0">
                <a:ea typeface="+mj-ea"/>
                <a:cs typeface="Dubai" panose="020B0503030403030204" pitchFamily="34" charset="-78"/>
              </a:rPr>
              <a:t>i Kartograficzne</a:t>
            </a:r>
            <a:endParaRPr lang="en-US" sz="3200" dirty="0">
              <a:ea typeface="+mj-ea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9786112"/>
      </p:ext>
    </p:extLst>
  </p:cSld>
  <p:clrMapOvr>
    <a:masterClrMapping/>
  </p:clrMapOvr>
  <p:transition spd="slow">
    <p:strips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7BDE0FB-B0BE-41AF-ABE5-1B47132C6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59A60DAF-7D78-40F4-B2CE-EE36F344CA62}"/>
              </a:ext>
            </a:extLst>
          </p:cNvPr>
          <p:cNvSpPr/>
          <p:nvPr/>
        </p:nvSpPr>
        <p:spPr>
          <a:xfrm>
            <a:off x="417871" y="392656"/>
            <a:ext cx="11061290" cy="3036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  <a:t>W bieżącym roku w wyniku Porozumienia zawartego pomiędzy Głównym Geodetą Kraju a Marszałkiem Województwa Kujawsko-Pomorskiego </a:t>
            </a:r>
            <a:b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  <a:t>z budżetu centralnego (GUGiK) ma zostać wykonana aktualizacja bazy danych obiektów topograficznych BDOT10k dla powiatów: toruńskiego </a:t>
            </a:r>
            <a:b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  <a:t>i lipnowskiego oraz dla miast na prawach powiatu: Bydgoszczy, Grudziądza </a:t>
            </a:r>
            <a:b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  <a:t>i Torunia.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9F7B5439-73B2-406D-BDC3-293A782A10CE}"/>
              </a:ext>
            </a:extLst>
          </p:cNvPr>
          <p:cNvSpPr/>
          <p:nvPr/>
        </p:nvSpPr>
        <p:spPr>
          <a:xfrm>
            <a:off x="417870" y="3310132"/>
            <a:ext cx="11243187" cy="3036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  <a:t>W 2018 r. z funduszy pochodzących z budżetu województwa (40 000 zł) oraz dotacji wojewody kujawsko-pomorskiego (100 000 zł) planujemy zaktualizować bazy BDOT10k oraz sporządzić na ich podstawie standardowe opracowania kartograficzne w skali 1:10 000 (mapy topograficzne) dla  miejscowości, które na dzień dzisiejszy nie posiadają jeszcze takiego opracowania.</a:t>
            </a:r>
          </a:p>
        </p:txBody>
      </p:sp>
    </p:spTree>
    <p:extLst>
      <p:ext uri="{BB962C8B-B14F-4D97-AF65-F5344CB8AC3E}">
        <p14:creationId xmlns:p14="http://schemas.microsoft.com/office/powerpoint/2010/main" val="4127198434"/>
      </p:ext>
    </p:extLst>
  </p:cSld>
  <p:clrMapOvr>
    <a:masterClrMapping/>
  </p:clrMapOvr>
  <p:transition spd="slow">
    <p:strips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7BDE0FB-B0BE-41AF-ABE5-1B47132C6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30072527-A7EC-417C-96E8-0489AB342B2B}"/>
              </a:ext>
            </a:extLst>
          </p:cNvPr>
          <p:cNvSpPr/>
          <p:nvPr/>
        </p:nvSpPr>
        <p:spPr>
          <a:xfrm>
            <a:off x="2382448" y="933729"/>
            <a:ext cx="7841377" cy="692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Kartograficzne opracowania tematyczne</a:t>
            </a:r>
            <a:endParaRPr lang="pl-PL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BFFB9303-C218-4A0B-B9AA-E16CC641E70C}"/>
              </a:ext>
            </a:extLst>
          </p:cNvPr>
          <p:cNvSpPr/>
          <p:nvPr/>
        </p:nvSpPr>
        <p:spPr>
          <a:xfrm>
            <a:off x="786578" y="2158587"/>
            <a:ext cx="10618839" cy="2540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2015 roku w ramach projektu współfinansowanego ze środków Europejskiego Funduszu Rozwoju Regionalnego w ramach RPO Województwa Kujawsko-Pomorskiego na lata 2007-2013, opracowano 44 godła map hydrograficznych i 40 godeł map sozologicznych w skali 1:50 000 w wersji drukowanej i bazodanowej dla naszego województwa.</a:t>
            </a:r>
          </a:p>
        </p:txBody>
      </p:sp>
    </p:spTree>
    <p:extLst>
      <p:ext uri="{BB962C8B-B14F-4D97-AF65-F5344CB8AC3E}">
        <p14:creationId xmlns:p14="http://schemas.microsoft.com/office/powerpoint/2010/main" val="2496608687"/>
      </p:ext>
    </p:extLst>
  </p:cSld>
  <p:clrMapOvr>
    <a:masterClrMapping/>
  </p:clrMapOvr>
  <p:transition spd="slow">
    <p:strips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7BDE0FB-B0BE-41AF-ABE5-1B47132C6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DBC04043-4144-4435-969A-B71611393D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93" y="664029"/>
            <a:ext cx="5456093" cy="5410201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A57F555F-2401-4C9C-8F35-903CED7F45E5}"/>
              </a:ext>
            </a:extLst>
          </p:cNvPr>
          <p:cNvSpPr/>
          <p:nvPr/>
        </p:nvSpPr>
        <p:spPr>
          <a:xfrm>
            <a:off x="6390697" y="1610762"/>
            <a:ext cx="4998110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Przedstawia stan i warunki obiegu wody w powiązaniu ze środowiskiem przyrodniczym oraz przepuszczalność gruntów, głębokość występowania pierwszego poziomu wód podziemnych, rozmieszczenie wód powierzchniowych i zjawisk hydrograficznych, z uwzględnieniem obiektów gospodarki wodnej.</a:t>
            </a:r>
            <a:endParaRPr lang="pl-PL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617DBD70-7C70-46A4-9A76-E0C5BB4B18AA}"/>
              </a:ext>
            </a:extLst>
          </p:cNvPr>
          <p:cNvSpPr/>
          <p:nvPr/>
        </p:nvSpPr>
        <p:spPr>
          <a:xfrm>
            <a:off x="6390697" y="978684"/>
            <a:ext cx="49981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Mapa  hydrograficzna 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2144511"/>
      </p:ext>
    </p:extLst>
  </p:cSld>
  <p:clrMapOvr>
    <a:masterClrMapping/>
  </p:clrMapOvr>
  <p:transition spd="slow">
    <p:strips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7BDE0FB-B0BE-41AF-ABE5-1B47132C6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C5FBE614-1B42-4E87-AC74-D494021F1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07" y="579319"/>
            <a:ext cx="5600769" cy="558199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6C8CE17F-BEC6-41FA-A75B-7052412AF6E2}"/>
              </a:ext>
            </a:extLst>
          </p:cNvPr>
          <p:cNvSpPr/>
          <p:nvPr/>
        </p:nvSpPr>
        <p:spPr>
          <a:xfrm>
            <a:off x="6335484" y="1069176"/>
            <a:ext cx="5216907" cy="55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Mapa sozologiczna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63796DD5-B65D-4097-A09F-549F08C68708}"/>
              </a:ext>
            </a:extLst>
          </p:cNvPr>
          <p:cNvSpPr/>
          <p:nvPr/>
        </p:nvSpPr>
        <p:spPr>
          <a:xfrm>
            <a:off x="6287928" y="1905505"/>
            <a:ext cx="53120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Przedstawia stan środowiska przyrodniczego oraz przyczyny, a także skutki negatywnych i pozytywnych przemian zachodzących w środowisku pod wpływem różnego rodzaju procesów, w tym przede wszystkim procesów antropogenicznych, oraz sposoby ochrony naturalnych wartości środowiska.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418192254"/>
      </p:ext>
    </p:extLst>
  </p:cSld>
  <p:clrMapOvr>
    <a:masterClrMapping/>
  </p:clrMapOvr>
  <p:transition spd="slow">
    <p:strips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7BDE0FB-B0BE-41AF-ABE5-1B47132C6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4B3EA1B0-7B51-4ED3-BD0D-A085ED0D61CC}"/>
              </a:ext>
            </a:extLst>
          </p:cNvPr>
          <p:cNvSpPr/>
          <p:nvPr/>
        </p:nvSpPr>
        <p:spPr>
          <a:xfrm>
            <a:off x="452285" y="566891"/>
            <a:ext cx="11651226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Sporządzenie wojewódzkich zestawień zbiorczych danych objętych </a:t>
            </a:r>
            <a:br>
              <a:rPr lang="pl-PL" sz="2800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ewidencją gruntów i budynków</a:t>
            </a:r>
            <a:endParaRPr lang="pl-PL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77A7B890-8764-44E8-97D7-1B4F700F372E}"/>
              </a:ext>
            </a:extLst>
          </p:cNvPr>
          <p:cNvSpPr/>
          <p:nvPr/>
        </p:nvSpPr>
        <p:spPr>
          <a:xfrm>
            <a:off x="462116" y="1807309"/>
            <a:ext cx="11267768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Zestawienia zbiorcze danych objętych ewidencją sporządza się na podstawie wykazów gruntów, wykazów budynków i wykazów lokali, sporządzonych na dzień </a:t>
            </a:r>
            <a:b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1 stycznia każdego roku.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W terminie do dnia 15 marca każdego roku, Biuro Geodety Województwa, </a:t>
            </a:r>
            <a:b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na podstawie gminnych i powiatowych zestawień zbiorczych, sporządza </a:t>
            </a:r>
            <a:b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i przekazuje Głównemu Geodecie Kraju wojewódzkie zestawienia zbiorcze danych objętych ewidencją gruntów i budynków.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Na podstawie wojewódzkich zestawień zbiorczych Główny Geodeta Kraju sporządza krajowe zestawienie zbiorcze danych objętych ewidencją gruntów i budynków.</a:t>
            </a:r>
          </a:p>
        </p:txBody>
      </p:sp>
    </p:spTree>
    <p:extLst>
      <p:ext uri="{BB962C8B-B14F-4D97-AF65-F5344CB8AC3E}">
        <p14:creationId xmlns:p14="http://schemas.microsoft.com/office/powerpoint/2010/main" val="2263934357"/>
      </p:ext>
    </p:extLst>
  </p:cSld>
  <p:clrMapOvr>
    <a:masterClrMapping/>
  </p:clrMapOvr>
  <p:transition spd="slow">
    <p:strips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7BDE0FB-B0BE-41AF-ABE5-1B47132C6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58"/>
            <a:ext cx="12192000" cy="6857999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5877A739-1B0E-4A10-B2E8-9F500ED543C9}"/>
              </a:ext>
            </a:extLst>
          </p:cNvPr>
          <p:cNvSpPr/>
          <p:nvPr/>
        </p:nvSpPr>
        <p:spPr>
          <a:xfrm>
            <a:off x="850491" y="1848341"/>
            <a:ext cx="10491018" cy="242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4400" b="1" dirty="0">
                <a:ea typeface="Calibri" panose="020F0502020204030204" pitchFamily="34" charset="0"/>
                <a:cs typeface="Times New Roman" panose="02020603050405020304" pitchFamily="18" charset="0"/>
              </a:rPr>
              <a:t>Analiza zmian w strukturze agrarnej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4400" b="1" dirty="0">
                <a:ea typeface="Calibri" panose="020F0502020204030204" pitchFamily="34" charset="0"/>
                <a:cs typeface="Times New Roman" panose="02020603050405020304" pitchFamily="18" charset="0"/>
              </a:rPr>
              <a:t>oraz monitorowanie zmian w sposobie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4400" b="1" dirty="0">
                <a:ea typeface="Calibri" panose="020F0502020204030204" pitchFamily="34" charset="0"/>
                <a:cs typeface="Times New Roman" panose="02020603050405020304" pitchFamily="18" charset="0"/>
              </a:rPr>
              <a:t>użytkowania gruntów </a:t>
            </a:r>
            <a:endParaRPr lang="pl-PL" sz="4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695270"/>
      </p:ext>
    </p:extLst>
  </p:cSld>
  <p:clrMapOvr>
    <a:masterClrMapping/>
  </p:clrMapOvr>
  <p:transition spd="slow">
    <p:strips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7BDE0FB-B0BE-41AF-ABE5-1B47132C6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21498" cy="6857999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9F3BA561-6ADA-4C85-8977-CEB359E1A570}"/>
              </a:ext>
            </a:extLst>
          </p:cNvPr>
          <p:cNvSpPr/>
          <p:nvPr/>
        </p:nvSpPr>
        <p:spPr>
          <a:xfrm>
            <a:off x="650631" y="-94593"/>
            <a:ext cx="10920046" cy="21773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  <a:t>Biuro Geodety Województwa, od 2015 r. corocznie, przygotowuje opracowanie pt. 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„Analiza struktury własności i sposobu użytkowania gruntów w województwie kujawsko-pomorskim w … roku”</a:t>
            </a:r>
          </a:p>
          <a:p>
            <a:pPr algn="just">
              <a:lnSpc>
                <a:spcPct val="115000"/>
              </a:lnSpc>
            </a:pPr>
            <a:r>
              <a:rPr lang="pl-P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lang="pl-PL" sz="28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7D957C4A-1149-4CF6-868B-386BF5AD6B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01" y="2082732"/>
            <a:ext cx="2627420" cy="373981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5A132C07-2CA8-42D0-B229-ADC23E3171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290" y="2082732"/>
            <a:ext cx="2627420" cy="3718872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899601D2-C774-451A-BECC-18C7F3E1FD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584" y="2082732"/>
            <a:ext cx="2627420" cy="371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63289"/>
      </p:ext>
    </p:extLst>
  </p:cSld>
  <p:clrMapOvr>
    <a:masterClrMapping/>
  </p:clrMapOvr>
  <p:transition spd="slow">
    <p:strips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7BDE0FB-B0BE-41AF-ABE5-1B47132C6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4132B33D-868A-4914-B225-AEA7D1F1FC2A}"/>
              </a:ext>
            </a:extLst>
          </p:cNvPr>
          <p:cNvSpPr/>
          <p:nvPr/>
        </p:nvSpPr>
        <p:spPr>
          <a:xfrm>
            <a:off x="782515" y="2158588"/>
            <a:ext cx="1066507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  <a:t>Opracowania te oparte są na porównaniu powiatowych i wojewódzkich zestawień zbiorczych danych objętych ewidencją gruntów. Dotyczą one porównania danych z lat 2009 i 2014, 2014 i 2015 oraz 2015 i 2016. Opracowania te dostępne są pod adresem internetowym </a:t>
            </a:r>
            <a:r>
              <a:rPr lang="pl-P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www.geoportal.infoteren.pl </a:t>
            </a:r>
            <a: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1780533"/>
      </p:ext>
    </p:extLst>
  </p:cSld>
  <p:clrMapOvr>
    <a:masterClrMapping/>
  </p:clrMapOvr>
  <p:transition spd="slow">
    <p:strips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7BDE0FB-B0BE-41AF-ABE5-1B47132C6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784236E4-8D86-455C-9AF2-70538848C4BF}"/>
              </a:ext>
            </a:extLst>
          </p:cNvPr>
          <p:cNvSpPr/>
          <p:nvPr/>
        </p:nvSpPr>
        <p:spPr>
          <a:xfrm>
            <a:off x="4307495" y="647507"/>
            <a:ext cx="3475888" cy="825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4400" b="1" dirty="0">
                <a:ea typeface="Calibri" panose="020F0502020204030204" pitchFamily="34" charset="0"/>
                <a:cs typeface="Times New Roman" panose="02020603050405020304" pitchFamily="18" charset="0"/>
              </a:rPr>
              <a:t>WSPÓŁPRACA</a:t>
            </a:r>
            <a:endParaRPr lang="pl-PL" sz="4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2708EBAB-2B30-457B-A0C2-502F74313775}"/>
              </a:ext>
            </a:extLst>
          </p:cNvPr>
          <p:cNvSpPr/>
          <p:nvPr/>
        </p:nvSpPr>
        <p:spPr>
          <a:xfrm>
            <a:off x="428659" y="1910827"/>
            <a:ext cx="11194772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Służba geodezyjna i kartograficzna</a:t>
            </a:r>
          </a:p>
          <a:p>
            <a:pPr marL="100457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  <a:t> szkolenie zorganizowane przez Stowarzyszenie Geodetów Polskich przy współpracy z Kujawsko-Pomorskim Wojewódzkim Inspektorem Nadzoru Geodezyjnego pt. „Zmiany w przepisach dotyczących geodezji i kartografii” przeznaczone dla administracji geodezyjnej szczebla wojewódzkiego i powiatowego (w dniach 20 - 22.09.2017 r.);</a:t>
            </a:r>
          </a:p>
        </p:txBody>
      </p:sp>
    </p:spTree>
    <p:extLst>
      <p:ext uri="{BB962C8B-B14F-4D97-AF65-F5344CB8AC3E}">
        <p14:creationId xmlns:p14="http://schemas.microsoft.com/office/powerpoint/2010/main" val="3149801887"/>
      </p:ext>
    </p:extLst>
  </p:cSld>
  <p:clrMapOvr>
    <a:masterClrMapping/>
  </p:clrMapOvr>
  <p:transition spd="slow">
    <p:strips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7BDE0FB-B0BE-41AF-ABE5-1B47132C6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4B0F2575-1C07-4C3F-A86F-E30F6578181B}"/>
              </a:ext>
            </a:extLst>
          </p:cNvPr>
          <p:cNvSpPr/>
          <p:nvPr/>
        </p:nvSpPr>
        <p:spPr>
          <a:xfrm>
            <a:off x="0" y="551289"/>
            <a:ext cx="11661058" cy="5018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0457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  <a:t>narada koordynacyjna Geodetów Województw i Wojewódzkich Inspektorów Nadzoru Geodezyjnego i Kartograficznego z Głównym Geodetą Kraju  na temat wydatkowania środków m. in. z Regionalnych Programów Operacyjnych zaplanowanych na wsparcie budowy baz danych ZSIN, GESUT oraz BDOT500, a także na zadania Marszałków Województw (w dniach 11 – 12.12.2017 r.)</a:t>
            </a:r>
          </a:p>
          <a:p>
            <a:pPr marL="100457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  <a:t>spotkanie robocze Geodetów Województw na temat bieżących problemów związanych z zadaniami organów służby geodezyjnej </a:t>
            </a:r>
            <a:b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  <a:t>i kartograficznej szczebla wojewódzkiego, wynikających z zapisów ustawy Prawo geodezyjne i kartograficzne (w dniach 1 – 2.02.2018 r.)</a:t>
            </a:r>
          </a:p>
        </p:txBody>
      </p:sp>
    </p:spTree>
    <p:extLst>
      <p:ext uri="{BB962C8B-B14F-4D97-AF65-F5344CB8AC3E}">
        <p14:creationId xmlns:p14="http://schemas.microsoft.com/office/powerpoint/2010/main" val="784586170"/>
      </p:ext>
    </p:extLst>
  </p:cSld>
  <p:clrMapOvr>
    <a:masterClrMapping/>
  </p:clrMapOvr>
  <p:transition spd="slow">
    <p:strip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2E23BE57-7124-4A13-8D50-883ED6225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763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9C46E7A-4335-4B37-9F4B-021D9E73A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200" y="430822"/>
            <a:ext cx="11004061" cy="6427177"/>
          </a:xfrm>
        </p:spPr>
        <p:txBody>
          <a:bodyPr>
            <a:normAutofit/>
          </a:bodyPr>
          <a:lstStyle/>
          <a:p>
            <a:pPr algn="l"/>
            <a:r>
              <a:rPr lang="pl-PL" sz="3200" dirty="0">
                <a:latin typeface="Dubai" panose="020B0503030403030204" pitchFamily="34" charset="-78"/>
                <a:cs typeface="Dubai" panose="020B0503030403030204" pitchFamily="34" charset="-78"/>
              </a:rPr>
              <a:t/>
            </a:r>
            <a:br>
              <a:rPr lang="pl-PL" sz="3200" dirty="0">
                <a:latin typeface="Dubai" panose="020B0503030403030204" pitchFamily="34" charset="-78"/>
                <a:cs typeface="Dubai" panose="020B0503030403030204" pitchFamily="34" charset="-78"/>
              </a:rPr>
            </a:br>
            <a:endParaRPr lang="pl-PL" sz="32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915D1DF-4861-4E82-AE8C-1F2FD6B0A9C9}"/>
              </a:ext>
            </a:extLst>
          </p:cNvPr>
          <p:cNvSpPr/>
          <p:nvPr/>
        </p:nvSpPr>
        <p:spPr>
          <a:xfrm>
            <a:off x="647148" y="1119370"/>
            <a:ext cx="108977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r>
              <a:rPr lang="pl-PL" sz="2800" dirty="0">
                <a:cs typeface="Dubai" panose="020B0503030403030204" pitchFamily="34" charset="-78"/>
              </a:rPr>
              <a:t>krajowego systemu informacji o terenie</a:t>
            </a:r>
          </a:p>
          <a:p>
            <a:pPr marL="514350" indent="-514350">
              <a:buAutoNum type="arabicParenR"/>
            </a:pPr>
            <a:r>
              <a:rPr lang="pl-PL" sz="2800" b="1" dirty="0">
                <a:cs typeface="Dubai" panose="020B0503030403030204" pitchFamily="34" charset="-78"/>
              </a:rPr>
              <a:t>organizacji i zadań Służby Geodezyjnej i Kartograficznej</a:t>
            </a:r>
          </a:p>
          <a:p>
            <a:pPr marL="514350" indent="-514350">
              <a:buAutoNum type="arabicParenR"/>
            </a:pPr>
            <a:r>
              <a:rPr lang="pl-PL" sz="2800" b="1" dirty="0">
                <a:cs typeface="Dubai" panose="020B0503030403030204" pitchFamily="34" charset="-78"/>
              </a:rPr>
              <a:t>wykonywania prac geodezyjnych i kartograficznych</a:t>
            </a:r>
          </a:p>
          <a:p>
            <a:pPr marL="514350" indent="-514350">
              <a:buAutoNum type="arabicParenR"/>
            </a:pPr>
            <a:r>
              <a:rPr lang="pl-PL" sz="2800" dirty="0">
                <a:cs typeface="Dubai" panose="020B0503030403030204" pitchFamily="34" charset="-78"/>
              </a:rPr>
              <a:t>ewidencji gruntów i budynków</a:t>
            </a:r>
          </a:p>
          <a:p>
            <a:pPr marL="514350" indent="-514350">
              <a:buAutoNum type="arabicParenR"/>
            </a:pPr>
            <a:r>
              <a:rPr lang="pl-PL" sz="2800" dirty="0">
                <a:cs typeface="Dubai" panose="020B0503030403030204" pitchFamily="34" charset="-78"/>
              </a:rPr>
              <a:t>zintegrowanego systemu informacji o nieruchomościach</a:t>
            </a:r>
          </a:p>
          <a:p>
            <a:pPr marL="514350" indent="-514350">
              <a:buAutoNum type="arabicParenR"/>
            </a:pPr>
            <a:r>
              <a:rPr lang="pl-PL" sz="2800" dirty="0">
                <a:cs typeface="Dubai" panose="020B0503030403030204" pitchFamily="34" charset="-78"/>
              </a:rPr>
              <a:t>gleboznawczej klasyfikacji gruntów</a:t>
            </a:r>
          </a:p>
          <a:p>
            <a:pPr marL="514350" indent="-514350">
              <a:buAutoNum type="arabicParenR"/>
            </a:pPr>
            <a:r>
              <a:rPr lang="pl-PL" sz="2800" dirty="0">
                <a:cs typeface="Dubai" panose="020B0503030403030204" pitchFamily="34" charset="-78"/>
              </a:rPr>
              <a:t>rozgraniczania nieruchomości</a:t>
            </a:r>
          </a:p>
          <a:p>
            <a:pPr marL="514350" indent="-514350">
              <a:buAutoNum type="arabicParenR"/>
            </a:pPr>
            <a:r>
              <a:rPr lang="pl-PL" sz="2800" dirty="0">
                <a:cs typeface="Dubai" panose="020B0503030403030204" pitchFamily="34" charset="-78"/>
              </a:rPr>
              <a:t>geodezyjnej ewidencji sieci uzbrojenia terenu oraz koordynacji sytuowania tych sieci</a:t>
            </a:r>
          </a:p>
          <a:p>
            <a:pPr marL="514350" indent="-514350">
              <a:buAutoNum type="arabicParenR"/>
            </a:pPr>
            <a:r>
              <a:rPr lang="pl-PL" sz="2800" b="1" dirty="0">
                <a:cs typeface="Dubai" panose="020B0503030403030204" pitchFamily="34" charset="-78"/>
              </a:rPr>
              <a:t>państwowego zasobu geodezyjnego i kartograficznego</a:t>
            </a:r>
          </a:p>
          <a:p>
            <a:pPr marL="514350" indent="-514350">
              <a:buAutoNum type="arabicParenR"/>
            </a:pPr>
            <a:r>
              <a:rPr lang="pl-PL" sz="2800" dirty="0">
                <a:cs typeface="Dubai" panose="020B0503030403030204" pitchFamily="34" charset="-78"/>
              </a:rPr>
              <a:t>uprawnień zawodowych w dziedzinie geodezji i kartografii</a:t>
            </a:r>
          </a:p>
          <a:p>
            <a:pPr marL="514350" indent="-514350">
              <a:buAutoNum type="arabicParenR"/>
            </a:pPr>
            <a:r>
              <a:rPr lang="pl-PL" sz="2800" dirty="0">
                <a:cs typeface="Dubai" panose="020B0503030403030204" pitchFamily="34" charset="-78"/>
              </a:rPr>
              <a:t>ewidencji miejscowości, ulic i adresów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2F490B4-9690-44AB-BDE9-16F311EFE3CC}"/>
              </a:ext>
            </a:extLst>
          </p:cNvPr>
          <p:cNvSpPr/>
          <p:nvPr/>
        </p:nvSpPr>
        <p:spPr>
          <a:xfrm>
            <a:off x="647148" y="430820"/>
            <a:ext cx="103521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cs typeface="Dubai" panose="020B0503030403030204" pitchFamily="34" charset="-78"/>
              </a:rPr>
              <a:t>Ustawa Prawo geodezyjne i kartograficzne reguluje sprawy</a:t>
            </a:r>
            <a:r>
              <a:rPr lang="pl-PL" sz="3200" dirty="0">
                <a:cs typeface="Dubai" panose="020B0503030403030204" pitchFamily="34" charset="-78"/>
              </a:rPr>
              <a:t>:</a:t>
            </a:r>
            <a:br>
              <a:rPr lang="pl-PL" sz="3200" dirty="0">
                <a:cs typeface="Dubai" panose="020B0503030403030204" pitchFamily="34" charset="-78"/>
              </a:rPr>
            </a:br>
            <a:r>
              <a:rPr lang="pl-PL" sz="3200" dirty="0">
                <a:latin typeface="+mj-lt"/>
                <a:cs typeface="Dubai" panose="020B0503030403030204" pitchFamily="34" charset="-78"/>
              </a:rPr>
              <a:t/>
            </a:r>
            <a:br>
              <a:rPr lang="pl-PL" sz="3200" dirty="0">
                <a:latin typeface="+mj-lt"/>
                <a:cs typeface="Dubai" panose="020B0503030403030204" pitchFamily="34" charset="-78"/>
              </a:rPr>
            </a:b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0254634"/>
      </p:ext>
    </p:extLst>
  </p:cSld>
  <p:clrMapOvr>
    <a:masterClrMapping/>
  </p:clrMapOvr>
  <p:transition spd="slow">
    <p:strips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7BDE0FB-B0BE-41AF-ABE5-1B47132C6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7B8A8F5C-902E-4F46-95DA-49DAE295C52B}"/>
              </a:ext>
            </a:extLst>
          </p:cNvPr>
          <p:cNvSpPr/>
          <p:nvPr/>
        </p:nvSpPr>
        <p:spPr>
          <a:xfrm>
            <a:off x="585019" y="2391793"/>
            <a:ext cx="11021961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sz="2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 </a:t>
            </a:r>
            <a:r>
              <a:rPr lang="pl-PL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Uniwersytet  Mikołaja Kopernika w Toruniu</a:t>
            </a:r>
          </a:p>
          <a:p>
            <a:pPr marL="318770">
              <a:lnSpc>
                <a:spcPct val="115000"/>
              </a:lnSpc>
              <a:spcAft>
                <a:spcPts val="0"/>
              </a:spcAft>
            </a:pPr>
            <a: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  <a:t>Wykład Geodety Województwa na Wydziale Nauk o Ziemi pt. „Aktualne problemy środowiska geodetów i kartografów polskich wobec potrzeb oraz tendencji w zakresie kształcenia kadr ” (w dniu 26.10.2017 r.)</a:t>
            </a:r>
          </a:p>
        </p:txBody>
      </p:sp>
    </p:spTree>
    <p:extLst>
      <p:ext uri="{BB962C8B-B14F-4D97-AF65-F5344CB8AC3E}">
        <p14:creationId xmlns:p14="http://schemas.microsoft.com/office/powerpoint/2010/main" val="1501280063"/>
      </p:ext>
    </p:extLst>
  </p:cSld>
  <p:clrMapOvr>
    <a:masterClrMapping/>
  </p:clrMapOvr>
  <p:transition spd="slow">
    <p:strips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7BDE0FB-B0BE-41AF-ABE5-1B47132C6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7FB9C094-9264-4624-98E7-A160B31F80B4}"/>
              </a:ext>
            </a:extLst>
          </p:cNvPr>
          <p:cNvSpPr/>
          <p:nvPr/>
        </p:nvSpPr>
        <p:spPr>
          <a:xfrm>
            <a:off x="2632524" y="2783150"/>
            <a:ext cx="7561006" cy="1291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sz="7200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Dziękuję za uwagę </a:t>
            </a:r>
          </a:p>
        </p:txBody>
      </p:sp>
    </p:spTree>
    <p:extLst>
      <p:ext uri="{BB962C8B-B14F-4D97-AF65-F5344CB8AC3E}">
        <p14:creationId xmlns:p14="http://schemas.microsoft.com/office/powerpoint/2010/main" val="3277305267"/>
      </p:ext>
    </p:extLst>
  </p:cSld>
  <p:clrMapOvr>
    <a:masterClrMapping/>
  </p:clrMapOvr>
  <p:transition spd="slow">
    <p:strip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B0FFAD10-374A-41E7-AF79-7FFFA3CB6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ytuł 5">
            <a:extLst>
              <a:ext uri="{FF2B5EF4-FFF2-40B4-BE49-F238E27FC236}">
                <a16:creationId xmlns:a16="http://schemas.microsoft.com/office/drawing/2014/main" xmlns="" id="{FECEE09A-3764-43FC-9D83-7B404685E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1069" y="2180492"/>
            <a:ext cx="9146931" cy="3068267"/>
          </a:xfrm>
        </p:spPr>
        <p:txBody>
          <a:bodyPr>
            <a:normAutofit/>
          </a:bodyPr>
          <a:lstStyle/>
          <a:p>
            <a:r>
              <a:rPr lang="pl-PL" sz="73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SŁUŻBA GEODEZYJNA </a:t>
            </a:r>
            <a:br>
              <a:rPr lang="pl-PL" sz="73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pl-PL" sz="73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I KARTOGRAFICZNA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1985869"/>
      </p:ext>
    </p:extLst>
  </p:cSld>
  <p:clrMapOvr>
    <a:masterClrMapping/>
  </p:clrMapOvr>
  <p:transition spd="slow">
    <p:strip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B0FFAD10-374A-41E7-AF79-7FFFA3CB6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1B0AF41A-DBE7-4F38-91B2-7DE3AF773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7077" y="584199"/>
            <a:ext cx="11097846" cy="5689599"/>
          </a:xfrm>
        </p:spPr>
        <p:txBody>
          <a:bodyPr/>
          <a:lstStyle/>
          <a:p>
            <a:pPr algn="l">
              <a:spcBef>
                <a:spcPts val="600"/>
              </a:spcBef>
            </a:pPr>
            <a:r>
              <a:rPr lang="pl-PL" sz="3200" b="1" dirty="0"/>
              <a:t>Służbę Geodezyjną i Kartograficzną stanowią:</a:t>
            </a:r>
          </a:p>
          <a:p>
            <a:pPr algn="l">
              <a:spcBef>
                <a:spcPts val="600"/>
              </a:spcBef>
            </a:pPr>
            <a:endParaRPr lang="pl-PL" sz="1600" b="1" dirty="0"/>
          </a:p>
          <a:p>
            <a:pPr marL="514350" indent="-514350" algn="l">
              <a:spcBef>
                <a:spcPts val="600"/>
              </a:spcBef>
              <a:buFont typeface="+mj-lt"/>
              <a:buAutoNum type="arabicParenR"/>
            </a:pPr>
            <a:r>
              <a:rPr lang="pl-PL" sz="2800" dirty="0"/>
              <a:t>organy nadzoru geodezyjnego i kartograficznego:</a:t>
            </a:r>
          </a:p>
          <a:p>
            <a:pPr marL="971550" lvl="1" indent="-514350" algn="l">
              <a:buFont typeface="+mj-lt"/>
              <a:buAutoNum type="alphaLcParenR"/>
            </a:pPr>
            <a:r>
              <a:rPr lang="pl-PL" sz="2600" dirty="0"/>
              <a:t>Główny Geodeta Kraju,</a:t>
            </a:r>
          </a:p>
          <a:p>
            <a:pPr marL="971550" lvl="1" indent="-514350" algn="l">
              <a:buFont typeface="+mj-lt"/>
              <a:buAutoNum type="alphaLcParenR"/>
            </a:pPr>
            <a:r>
              <a:rPr lang="pl-PL" sz="2600" dirty="0"/>
              <a:t>wojewoda wykonujący zadania przy pomocy wojewódzkiego inspektora nadzoru geodezyjnego i kartograficznego;</a:t>
            </a:r>
          </a:p>
          <a:p>
            <a:pPr lvl="1" algn="l"/>
            <a:endParaRPr lang="pl-PL" sz="2400" dirty="0"/>
          </a:p>
          <a:p>
            <a:pPr marL="514350" indent="-514350" algn="l">
              <a:buFont typeface="+mj-lt"/>
              <a:buAutoNum type="arabicParenR" startAt="2"/>
            </a:pPr>
            <a:r>
              <a:rPr lang="pl-PL" sz="2800" b="1" dirty="0"/>
              <a:t>organy administracji geodezyjnej i kartograficznej:</a:t>
            </a:r>
            <a:endParaRPr lang="pl-PL" sz="2800" dirty="0"/>
          </a:p>
          <a:p>
            <a:pPr marL="971550" lvl="1" indent="-514350" algn="l">
              <a:buFont typeface="+mj-lt"/>
              <a:buAutoNum type="alphaLcParenR"/>
            </a:pPr>
            <a:r>
              <a:rPr lang="pl-PL" sz="2600" b="1" dirty="0"/>
              <a:t>Marszałek Województwa wykonujący zadania przy pomocy geodety województwa wchodzącego w skład urzędu marszałkowskiego,</a:t>
            </a:r>
            <a:endParaRPr lang="pl-PL" sz="2600" dirty="0"/>
          </a:p>
          <a:p>
            <a:pPr marL="971550" lvl="1" indent="-514350" algn="l">
              <a:buFont typeface="+mj-lt"/>
              <a:buAutoNum type="alphaLcParenR"/>
            </a:pPr>
            <a:r>
              <a:rPr lang="pl-PL" sz="2600" dirty="0"/>
              <a:t>starosta wykonujący zadania przy pomocy geodety powiatowego wchodzącego w skład starostwa powiatowego.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1112062"/>
      </p:ext>
    </p:extLst>
  </p:cSld>
  <p:clrMapOvr>
    <a:masterClrMapping/>
  </p:clrMapOvr>
  <p:transition spd="slow">
    <p:strip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B0FFAD10-374A-41E7-AF79-7FFFA3CB6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1D1CBC0C-C6E3-4ABE-AC32-B7A3F2DF1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60839"/>
            <a:ext cx="9144000" cy="4280877"/>
          </a:xfrm>
        </p:spPr>
        <p:txBody>
          <a:bodyPr/>
          <a:lstStyle/>
          <a:p>
            <a:r>
              <a:rPr lang="pl-PL" sz="4400" b="1" dirty="0"/>
              <a:t>Zadania organów administracji geodezyjnej i kartograficznej szczebla wojewódzkiego wykonywane są jako zadania z zakresu administracji rządowej.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9294183"/>
      </p:ext>
    </p:extLst>
  </p:cSld>
  <p:clrMapOvr>
    <a:masterClrMapping/>
  </p:clrMapOvr>
  <p:transition spd="slow">
    <p:strip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B0FFAD10-374A-41E7-AF79-7FFFA3CB6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BA9E488C-1D1F-4826-9A47-661DD25CAC91}"/>
              </a:ext>
            </a:extLst>
          </p:cNvPr>
          <p:cNvSpPr/>
          <p:nvPr/>
        </p:nvSpPr>
        <p:spPr>
          <a:xfrm>
            <a:off x="648677" y="830317"/>
            <a:ext cx="10894646" cy="544435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4400" b="1" dirty="0">
                <a:ea typeface="Calibri" panose="020F0502020204030204" pitchFamily="34" charset="0"/>
                <a:cs typeface="Times New Roman" panose="02020603050405020304" pitchFamily="18" charset="0"/>
              </a:rPr>
              <a:t>Z budżetu samorządu województwa finansowane są zadania związane </a:t>
            </a:r>
            <a:br>
              <a:rPr lang="pl-PL" sz="4400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400" b="1" dirty="0">
                <a:ea typeface="Calibri" panose="020F0502020204030204" pitchFamily="34" charset="0"/>
                <a:cs typeface="Times New Roman" panose="02020603050405020304" pitchFamily="18" charset="0"/>
              </a:rPr>
              <a:t>z gromadzeniem, aktualizacją, uzupełnianiem, udostępnianiem i zabezpieczaniem zasobu geodezyjnego i kartograficznego oraz wyłączaniem materiałów z zasobu.</a:t>
            </a:r>
          </a:p>
        </p:txBody>
      </p:sp>
    </p:spTree>
    <p:extLst>
      <p:ext uri="{BB962C8B-B14F-4D97-AF65-F5344CB8AC3E}">
        <p14:creationId xmlns:p14="http://schemas.microsoft.com/office/powerpoint/2010/main" val="4290510083"/>
      </p:ext>
    </p:extLst>
  </p:cSld>
  <p:clrMapOvr>
    <a:masterClrMapping/>
  </p:clrMapOvr>
  <p:transition spd="slow">
    <p:strip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B0FFAD10-374A-41E7-AF79-7FFFA3CB6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5C82987-9DA3-4913-9879-1F19B67ED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2219" y="1274335"/>
            <a:ext cx="10107561" cy="4309329"/>
          </a:xfrm>
        </p:spPr>
        <p:txBody>
          <a:bodyPr/>
          <a:lstStyle/>
          <a:p>
            <a:r>
              <a:rPr lang="pl-PL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ZADANIA </a:t>
            </a:r>
            <a:br>
              <a:rPr lang="pl-PL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pl-PL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MARSZAŁKA WOJEWÓDZTWA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5932475"/>
      </p:ext>
    </p:extLst>
  </p:cSld>
  <p:clrMapOvr>
    <a:masterClrMapping/>
  </p:clrMapOvr>
  <p:transition spd="slow">
    <p:strips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1103</Words>
  <Application>Microsoft Office PowerPoint</Application>
  <PresentationFormat>Panoramiczny</PresentationFormat>
  <Paragraphs>130</Paragraphs>
  <Slides>41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9" baseType="lpstr">
      <vt:lpstr>Arial</vt:lpstr>
      <vt:lpstr>Calibri</vt:lpstr>
      <vt:lpstr>Calibri Light</vt:lpstr>
      <vt:lpstr>Cambria</vt:lpstr>
      <vt:lpstr>Dubai</vt:lpstr>
      <vt:lpstr>Times New Roman</vt:lpstr>
      <vt:lpstr>Wingdings</vt:lpstr>
      <vt:lpstr>Motyw pakietu Office</vt:lpstr>
      <vt:lpstr>Prezentacja programu PowerPoint</vt:lpstr>
      <vt:lpstr>Zadania administracji geodezyjnej  szczebla wojewódzkiego wykonuje  Marszałek Województwa przy pomocy geodety województwa w oparciu  o przepisy ustawy Prawo Geodezyjne  i Kartograficzne.  </vt:lpstr>
      <vt:lpstr>Prezentacja programu PowerPoint</vt:lpstr>
      <vt:lpstr> </vt:lpstr>
      <vt:lpstr>SŁUŻBA GEODEZYJNA  I KARTOGRAFICZNA </vt:lpstr>
      <vt:lpstr>Prezentacja programu PowerPoint</vt:lpstr>
      <vt:lpstr>Prezentacja programu PowerPoint</vt:lpstr>
      <vt:lpstr>Prezentacja programu PowerPoint</vt:lpstr>
      <vt:lpstr>ZADANIA  MARSZAŁKA WOJEWÓDZTWA  </vt:lpstr>
      <vt:lpstr>Prezentacja programu PowerPoint</vt:lpstr>
      <vt:lpstr>Prezentacja programu PowerPoint</vt:lpstr>
      <vt:lpstr>Struktura służby  geodezyjnej i kartograficznej  w Urzędzie Marszałkowskim </vt:lpstr>
      <vt:lpstr>Prezentacja programu PowerPoint</vt:lpstr>
      <vt:lpstr>PAŃSTWOWY ZASÓB GEODEZYJNY I KARTOGRAFICZNY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Radek Daniszewski</dc:creator>
  <cp:lastModifiedBy>Anna Sobierajska</cp:lastModifiedBy>
  <cp:revision>80</cp:revision>
  <cp:lastPrinted>2018-03-16T12:52:15Z</cp:lastPrinted>
  <dcterms:created xsi:type="dcterms:W3CDTF">2018-03-16T12:43:59Z</dcterms:created>
  <dcterms:modified xsi:type="dcterms:W3CDTF">2018-04-10T06:21:55Z</dcterms:modified>
</cp:coreProperties>
</file>