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67" r:id="rId3"/>
    <p:sldId id="257" r:id="rId4"/>
    <p:sldId id="258" r:id="rId5"/>
    <p:sldId id="260" r:id="rId6"/>
    <p:sldId id="266" r:id="rId7"/>
    <p:sldId id="288" r:id="rId8"/>
    <p:sldId id="297" r:id="rId9"/>
    <p:sldId id="290" r:id="rId10"/>
    <p:sldId id="286" r:id="rId11"/>
    <p:sldId id="295" r:id="rId12"/>
    <p:sldId id="296" r:id="rId13"/>
    <p:sldId id="294" r:id="rId14"/>
    <p:sldId id="261" r:id="rId15"/>
    <p:sldId id="262" r:id="rId16"/>
    <p:sldId id="293" r:id="rId17"/>
    <p:sldId id="270" r:id="rId18"/>
  </p:sldIdLst>
  <p:sldSz cx="9144000" cy="6858000" type="screen4x3"/>
  <p:notesSz cx="7010400" cy="92964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CC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Styl jasny 3 — Ak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Styl ciemny 2 - Akcent 3/Ak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1" autoAdjust="0"/>
    <p:restoredTop sz="94682" autoAdjust="0"/>
  </p:normalViewPr>
  <p:slideViewPr>
    <p:cSldViewPr>
      <p:cViewPr varScale="1">
        <p:scale>
          <a:sx n="92" d="100"/>
          <a:sy n="92" d="100"/>
        </p:scale>
        <p:origin x="147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36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/>
      <dgm:spPr/>
      <dgm:t>
        <a:bodyPr/>
        <a:lstStyle/>
        <a:p>
          <a:pPr algn="ctr" rtl="0"/>
          <a:r>
            <a:rPr lang="pl-PL" dirty="0" smtClean="0"/>
            <a:t>ANALIZA PORÓWNAWCZA LATA 2010 - 2017</a:t>
          </a:r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pPr algn="ctr"/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pPr algn="ctr"/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148921" custLinFactY="-23685" custLinFactNeighborX="-357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CED0B79-55CD-445D-B37E-D908B1ECC4B3}" type="presOf" srcId="{FBE7BCBC-BF2E-4E8B-AED7-CDA3DB60131E}" destId="{5ECBF0C8-B4C4-428A-B0AA-8761EF7159F1}" srcOrd="0" destOrd="0" presId="urn:microsoft.com/office/officeart/2005/8/layout/vList2"/>
    <dgm:cxn modelId="{93A1A98B-B4FC-44C2-BDF0-FD62FED1E2C3}" type="presOf" srcId="{67546DBA-5E3A-4EEA-B6A1-1BF4A236D8CA}" destId="{558B95FA-A1D0-4152-9345-9EF5E72FB6D8}" srcOrd="0" destOrd="0" presId="urn:microsoft.com/office/officeart/2005/8/layout/vList2"/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2962A21F-C958-4C56-9575-44AE1ECC7C39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086E691-9D43-450E-9E98-3B7C7E06FE2E}" type="datetimeFigureOut">
              <a:rPr lang="pl-PL"/>
              <a:pPr>
                <a:defRPr/>
              </a:pPr>
              <a:t>2018-05-07</a:t>
            </a:fld>
            <a:endParaRPr lang="pl-PL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EDAA6A7-DAE7-4FED-A093-2E8738A8D04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2791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6BD42-200B-4E92-9793-8679FB3D2E25}" type="datetimeFigureOut">
              <a:rPr lang="pl-PL"/>
              <a:pPr>
                <a:defRPr/>
              </a:pPr>
              <a:t>2018-05-07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4A417-CA2C-483E-8ECA-0C66AE9467E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32374-A01C-46FE-81E2-D7B8CB2BC2BB}" type="datetimeFigureOut">
              <a:rPr lang="pl-PL"/>
              <a:pPr>
                <a:defRPr/>
              </a:pPr>
              <a:t>2018-05-07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8FCF9-B9BE-44B8-AD37-531E962792D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229B9-2F64-471A-A2E7-F3ADDA375B30}" type="datetimeFigureOut">
              <a:rPr lang="pl-PL"/>
              <a:pPr>
                <a:defRPr/>
              </a:pPr>
              <a:t>2018-05-07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E5CA9-1619-4111-8368-26A8AFE193C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E434F-7A02-4C1C-993D-624E19DDFCE7}" type="datetimeFigureOut">
              <a:rPr lang="pl-PL"/>
              <a:pPr>
                <a:defRPr/>
              </a:pPr>
              <a:t>2018-05-07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2F282-1BAB-4F10-8986-48947EFF5DD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E3C6A-D220-4976-BFEC-1ED5D3A98415}" type="datetimeFigureOut">
              <a:rPr lang="pl-PL"/>
              <a:pPr>
                <a:defRPr/>
              </a:pPr>
              <a:t>2018-05-07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C0659-7621-43D2-B8F1-9ED70405180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9E309-9A99-4F7B-ABB6-6AE4EE10C71A}" type="datetimeFigureOut">
              <a:rPr lang="pl-PL"/>
              <a:pPr>
                <a:defRPr/>
              </a:pPr>
              <a:t>2018-05-07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3A71-F1CD-47EA-9AB1-969EC02A030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562FE-42F6-4BE5-8DF0-2E5E41DF24FE}" type="datetimeFigureOut">
              <a:rPr lang="pl-PL"/>
              <a:pPr>
                <a:defRPr/>
              </a:pPr>
              <a:t>2018-05-07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E319A-EF0F-4AAF-8091-864C0580D37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F722D-F42F-4A49-82C7-EE7A33A489F0}" type="datetimeFigureOut">
              <a:rPr lang="pl-PL"/>
              <a:pPr>
                <a:defRPr/>
              </a:pPr>
              <a:t>2018-05-07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0C839-B02A-4ECF-BAF2-77F887D4AB7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95DCB-113C-4A68-B093-95E69EBF0F04}" type="datetimeFigureOut">
              <a:rPr lang="pl-PL"/>
              <a:pPr>
                <a:defRPr/>
              </a:pPr>
              <a:t>2018-05-07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82D2-7BAB-4BB5-9ADD-1B9906F0A5F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08DBC-C8BD-4DA0-9514-ECC041C3EB57}" type="datetimeFigureOut">
              <a:rPr lang="pl-PL"/>
              <a:pPr>
                <a:defRPr/>
              </a:pPr>
              <a:t>2018-05-07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AE407-1910-4D35-85AE-FB19BB813E4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D0464-F1E2-498F-8536-657D1787E50F}" type="datetimeFigureOut">
              <a:rPr lang="pl-PL"/>
              <a:pPr>
                <a:defRPr/>
              </a:pPr>
              <a:t>2018-05-07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10235-D461-4690-BD9C-6CCB23EE19B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BA63690-35CA-454A-89D6-D1C38E7521BE}" type="datetimeFigureOut">
              <a:rPr lang="pl-PL"/>
              <a:pPr>
                <a:defRPr/>
              </a:pPr>
              <a:t>2018-05-07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FB229E8-7398-44F7-8F95-E52110449AB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2.xls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go.kujawsko-pomorskie.pl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913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Tytuł 1"/>
          <p:cNvSpPr>
            <a:spLocks noGrp="1"/>
          </p:cNvSpPr>
          <p:nvPr>
            <p:ph type="ctrTitle"/>
          </p:nvPr>
        </p:nvSpPr>
        <p:spPr>
          <a:xfrm>
            <a:off x="755576" y="2204864"/>
            <a:ext cx="7416800" cy="2881312"/>
          </a:xfrm>
        </p:spPr>
        <p:txBody>
          <a:bodyPr/>
          <a:lstStyle/>
          <a:p>
            <a:pPr eaLnBrk="1" hangingPunct="1">
              <a:defRPr/>
            </a:pP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SPRAWOZDANIE Z REALIZACJI ROCZNEGO </a:t>
            </a:r>
            <a:b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I WIELOLETNIEGO PROGRAMU WSPÓŁPRACY SAMORZĄDU</a:t>
            </a: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WOJEWÓDZTWA </a:t>
            </a:r>
            <a:b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KUJAWSKO-POMORSKIEGO </a:t>
            </a:r>
            <a:r>
              <a:rPr lang="pl-PL" sz="2800" b="1" dirty="0" smtClean="0"/>
              <a:t/>
            </a:r>
            <a:br>
              <a:rPr lang="pl-PL" sz="2800" b="1" dirty="0" smtClean="0"/>
            </a:br>
            <a:r>
              <a:rPr lang="pl-PL" sz="2800" b="1" dirty="0" smtClean="0"/>
              <a:t>Z ORGANIZACJAMI POZARZĄDOWYMI </a:t>
            </a:r>
            <a:br>
              <a:rPr lang="pl-PL" sz="2800" b="1" dirty="0" smtClean="0"/>
            </a:br>
            <a:r>
              <a:rPr lang="pl-PL" sz="2800" b="1" dirty="0" smtClean="0"/>
              <a:t>ZA ROK 2017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Obraz 3" descr="podklad z herbem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134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Tytuł 4"/>
          <p:cNvSpPr>
            <a:spLocks noGrp="1"/>
          </p:cNvSpPr>
          <p:nvPr>
            <p:ph type="title"/>
          </p:nvPr>
        </p:nvSpPr>
        <p:spPr>
          <a:xfrm>
            <a:off x="0" y="260350"/>
            <a:ext cx="7416800" cy="419100"/>
          </a:xfrm>
        </p:spPr>
        <p:txBody>
          <a:bodyPr/>
          <a:lstStyle/>
          <a:p>
            <a:pPr eaLnBrk="1" hangingPunct="1"/>
            <a:r>
              <a:rPr lang="pl-PL" sz="2000" b="1" dirty="0" smtClean="0">
                <a:solidFill>
                  <a:srgbClr val="000000"/>
                </a:solidFill>
              </a:rPr>
              <a:t>Skala dofinansowania w trybie pozakonkursowym w 2017 r. </a:t>
            </a:r>
            <a:br>
              <a:rPr lang="pl-PL" sz="2000" b="1" dirty="0" smtClean="0">
                <a:solidFill>
                  <a:srgbClr val="000000"/>
                </a:solidFill>
              </a:rPr>
            </a:br>
            <a:r>
              <a:rPr lang="pl-PL" sz="2000" b="1" dirty="0" smtClean="0">
                <a:solidFill>
                  <a:srgbClr val="000000"/>
                </a:solidFill>
              </a:rPr>
              <a:t>środki wykorzystane</a:t>
            </a:r>
          </a:p>
        </p:txBody>
      </p:sp>
      <p:graphicFrame>
        <p:nvGraphicFramePr>
          <p:cNvPr id="33795" name="Symbol zastępczy zawartości 9"/>
          <p:cNvGraphicFramePr>
            <a:graphicFrameLocks noGrp="1"/>
          </p:cNvGraphicFramePr>
          <p:nvPr>
            <p:ph idx="1"/>
          </p:nvPr>
        </p:nvGraphicFramePr>
        <p:xfrm>
          <a:off x="323528" y="1916832"/>
          <a:ext cx="6912768" cy="4248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6" name="Worksheet" r:id="rId5" imgW="8505946" imgH="4819770" progId="Excel.Sheet.8">
                  <p:embed/>
                </p:oleObj>
              </mc:Choice>
              <mc:Fallback>
                <p:oleObj name="Worksheet" r:id="rId5" imgW="8505946" imgH="4819770" progId="Excel.Sheet.8">
                  <p:embed/>
                  <p:pic>
                    <p:nvPicPr>
                      <p:cNvPr id="0" name="Symbol zastępczy zawartości 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916832"/>
                        <a:ext cx="6912768" cy="42484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145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179512" y="188640"/>
          <a:ext cx="6048672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0764" name="Group 44"/>
          <p:cNvGraphicFramePr>
            <a:graphicFrameLocks noGrp="1"/>
          </p:cNvGraphicFramePr>
          <p:nvPr>
            <p:ph idx="1"/>
          </p:nvPr>
        </p:nvGraphicFramePr>
        <p:xfrm>
          <a:off x="179512" y="1412776"/>
          <a:ext cx="7488832" cy="5126355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218749"/>
                <a:gridCol w="755579"/>
                <a:gridCol w="748884"/>
                <a:gridCol w="748884"/>
                <a:gridCol w="748884"/>
                <a:gridCol w="816963"/>
                <a:gridCol w="816963"/>
                <a:gridCol w="816963"/>
                <a:gridCol w="816963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ROK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2010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2011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2012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2013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2017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ILOŚĆ KONKURSÓW</a:t>
                      </a:r>
                      <a:endParaRPr kumimoji="0" lang="pl-PL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19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19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28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WARTOŚĆ ŚRODKÓW PRZYZNANYCH NA KONKURSY  </a:t>
                      </a:r>
                      <a:endParaRPr kumimoji="0" lang="pl-P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5 381 730,00 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5 155 700,00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400" kern="1200" dirty="0" smtClean="0"/>
                        <a:t>4 906 555,00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5 247 446,60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6 761 869,00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7 103 185,00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6 227 877,75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7 012 252,07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OFERT ZŁOŻONYCH 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1408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1249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1191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1104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1186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1041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957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OFERT OBJĘTYCH DOFINANSOWANIEM  (konkursy)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533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561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509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544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562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572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553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549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WARTOŚĆ SRODKÓW PRZYZNANYCH NA TRYB UPROSZCZONY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400" dirty="0" smtClean="0"/>
                        <a:t>28 500,00 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193 803,00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400" kern="1200" dirty="0" smtClean="0"/>
                        <a:t>383 104,60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400" dirty="0" smtClean="0"/>
                        <a:t>367 194,08 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286 070,00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296 480,00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374 219,00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441 201,07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OFERT OBJĘTYCH DOFINANSOWANIEM (tryb uproszczony)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28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53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67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5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1"/>
          <p:cNvSpPr>
            <a:spLocks noGrp="1"/>
          </p:cNvSpPr>
          <p:nvPr>
            <p:ph type="ctrTitle"/>
          </p:nvPr>
        </p:nvSpPr>
        <p:spPr>
          <a:xfrm>
            <a:off x="395288" y="2276871"/>
            <a:ext cx="7777162" cy="2591991"/>
          </a:xfrm>
        </p:spPr>
        <p:txBody>
          <a:bodyPr/>
          <a:lstStyle/>
          <a:p>
            <a:pPr eaLnBrk="1" hangingPunct="1">
              <a:defRPr/>
            </a:pPr>
            <a:r>
              <a:rPr lang="pl-PL" sz="3200" dirty="0" smtClean="0">
                <a:solidFill>
                  <a:srgbClr val="FF0000"/>
                </a:solidFill>
              </a:rPr>
              <a:t/>
            </a:r>
            <a:br>
              <a:rPr lang="pl-PL" sz="3200" dirty="0" smtClean="0">
                <a:solidFill>
                  <a:srgbClr val="FF0000"/>
                </a:solidFill>
              </a:rPr>
            </a:b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endParaRPr lang="pl-PL" sz="32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Symbol zastępczy zawartości 6"/>
          <p:cNvGraphicFramePr>
            <a:graphicFrameLocks/>
          </p:cNvGraphicFramePr>
          <p:nvPr/>
        </p:nvGraphicFramePr>
        <p:xfrm>
          <a:off x="179512" y="2852936"/>
          <a:ext cx="7848870" cy="2291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370840"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konkursy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Tryb uproszczony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Projekty wieloletnie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łącznie</a:t>
                      </a:r>
                      <a:endParaRPr lang="pl-PL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b="0" dirty="0" smtClean="0"/>
                        <a:t>Wkład finansowy</a:t>
                      </a:r>
                      <a:endParaRPr lang="pl-PL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 </a:t>
                      </a: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647 213,96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377 676,09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776 683,67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15 801 573,72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aseline="0" dirty="0" smtClean="0"/>
                        <a:t>Wkład pozafinansowy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727 414,52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142 386,03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90</a:t>
                      </a:r>
                      <a:r>
                        <a:rPr lang="pl-PL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pl-PL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569,00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956 369,55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/>
                        <a:t>ŁĄCZNIE</a:t>
                      </a:r>
                      <a:endParaRPr lang="pl-PL" sz="1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15 </a:t>
                      </a:r>
                      <a:r>
                        <a:rPr lang="pl-PL" sz="11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374 628,48</a:t>
                      </a:r>
                      <a:endParaRPr lang="pl-PL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520 062,12</a:t>
                      </a:r>
                      <a:endParaRPr lang="pl-PL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867 252,67</a:t>
                      </a:r>
                      <a:endParaRPr lang="pl-PL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16 761 943,27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pSp>
        <p:nvGrpSpPr>
          <p:cNvPr id="2" name="Grupa 4"/>
          <p:cNvGrpSpPr/>
          <p:nvPr/>
        </p:nvGrpSpPr>
        <p:grpSpPr>
          <a:xfrm>
            <a:off x="179512" y="1700808"/>
            <a:ext cx="5544616" cy="920747"/>
            <a:chOff x="0" y="15356"/>
            <a:chExt cx="2304256" cy="920747"/>
          </a:xfrm>
          <a:scene3d>
            <a:camera prst="orthographicFront"/>
            <a:lightRig rig="flat" dir="t"/>
          </a:scene3d>
        </p:grpSpPr>
        <p:sp>
          <p:nvSpPr>
            <p:cNvPr id="6" name="Prostokąt zaokrąglony 5"/>
            <p:cNvSpPr/>
            <p:nvPr/>
          </p:nvSpPr>
          <p:spPr>
            <a:xfrm>
              <a:off x="0" y="15356"/>
              <a:ext cx="2304256" cy="920747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" name="Prostokąt 6"/>
            <p:cNvSpPr/>
            <p:nvPr/>
          </p:nvSpPr>
          <p:spPr>
            <a:xfrm>
              <a:off x="44947" y="60303"/>
              <a:ext cx="2214362" cy="83085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algn="ctr" defTabSz="1289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b="1" kern="1200" dirty="0" smtClean="0"/>
                <a:t>Wysokość wkładu własnego organizacji poniesionego na realizację projektów w 2017 r.</a:t>
              </a:r>
            </a:p>
            <a:p>
              <a:pPr algn="ctr" defTabSz="1289050">
                <a:lnSpc>
                  <a:spcPct val="90000"/>
                </a:lnSpc>
                <a:spcAft>
                  <a:spcPct val="35000"/>
                </a:spcAft>
              </a:pPr>
              <a:r>
                <a:rPr lang="pl-PL" b="1" dirty="0" smtClean="0">
                  <a:solidFill>
                    <a:schemeClr val="tx1"/>
                  </a:solidFill>
                </a:rPr>
                <a:t>W roku 2013 kwota </a:t>
              </a:r>
              <a:r>
                <a:rPr lang="pl-PL" b="1" dirty="0" smtClean="0">
                  <a:solidFill>
                    <a:srgbClr val="FF0000"/>
                  </a:solidFill>
                </a:rPr>
                <a:t>10 400 612,41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682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2" name="Tytuł 1"/>
          <p:cNvSpPr>
            <a:spLocks noGrp="1"/>
          </p:cNvSpPr>
          <p:nvPr>
            <p:ph type="ctrTitle"/>
          </p:nvPr>
        </p:nvSpPr>
        <p:spPr>
          <a:xfrm>
            <a:off x="0" y="1124744"/>
            <a:ext cx="7632700" cy="4751809"/>
          </a:xfrm>
        </p:spPr>
        <p:txBody>
          <a:bodyPr/>
          <a:lstStyle/>
          <a:p>
            <a:pPr algn="l" eaLnBrk="1" hangingPunct="1"/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 </a:t>
            </a: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/>
            </a:r>
            <a:br>
              <a:rPr lang="pl-PL" sz="1400" b="1" dirty="0" smtClean="0"/>
            </a:br>
            <a:endParaRPr lang="pl-PL" sz="1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23528" y="1196753"/>
            <a:ext cx="712879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b="1" dirty="0" smtClean="0">
                <a:solidFill>
                  <a:schemeClr val="accent6">
                    <a:lumMod val="75000"/>
                  </a:schemeClr>
                </a:solidFill>
              </a:rPr>
              <a:t>Środki UE</a:t>
            </a:r>
          </a:p>
          <a:p>
            <a:endParaRPr lang="pl-PL" sz="1400" dirty="0" smtClean="0"/>
          </a:p>
          <a:p>
            <a:pPr lvl="0"/>
            <a:r>
              <a:rPr lang="pl-PL" sz="1400" dirty="0" smtClean="0"/>
              <a:t>1) W ramach Regionalnego Programu Operacyjnego Województwa Kujawsko-Pomorskiego na lata 2014-2020, w 2017 roku dofinansowanie ze środków Unii Europejskiej przedstawiało się następująco:</a:t>
            </a:r>
          </a:p>
          <a:p>
            <a:pPr lvl="0"/>
            <a:endParaRPr lang="pl-PL" sz="1400" dirty="0" smtClean="0"/>
          </a:p>
          <a:p>
            <a:pPr>
              <a:buFontTx/>
              <a:buChar char="-"/>
            </a:pPr>
            <a:r>
              <a:rPr lang="pl-PL" sz="1400" dirty="0" smtClean="0"/>
              <a:t> z Europejskiego Funduszu Rozwoju Regionalnego – zawarto  8 umów na łączną kwotę </a:t>
            </a:r>
            <a:r>
              <a:rPr lang="pl-PL" sz="1400" b="1" dirty="0" smtClean="0"/>
              <a:t>18 790 386,00</a:t>
            </a:r>
            <a:r>
              <a:rPr lang="pl-PL" sz="1400" dirty="0" smtClean="0"/>
              <a:t> zł;</a:t>
            </a:r>
          </a:p>
          <a:p>
            <a:pPr lvl="0">
              <a:buFontTx/>
              <a:buChar char="-"/>
            </a:pPr>
            <a:endParaRPr lang="pl-PL" sz="1400" dirty="0" smtClean="0"/>
          </a:p>
          <a:p>
            <a:pPr lvl="0"/>
            <a:r>
              <a:rPr lang="pl-PL" sz="1400" dirty="0" smtClean="0"/>
              <a:t>- z </a:t>
            </a:r>
            <a:r>
              <a:rPr lang="pl-PL" sz="1400" b="1" dirty="0" smtClean="0"/>
              <a:t>Europejskiego Funduszu Społecznego </a:t>
            </a:r>
            <a:r>
              <a:rPr lang="pl-PL" sz="1400" dirty="0" smtClean="0"/>
              <a:t>- zawarto 73 umowy na łączną </a:t>
            </a:r>
            <a:br>
              <a:rPr lang="pl-PL" sz="1400" dirty="0" smtClean="0"/>
            </a:br>
            <a:r>
              <a:rPr lang="pl-PL" sz="1400" dirty="0" smtClean="0"/>
              <a:t>kwotę </a:t>
            </a:r>
            <a:r>
              <a:rPr lang="pl-PL" sz="1400" b="1" dirty="0" smtClean="0"/>
              <a:t>129 295 936,56 </a:t>
            </a:r>
            <a:r>
              <a:rPr lang="pl-PL" sz="1400" dirty="0" smtClean="0"/>
              <a:t>zł.</a:t>
            </a:r>
          </a:p>
          <a:p>
            <a:pPr lvl="0"/>
            <a:endParaRPr lang="pl-PL" sz="1400" dirty="0" smtClean="0"/>
          </a:p>
          <a:p>
            <a:pPr lvl="0"/>
            <a:r>
              <a:rPr lang="pl-PL" sz="1400" dirty="0" smtClean="0"/>
              <a:t>2)  W ramach Programu Rozwoju Obszarów Wiejskich zawarto 6 umów, których łączna wartość wyniosła </a:t>
            </a:r>
            <a:r>
              <a:rPr lang="pl-PL" sz="1400" b="1" dirty="0" smtClean="0"/>
              <a:t>633 455,00 </a:t>
            </a:r>
            <a:r>
              <a:rPr lang="pl-PL" sz="1400" dirty="0" smtClean="0"/>
              <a:t>zł, natomiast przekazano środki w wysokości </a:t>
            </a:r>
            <a:r>
              <a:rPr lang="pl-PL" sz="1400" b="1" dirty="0" smtClean="0"/>
              <a:t>80 378,00 </a:t>
            </a:r>
            <a:r>
              <a:rPr lang="pl-PL" sz="1400" dirty="0" smtClean="0"/>
              <a:t>zł;</a:t>
            </a:r>
          </a:p>
          <a:p>
            <a:pPr lvl="0"/>
            <a:endParaRPr lang="pl-PL" sz="1400" dirty="0" smtClean="0"/>
          </a:p>
          <a:p>
            <a:pPr lvl="0"/>
            <a:r>
              <a:rPr lang="pl-PL" sz="1400" dirty="0" smtClean="0"/>
              <a:t>3) W ramach Programu Operacyjnego „Rybactwo i Morze” 2014-2020 zawarto 2 umowy na kwotę </a:t>
            </a:r>
            <a:r>
              <a:rPr lang="pl-PL" sz="1400" b="1" dirty="0" smtClean="0"/>
              <a:t>184 269,78 </a:t>
            </a:r>
            <a:r>
              <a:rPr lang="pl-PL" sz="1400" dirty="0" smtClean="0"/>
              <a:t>zł, </a:t>
            </a:r>
          </a:p>
          <a:p>
            <a:pPr lvl="0"/>
            <a:endParaRPr lang="pl-PL" sz="1400" dirty="0" smtClean="0"/>
          </a:p>
          <a:p>
            <a:pPr lvl="0"/>
            <a:r>
              <a:rPr lang="pl-PL" sz="1400" dirty="0" smtClean="0"/>
              <a:t>Łącznie ze środków UE w 2017 roku na rzecz organizacji pozarządowych Samorząd Województwa przekazał </a:t>
            </a:r>
            <a:r>
              <a:rPr lang="pl-PL" sz="1400" b="1" dirty="0" smtClean="0"/>
              <a:t>148 904 047,34 zł.</a:t>
            </a:r>
          </a:p>
          <a:p>
            <a:endParaRPr lang="pl-PL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7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0" y="476250"/>
            <a:ext cx="7488238" cy="6192838"/>
          </a:xfrm>
        </p:spPr>
        <p:txBody>
          <a:bodyPr/>
          <a:lstStyle/>
          <a:p>
            <a:pPr algn="l" eaLnBrk="1" hangingPunct="1">
              <a:buClr>
                <a:schemeClr val="accent2"/>
              </a:buClr>
            </a:pPr>
            <a:r>
              <a:rPr lang="pl-PL" sz="2800" u="sng" dirty="0" smtClean="0">
                <a:solidFill>
                  <a:srgbClr val="E46C0A"/>
                </a:solidFill>
              </a:rPr>
              <a:t>Współpraca o charakterze pozafinansowym</a:t>
            </a:r>
            <a:r>
              <a:rPr lang="pl-PL" sz="2800" u="sng" dirty="0" smtClean="0">
                <a:solidFill>
                  <a:srgbClr val="006600"/>
                </a:solidFill>
              </a:rPr>
              <a:t/>
            </a:r>
            <a:br>
              <a:rPr lang="pl-PL" sz="2800" u="sng" dirty="0" smtClean="0">
                <a:solidFill>
                  <a:srgbClr val="006600"/>
                </a:solidFill>
              </a:rPr>
            </a:br>
            <a:r>
              <a:rPr lang="pl-PL" sz="1600" b="1" dirty="0" smtClean="0">
                <a:solidFill>
                  <a:srgbClr val="006600"/>
                </a:solidFill>
              </a:rPr>
              <a:t/>
            </a:r>
            <a:br>
              <a:rPr lang="pl-PL" sz="1600" b="1" dirty="0" smtClean="0">
                <a:solidFill>
                  <a:srgbClr val="006600"/>
                </a:solidFill>
              </a:rPr>
            </a:br>
            <a:r>
              <a:rPr lang="pl-PL" sz="1400" b="1" i="1" dirty="0" smtClean="0"/>
              <a:t> </a:t>
            </a:r>
            <a:r>
              <a:rPr lang="pl-PL" sz="1400" b="1" dirty="0" smtClean="0"/>
              <a:t>Działania na rzecz trzeciego sektora realizowane przez  Biuro Współpracy </a:t>
            </a:r>
            <a:br>
              <a:rPr lang="pl-PL" sz="1400" b="1" dirty="0" smtClean="0"/>
            </a:br>
            <a:r>
              <a:rPr lang="pl-PL" sz="1400" b="1" dirty="0" smtClean="0"/>
              <a:t> z Organizacjami Pozarządowymi i we współpracy z organizacjami pozarządowymi:</a:t>
            </a:r>
            <a:br>
              <a:rPr lang="pl-PL" sz="1400" b="1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</a:t>
            </a:r>
            <a:r>
              <a:rPr lang="pl-PL" sz="1400" b="1" dirty="0" smtClean="0"/>
              <a:t>X edycja Konkursu „Rodzynki z pozarządówki” </a:t>
            </a:r>
            <a:r>
              <a:rPr lang="pl-PL" sz="1400" dirty="0" smtClean="0"/>
              <a:t>– Konkurs o nagrodę Marszałka Województwa – nagrodzenie  dobrych praktyk. W roku 2017 wyłoniono 12 laureatów Konkursu – gala odbyła się w Domu Zdrojowym w Ciechocinku;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</a:t>
            </a:r>
            <a:r>
              <a:rPr lang="pl-PL" sz="1400" b="1" dirty="0" smtClean="0"/>
              <a:t>XVIII Forum Organizacji  Pozarządowych Województwa Kujawsko-Pomorskiego – </a:t>
            </a:r>
            <a:br>
              <a:rPr lang="pl-PL" sz="1400" b="1" dirty="0" smtClean="0"/>
            </a:br>
            <a:r>
              <a:rPr lang="pl-PL" sz="1400" b="1" dirty="0" smtClean="0"/>
              <a:t>  </a:t>
            </a:r>
            <a:r>
              <a:rPr lang="pl-PL" sz="1400" dirty="0" smtClean="0"/>
              <a:t>w Forum wzięło udział ok. 100 osób z różnych organizacji –  oferta Wspólna Stowarzyszenia Terminus, Różowa Wstążeczka i Gineka z Bydgoszczy – zadanie zlecone, Forum odbyło się w  hotelu Wodnik w Bydgoszczy;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</a:t>
            </a:r>
            <a:r>
              <a:rPr lang="pl-PL" sz="1400" b="1" dirty="0" smtClean="0"/>
              <a:t>Doradztwo dla NGO z dziedziny prawa i rachunkowości </a:t>
            </a:r>
            <a:r>
              <a:rPr lang="pl-PL" sz="1400" dirty="0" smtClean="0"/>
              <a:t>– podczas  54 godzin doradztwa z pomocy skorzystały 33 podmioty (organizacje pozarządowe i grupy nieformalne, będące na etapie tworzenia stowarzyszenia lub fundacji);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Redagowanie i przesyłanie </a:t>
            </a:r>
            <a:r>
              <a:rPr lang="pl-PL" sz="1400" b="1" dirty="0" smtClean="0"/>
              <a:t>newslettra</a:t>
            </a:r>
            <a:r>
              <a:rPr lang="pl-PL" sz="1400" dirty="0" smtClean="0"/>
              <a:t> dla organizacji pozarządowych - ok. 1400 odbiorców; 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Administrowanie </a:t>
            </a:r>
            <a:r>
              <a:rPr lang="pl-PL" sz="1400" b="1" dirty="0" smtClean="0"/>
              <a:t>podstrony internetowej  </a:t>
            </a:r>
            <a:r>
              <a:rPr lang="pl-PL" sz="1400" u="sng" dirty="0" smtClean="0">
                <a:hlinkClick r:id="rId3"/>
              </a:rPr>
              <a:t>www.ngo.kujawsko-pomorskie.pl</a:t>
            </a:r>
            <a:r>
              <a:rPr lang="pl-PL" sz="1400" dirty="0" smtClean="0"/>
              <a:t>  działającej </a:t>
            </a:r>
            <a:br>
              <a:rPr lang="pl-PL" sz="1400" dirty="0" smtClean="0"/>
            </a:br>
            <a:r>
              <a:rPr lang="pl-PL" sz="1400" dirty="0" smtClean="0"/>
              <a:t>  w ramach portalu województwa oraz </a:t>
            </a:r>
            <a:r>
              <a:rPr lang="pl-PL" sz="1400" b="1" dirty="0" smtClean="0"/>
              <a:t>aktualizacja bazy organizacji pozarządowych  </a:t>
            </a:r>
            <a:r>
              <a:rPr lang="pl-PL" sz="1400" dirty="0" smtClean="0"/>
              <a:t>(na koniec </a:t>
            </a:r>
            <a:br>
              <a:rPr lang="pl-PL" sz="1400" dirty="0" smtClean="0"/>
            </a:br>
            <a:r>
              <a:rPr lang="pl-PL" sz="1400" dirty="0" smtClean="0"/>
              <a:t>  2017 r.  w bazie zarejestrowanych było ponad 1500 NGO). Tak </a:t>
            </a:r>
            <a:r>
              <a:rPr lang="pl-PL" sz="1400" dirty="0" err="1" smtClean="0"/>
              <a:t>podstrona</a:t>
            </a:r>
            <a:r>
              <a:rPr lang="pl-PL" sz="1400" dirty="0" smtClean="0"/>
              <a:t>,  jak i baza organizacji  </a:t>
            </a:r>
            <a:br>
              <a:rPr lang="pl-PL" sz="1400" dirty="0" smtClean="0"/>
            </a:br>
            <a:r>
              <a:rPr lang="pl-PL" sz="1400" dirty="0" smtClean="0"/>
              <a:t> pozarządowych jest prowadzona i moderowana z poziomu Biura Współpracy. </a:t>
            </a:r>
            <a:br>
              <a:rPr lang="pl-PL" sz="1400" dirty="0" smtClean="0"/>
            </a:br>
            <a:endParaRPr lang="pl-PL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682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2" name="Tytuł 1"/>
          <p:cNvSpPr>
            <a:spLocks noGrp="1"/>
          </p:cNvSpPr>
          <p:nvPr>
            <p:ph type="ctrTitle"/>
          </p:nvPr>
        </p:nvSpPr>
        <p:spPr>
          <a:xfrm>
            <a:off x="107504" y="260648"/>
            <a:ext cx="7704856" cy="6408712"/>
          </a:xfrm>
        </p:spPr>
        <p:txBody>
          <a:bodyPr/>
          <a:lstStyle/>
          <a:p>
            <a:pPr algn="l" eaLnBrk="1" hangingPunct="1"/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Opracowanie i przeprowadzenie </a:t>
            </a:r>
            <a:r>
              <a:rPr lang="pl-PL" sz="1400" b="1" dirty="0" smtClean="0"/>
              <a:t>konsultacji społecznych </a:t>
            </a:r>
            <a:r>
              <a:rPr lang="pl-PL" sz="1400" dirty="0" smtClean="0"/>
              <a:t>rocznego programu współpracy</a:t>
            </a:r>
            <a:r>
              <a:rPr lang="pl-PL" sz="1400" b="1" dirty="0" smtClean="0"/>
              <a:t> </a:t>
            </a:r>
            <a:r>
              <a:rPr lang="pl-PL" sz="1400" dirty="0" smtClean="0"/>
              <a:t>z organizacjami pozarządowymi oraz współpraca przy konsultacjach innych dokumentów;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 Współpraca z </a:t>
            </a:r>
            <a:r>
              <a:rPr lang="pl-PL" sz="1400" b="1" dirty="0" smtClean="0"/>
              <a:t>Sejmikiem</a:t>
            </a:r>
            <a:r>
              <a:rPr lang="pl-PL" sz="1400" dirty="0" smtClean="0"/>
              <a:t> Organizacji Pozarządowych Województwa Kujawsko-Pomorskiego i </a:t>
            </a:r>
            <a:r>
              <a:rPr lang="pl-PL" sz="1400" b="1" dirty="0" smtClean="0"/>
              <a:t>Radą </a:t>
            </a:r>
            <a:br>
              <a:rPr lang="pl-PL" sz="1400" b="1" dirty="0" smtClean="0"/>
            </a:br>
            <a:r>
              <a:rPr lang="pl-PL" sz="1400" b="1" dirty="0" smtClean="0"/>
              <a:t>   Działalności Pożytku Publicznego </a:t>
            </a:r>
            <a:r>
              <a:rPr lang="pl-PL" sz="1400" dirty="0" smtClean="0"/>
              <a:t>Województwa Kujawsko-Pomorskiego oraz obsługa ich posiedzeń;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Obsługa i doskonalenie elektronicznego </a:t>
            </a:r>
            <a:r>
              <a:rPr lang="pl-PL" sz="1400" b="1" dirty="0" smtClean="0"/>
              <a:t>generatora ofert</a:t>
            </a:r>
            <a:r>
              <a:rPr lang="pl-PL" sz="1400" dirty="0" smtClean="0"/>
              <a:t>, umożliwiającego składanie ofert, generowanie umów i rozliczanie sprawozdań w trybie ustawy o działalności pożytku publicznego i o wolontariacie. Kolejne etapy zmian;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 Udział w pracach zespołu roboczego Kampanii filantropijnej z ramienia samorządu szczebla wojewódzkiego;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Udział w kapitule procesu certyfikacji pn. „Organizacja Sprawdzona” z ramienia samorządu szczebla wojewódzkiego;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Udział w kapitule konkursu pn. „Wolontariat w akcji”- realizowanym w ramach kujawsko-pomorskiego Forum Organizacji Pozarządowych 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 - Prowadzenie </a:t>
            </a:r>
            <a:r>
              <a:rPr lang="pl-PL" sz="1400" b="1" dirty="0" smtClean="0"/>
              <a:t>kampanii 1% dla naszego regionu – </a:t>
            </a:r>
            <a:r>
              <a:rPr lang="pl-PL" sz="1400" dirty="0" smtClean="0"/>
              <a:t>uświadamianie o możliwości przekazania 1% podatku na rzecz OPP z regionu. Kampania rozpoczęła się w 2016 roku ale realizowana była głównie w pierwszym kwartale 2017 roku (kampania radio PIK, plakaty i ulotki) i ponownie została uruchomiona w grudniu 2017 roku. Głównym elementem grudniowej odsłony kampanii było przystąpienie do programu „Wspieraj lokalnie” w ramach którego stworzony został darmowy program komputerowy, umożliwiający przekazanie 1% podatku organizacjom z województwa kujawsko-pomorskiego;</a:t>
            </a:r>
            <a:br>
              <a:rPr lang="pl-PL" sz="1400" dirty="0" smtClean="0"/>
            </a:br>
            <a:r>
              <a:rPr lang="pl-PL" sz="1400" b="1" dirty="0" smtClean="0"/>
              <a:t/>
            </a:r>
            <a:br>
              <a:rPr lang="pl-PL" sz="1400" b="1" dirty="0" smtClean="0"/>
            </a:br>
            <a:endParaRPr lang="pl-PL" sz="1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682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2" name="Tytuł 1"/>
          <p:cNvSpPr>
            <a:spLocks noGrp="1"/>
          </p:cNvSpPr>
          <p:nvPr>
            <p:ph type="ctrTitle"/>
          </p:nvPr>
        </p:nvSpPr>
        <p:spPr>
          <a:xfrm>
            <a:off x="0" y="1124744"/>
            <a:ext cx="7632700" cy="4751809"/>
          </a:xfrm>
        </p:spPr>
        <p:txBody>
          <a:bodyPr/>
          <a:lstStyle/>
          <a:p>
            <a:pPr algn="l" eaLnBrk="1" hangingPunct="1"/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 </a:t>
            </a: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/>
            </a:r>
            <a:br>
              <a:rPr lang="pl-PL" sz="1400" b="1" dirty="0" smtClean="0"/>
            </a:br>
            <a:endParaRPr lang="pl-PL" sz="1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23528" y="1412776"/>
            <a:ext cx="712879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200" dirty="0" smtClean="0"/>
              <a:t>-  Na zlecenie Samorządu Województwa przeprowadzonych zostało </a:t>
            </a:r>
            <a:r>
              <a:rPr lang="pl-PL" sz="1200" b="1" dirty="0" smtClean="0"/>
              <a:t>20 szkoleń </a:t>
            </a:r>
            <a:r>
              <a:rPr lang="pl-PL" sz="1200" dirty="0" smtClean="0"/>
              <a:t>dla przedstawicieli organizacji pozarządowych z województwa kujawsko-pomorskiego oraz </a:t>
            </a:r>
            <a:r>
              <a:rPr lang="pl-PL" sz="1200" b="1" dirty="0" smtClean="0"/>
              <a:t>kilkadziesiąt godzin doradztwa </a:t>
            </a:r>
            <a:r>
              <a:rPr lang="pl-PL" sz="1200" dirty="0" smtClean="0"/>
              <a:t>indywidualnego z szerokiego katalogu tematycznego. Szkolenia i doradztwo przeprowadziło Toruńskie Stowarzyszenie Aktywności Społecznej  w ramach realizacji zadania publicznego ;</a:t>
            </a:r>
          </a:p>
          <a:p>
            <a:endParaRPr lang="pl-PL" sz="1200" dirty="0" smtClean="0"/>
          </a:p>
          <a:p>
            <a:r>
              <a:rPr lang="pl-PL" sz="1200" dirty="0" smtClean="0"/>
              <a:t> - </a:t>
            </a:r>
            <a:r>
              <a:rPr lang="pl-PL" sz="1200" b="1" dirty="0" smtClean="0"/>
              <a:t>Nieodpłatne udostępnianie </a:t>
            </a:r>
            <a:r>
              <a:rPr lang="pl-PL" sz="1200" dirty="0" smtClean="0"/>
              <a:t>organizacjom pozarządowym sal wykładowych (12 przypadków), sprzętu multimedialnego, pomoc przy organizacji przedsięwzięć i rekrutacji uczestników;</a:t>
            </a:r>
          </a:p>
          <a:p>
            <a:endParaRPr lang="pl-PL" sz="1200" dirty="0" smtClean="0"/>
          </a:p>
          <a:p>
            <a:pPr>
              <a:buFontTx/>
              <a:buChar char="-"/>
            </a:pPr>
            <a:r>
              <a:rPr lang="pl-PL" sz="1200" dirty="0" smtClean="0"/>
              <a:t> Organizacja </a:t>
            </a:r>
            <a:r>
              <a:rPr lang="pl-PL" sz="1200" b="1" dirty="0" smtClean="0"/>
              <a:t>spotkań informacyjnych </a:t>
            </a:r>
            <a:r>
              <a:rPr lang="pl-PL" sz="1200" dirty="0" smtClean="0"/>
              <a:t>nt. otwartych konkursów ofert  ogłaszanych przez Samorząd Województwa – m.in. dla powiatu chełmińskiego;</a:t>
            </a:r>
            <a:br>
              <a:rPr lang="pl-PL" sz="1200" dirty="0" smtClean="0"/>
            </a:br>
            <a:r>
              <a:rPr lang="pl-PL" sz="1200" dirty="0" smtClean="0"/>
              <a:t/>
            </a:r>
            <a:br>
              <a:rPr lang="pl-PL" sz="1200" dirty="0" smtClean="0"/>
            </a:br>
            <a:r>
              <a:rPr lang="pl-PL" sz="1200" dirty="0" smtClean="0"/>
              <a:t>- Udział w I Grudziądzkim </a:t>
            </a:r>
            <a:r>
              <a:rPr lang="pl-PL" sz="1200" b="1" dirty="0" smtClean="0"/>
              <a:t>forum NGO i II Forum Samorządowym Województwa Kujawsko-Pomorskiego  - </a:t>
            </a:r>
            <a:r>
              <a:rPr lang="pl-PL" sz="1200" dirty="0" smtClean="0"/>
              <a:t>wystąpienia;</a:t>
            </a:r>
          </a:p>
          <a:p>
            <a:pPr>
              <a:buFontTx/>
              <a:buChar char="-"/>
            </a:pPr>
            <a:endParaRPr lang="pl-PL" sz="1200" dirty="0" smtClean="0"/>
          </a:p>
          <a:p>
            <a:pPr>
              <a:buFontTx/>
              <a:buChar char="-"/>
            </a:pPr>
            <a:r>
              <a:rPr lang="pl-PL" sz="1200" dirty="0" smtClean="0"/>
              <a:t> Badanie stopnia zadowolenia ze strony internetowej ngo.kujawsko-pomorskie.pl. </a:t>
            </a:r>
            <a:br>
              <a:rPr lang="pl-PL" sz="1200" dirty="0" smtClean="0"/>
            </a:br>
            <a:r>
              <a:rPr lang="pl-PL" sz="1200" dirty="0" smtClean="0"/>
              <a:t>W odpowiedzi na zadane w ankiecie pytania </a:t>
            </a:r>
            <a:r>
              <a:rPr lang="pl-PL" sz="1200" b="1" dirty="0" smtClean="0"/>
              <a:t>uzyskano 24 głosy</a:t>
            </a:r>
            <a:r>
              <a:rPr lang="pl-PL" sz="1200" dirty="0" smtClean="0"/>
              <a:t>, gdzie 58,3 % oceniło portal bardzo dobrze a 33.3 wzorowo, co oznacza, że prawie </a:t>
            </a:r>
            <a:r>
              <a:rPr lang="pl-PL" sz="1200" b="1" dirty="0" smtClean="0"/>
              <a:t>92%</a:t>
            </a:r>
            <a:r>
              <a:rPr lang="pl-PL" sz="1200" dirty="0" smtClean="0"/>
              <a:t> respondentów pozytywnie ocenia funkcjonowanie strony;</a:t>
            </a:r>
          </a:p>
          <a:p>
            <a:endParaRPr lang="pl-PL" sz="1200" dirty="0" smtClean="0"/>
          </a:p>
          <a:p>
            <a:pPr>
              <a:buFontTx/>
              <a:buChar char="-"/>
            </a:pPr>
            <a:r>
              <a:rPr lang="pl-PL" sz="1200" dirty="0" smtClean="0"/>
              <a:t> Udział </a:t>
            </a:r>
            <a:r>
              <a:rPr lang="pl-PL" sz="1200" b="1" dirty="0" smtClean="0"/>
              <a:t> </a:t>
            </a:r>
            <a:r>
              <a:rPr lang="pl-PL" sz="1200" dirty="0" smtClean="0"/>
              <a:t>w innych </a:t>
            </a:r>
            <a:r>
              <a:rPr lang="pl-PL" sz="1200" b="1" dirty="0" smtClean="0"/>
              <a:t>Konferencjach, spotkaniach informacyjnych</a:t>
            </a:r>
            <a:r>
              <a:rPr lang="pl-PL" sz="1200" dirty="0" smtClean="0"/>
              <a:t>,  również w roli prelegentów</a:t>
            </a:r>
            <a:r>
              <a:rPr lang="pl-PL" sz="1200" b="1" dirty="0" smtClean="0"/>
              <a:t>.</a:t>
            </a:r>
          </a:p>
          <a:p>
            <a:endParaRPr lang="pl-PL" sz="1400" b="1" dirty="0" smtClean="0"/>
          </a:p>
          <a:p>
            <a:endParaRPr lang="pl-PL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89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Tytuł 4"/>
          <p:cNvSpPr>
            <a:spLocks noGrp="1"/>
          </p:cNvSpPr>
          <p:nvPr>
            <p:ph type="ctrTitle"/>
          </p:nvPr>
        </p:nvSpPr>
        <p:spPr>
          <a:xfrm>
            <a:off x="755650" y="1341438"/>
            <a:ext cx="6548438" cy="14700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Dziękuję za uwagę</a:t>
            </a:r>
          </a:p>
        </p:txBody>
      </p:sp>
      <p:sp>
        <p:nvSpPr>
          <p:cNvPr id="6" name="Podtytuł 5"/>
          <p:cNvSpPr>
            <a:spLocks noGrp="1"/>
          </p:cNvSpPr>
          <p:nvPr>
            <p:ph type="subTitle" idx="1"/>
          </p:nvPr>
        </p:nvSpPr>
        <p:spPr>
          <a:xfrm>
            <a:off x="755576" y="2564904"/>
            <a:ext cx="6656387" cy="30956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pl-PL" sz="2200" dirty="0" smtClean="0">
                <a:solidFill>
                  <a:schemeClr val="tx1"/>
                </a:solidFill>
              </a:rPr>
              <a:t/>
            </a:r>
            <a:br>
              <a:rPr lang="pl-PL" sz="2200" dirty="0" smtClean="0">
                <a:solidFill>
                  <a:schemeClr val="tx1"/>
                </a:solidFill>
              </a:rPr>
            </a:br>
            <a:r>
              <a:rPr lang="pl-PL" sz="2200" dirty="0" smtClean="0">
                <a:solidFill>
                  <a:schemeClr val="tx1"/>
                </a:solidFill>
              </a:rPr>
              <a:t> Departament Spraw Społecznych, Wdrażania Europejskiego Funduszu Społecznego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l-PL" sz="2200" dirty="0" smtClean="0">
                <a:solidFill>
                  <a:schemeClr val="tx1"/>
                </a:solidFill>
              </a:rPr>
              <a:t>i Zdrowia</a:t>
            </a:r>
          </a:p>
          <a:p>
            <a:pPr eaLnBrk="1" hangingPunct="1">
              <a:lnSpc>
                <a:spcPct val="80000"/>
              </a:lnSpc>
              <a:defRPr/>
            </a:pPr>
            <a:endParaRPr lang="pl-PL" sz="22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pl-PL" sz="2200" dirty="0" err="1" smtClean="0">
                <a:solidFill>
                  <a:schemeClr val="accent6">
                    <a:lumMod val="75000"/>
                  </a:schemeClr>
                </a:solidFill>
              </a:rPr>
              <a:t>www.ngo.kujawsko-pomorskie.pl</a:t>
            </a:r>
            <a:endParaRPr lang="pl-PL" sz="2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pl-PL" sz="22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pl-PL" sz="2200" smtClean="0">
                <a:solidFill>
                  <a:schemeClr val="tx1"/>
                </a:solidFill>
              </a:rPr>
              <a:t>maj </a:t>
            </a:r>
            <a:r>
              <a:rPr lang="pl-PL" sz="2200" dirty="0" smtClean="0">
                <a:solidFill>
                  <a:schemeClr val="tx1"/>
                </a:solidFill>
              </a:rPr>
              <a:t>2018 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ytuł 1"/>
          <p:cNvSpPr>
            <a:spLocks noGrp="1"/>
          </p:cNvSpPr>
          <p:nvPr>
            <p:ph type="ctrTitle"/>
          </p:nvPr>
        </p:nvSpPr>
        <p:spPr>
          <a:xfrm>
            <a:off x="395288" y="1341438"/>
            <a:ext cx="7416800" cy="4824412"/>
          </a:xfrm>
        </p:spPr>
        <p:txBody>
          <a:bodyPr/>
          <a:lstStyle/>
          <a:p>
            <a:pPr eaLnBrk="1" hangingPunct="1"/>
            <a:r>
              <a:rPr lang="pl-PL" sz="2400" i="1" dirty="0" smtClean="0"/>
              <a:t>Program współpracy</a:t>
            </a:r>
            <a:br>
              <a:rPr lang="pl-PL" sz="2400" i="1" dirty="0" smtClean="0"/>
            </a:br>
            <a:r>
              <a:rPr lang="pl-PL" sz="2400" i="1" dirty="0" smtClean="0"/>
              <a:t>województwa kujawsko-pomorskiego z organizacjami pozarządowymi na rok 2017</a:t>
            </a:r>
            <a:r>
              <a:rPr lang="pl-PL" sz="2400" dirty="0" smtClean="0">
                <a:latin typeface="Arial" charset="0"/>
              </a:rPr>
              <a:t> </a:t>
            </a:r>
            <a:r>
              <a:rPr lang="pl-PL" sz="2400" dirty="0" smtClean="0"/>
              <a:t>został przyjęty</a:t>
            </a:r>
            <a:r>
              <a:rPr lang="pl-PL" sz="2400" dirty="0" smtClean="0">
                <a:latin typeface="Arial" charset="0"/>
              </a:rPr>
              <a:t> </a:t>
            </a:r>
            <a:r>
              <a:rPr lang="pl-PL" sz="2400" dirty="0" smtClean="0"/>
              <a:t>uchwałą </a:t>
            </a:r>
            <a:br>
              <a:rPr lang="pl-PL" sz="2400" dirty="0" smtClean="0"/>
            </a:br>
            <a:r>
              <a:rPr lang="pl-PL" sz="2400" dirty="0" smtClean="0">
                <a:solidFill>
                  <a:schemeClr val="accent6">
                    <a:lumMod val="75000"/>
                  </a:schemeClr>
                </a:solidFill>
              </a:rPr>
              <a:t>XXVII/463/16 Sejmiku Województwa Kujawsko-Pomorskiego z dnia 28 listoapda 2016 r.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Natomiast </a:t>
            </a:r>
            <a:r>
              <a:rPr lang="pl-PL" sz="2400" i="1" dirty="0" smtClean="0"/>
              <a:t>Wieloletni program współpracy samorządu województwa kujawsko-pomorskiego z organizacjami pozarządowymi na lata 2016-2020</a:t>
            </a:r>
            <a:r>
              <a:rPr lang="pl-PL" sz="2400" dirty="0" smtClean="0"/>
              <a:t> uchwałą </a:t>
            </a:r>
            <a:br>
              <a:rPr lang="pl-PL" sz="2400" dirty="0" smtClean="0"/>
            </a:br>
            <a:r>
              <a:rPr lang="pl-PL" sz="2400" dirty="0" smtClean="0">
                <a:solidFill>
                  <a:schemeClr val="accent6">
                    <a:lumMod val="75000"/>
                  </a:schemeClr>
                </a:solidFill>
              </a:rPr>
              <a:t> XIV/291/15 Sejmiku Województwa Kujawsko-Pomorskiego z dnia 23 listopada 2015 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ytuł 1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416800" cy="2879725"/>
          </a:xfrm>
        </p:spPr>
        <p:txBody>
          <a:bodyPr/>
          <a:lstStyle/>
          <a:p>
            <a:pPr eaLnBrk="1" hangingPunct="1"/>
            <a:r>
              <a:rPr lang="pl-PL" sz="2800" dirty="0" smtClean="0"/>
              <a:t>Współpraca Województwa z organizacjami pozarządowymi odbywa się na dwóch płaszczyznach:</a:t>
            </a:r>
            <a:br>
              <a:rPr lang="pl-PL" sz="2800" dirty="0" smtClean="0"/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finansowej i pozafinansowej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ytuł 1"/>
          <p:cNvSpPr>
            <a:spLocks noGrp="1"/>
          </p:cNvSpPr>
          <p:nvPr>
            <p:ph type="ctrTitle"/>
          </p:nvPr>
        </p:nvSpPr>
        <p:spPr>
          <a:xfrm>
            <a:off x="395536" y="2492375"/>
            <a:ext cx="8136904" cy="1470025"/>
          </a:xfrm>
        </p:spPr>
        <p:txBody>
          <a:bodyPr/>
          <a:lstStyle/>
          <a:p>
            <a:pPr eaLnBrk="1" hangingPunct="1">
              <a:defRPr/>
            </a:pPr>
            <a:r>
              <a:rPr lang="pl-PL" sz="2800" u="sng" dirty="0" smtClean="0">
                <a:solidFill>
                  <a:schemeClr val="accent6">
                    <a:lumMod val="75000"/>
                  </a:schemeClr>
                </a:solidFill>
              </a:rPr>
              <a:t>Współpraca finansowa</a:t>
            </a: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 polega 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przede wszystkim na zlecaniu zadań 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err="1" smtClean="0">
                <a:solidFill>
                  <a:schemeClr val="accent6">
                    <a:lumMod val="75000"/>
                  </a:schemeClr>
                </a:solidFill>
              </a:rPr>
              <a:t>publicznych</a:t>
            </a: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 organizacjom pozarządowym 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wraz z udzielaniem dotacji w formie </a:t>
            </a: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otwartych konkursów ofert</a:t>
            </a: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, w trybie ustawy z dnia 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24 kwietnia 2003 r. o działalności pożytku publicznego i o wolontariacie (Dz. U. z 2018 r. poz.450)</a:t>
            </a:r>
            <a:r>
              <a:rPr lang="pl-PL" sz="2800" dirty="0" smtClean="0">
                <a:solidFill>
                  <a:srgbClr val="006600"/>
                </a:solidFill>
              </a:rPr>
              <a:t/>
            </a:r>
            <a:br>
              <a:rPr lang="pl-PL" sz="2800" dirty="0" smtClean="0">
                <a:solidFill>
                  <a:srgbClr val="006600"/>
                </a:solidFill>
              </a:rPr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endParaRPr lang="pl-PL" sz="2800" dirty="0" smtClean="0"/>
          </a:p>
        </p:txBody>
      </p:sp>
      <p:sp>
        <p:nvSpPr>
          <p:cNvPr id="18435" name="Podtytuł 4"/>
          <p:cNvSpPr>
            <a:spLocks noGrp="1"/>
          </p:cNvSpPr>
          <p:nvPr>
            <p:ph type="subTitle" idx="1"/>
          </p:nvPr>
        </p:nvSpPr>
        <p:spPr>
          <a:xfrm>
            <a:off x="323850" y="4149725"/>
            <a:ext cx="7920038" cy="1752600"/>
          </a:xfrm>
        </p:spPr>
        <p:txBody>
          <a:bodyPr/>
          <a:lstStyle/>
          <a:p>
            <a:pPr eaLnBrk="1" hangingPunct="1"/>
            <a:r>
              <a:rPr lang="pl-PL" sz="2800" dirty="0" smtClean="0">
                <a:solidFill>
                  <a:schemeClr val="tx1"/>
                </a:solidFill>
              </a:rPr>
              <a:t>W 2017 r. Zarząd Województwa ogłosił </a:t>
            </a:r>
            <a:r>
              <a:rPr lang="pl-PL" sz="2800" b="1" dirty="0" smtClean="0">
                <a:solidFill>
                  <a:schemeClr val="tx1"/>
                </a:solidFill>
              </a:rPr>
              <a:t>28 </a:t>
            </a:r>
            <a:r>
              <a:rPr lang="pl-PL" sz="2800" dirty="0" smtClean="0">
                <a:solidFill>
                  <a:schemeClr val="tx1"/>
                </a:solidFill>
              </a:rPr>
              <a:t>otwartych konkursów ofert (</a:t>
            </a:r>
            <a:r>
              <a:rPr lang="pl-PL" sz="2800" b="1" dirty="0" smtClean="0">
                <a:solidFill>
                  <a:schemeClr val="tx1"/>
                </a:solidFill>
              </a:rPr>
              <a:t>1</a:t>
            </a:r>
            <a:r>
              <a:rPr lang="pl-PL" sz="2800" dirty="0" smtClean="0">
                <a:solidFill>
                  <a:schemeClr val="tx1"/>
                </a:solidFill>
              </a:rPr>
              <a:t> został unieważniony), które dotyczyły </a:t>
            </a:r>
            <a:r>
              <a:rPr lang="pl-PL" sz="2800" b="1" dirty="0" smtClean="0">
                <a:solidFill>
                  <a:schemeClr val="tx1"/>
                </a:solidFill>
              </a:rPr>
              <a:t>8</a:t>
            </a:r>
            <a:r>
              <a:rPr lang="pl-PL" sz="2800" dirty="0" smtClean="0">
                <a:solidFill>
                  <a:schemeClr val="tx1"/>
                </a:solidFill>
              </a:rPr>
              <a:t> obszarów tematycznych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1"/>
          <p:cNvSpPr>
            <a:spLocks noGrp="1"/>
          </p:cNvSpPr>
          <p:nvPr>
            <p:ph type="ctrTitle"/>
          </p:nvPr>
        </p:nvSpPr>
        <p:spPr>
          <a:xfrm>
            <a:off x="179388" y="1268413"/>
            <a:ext cx="7777162" cy="4464050"/>
          </a:xfrm>
        </p:spPr>
        <p:txBody>
          <a:bodyPr/>
          <a:lstStyle/>
          <a:p>
            <a:pPr eaLnBrk="1" hangingPunct="1"/>
            <a:r>
              <a:rPr lang="pl-PL" sz="3200" dirty="0" smtClean="0">
                <a:solidFill>
                  <a:srgbClr val="FF0000"/>
                </a:solidFill>
              </a:rPr>
              <a:t/>
            </a:r>
            <a:br>
              <a:rPr lang="pl-PL" sz="3200" dirty="0" smtClean="0">
                <a:solidFill>
                  <a:srgbClr val="FF0000"/>
                </a:solidFill>
              </a:rPr>
            </a:b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r>
              <a:rPr lang="pl-PL" sz="3200" dirty="0" smtClean="0">
                <a:solidFill>
                  <a:srgbClr val="E46C0A"/>
                </a:solidFill>
              </a:rPr>
              <a:t>W konkursach złożono łącznie 952</a:t>
            </a:r>
            <a:r>
              <a:rPr lang="pl-PL" sz="3200" b="1" dirty="0" smtClean="0">
                <a:solidFill>
                  <a:srgbClr val="E46C0A"/>
                </a:solidFill>
              </a:rPr>
              <a:t> </a:t>
            </a:r>
            <a:r>
              <a:rPr lang="pl-PL" sz="3200" dirty="0" smtClean="0">
                <a:solidFill>
                  <a:srgbClr val="E46C0A"/>
                </a:solidFill>
              </a:rPr>
              <a:t>oferty</a:t>
            </a: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Dofinansowanie otrzymało łącznie </a:t>
            </a:r>
            <a:r>
              <a:rPr lang="pl-PL" sz="3200" b="1" dirty="0" smtClean="0"/>
              <a:t>550 </a:t>
            </a:r>
            <a:r>
              <a:rPr lang="pl-PL" sz="3200" dirty="0" smtClean="0"/>
              <a:t>projektów, natomiast </a:t>
            </a:r>
            <a:r>
              <a:rPr lang="pl-PL" sz="3200" b="1" dirty="0" smtClean="0"/>
              <a:t>549</a:t>
            </a:r>
            <a:r>
              <a:rPr lang="pl-PL" sz="3200" dirty="0" smtClean="0"/>
              <a:t> projektów zostało zrealizowanych - </a:t>
            </a:r>
            <a:br>
              <a:rPr lang="pl-PL" sz="3200" dirty="0" smtClean="0"/>
            </a:br>
            <a:r>
              <a:rPr lang="pl-PL" sz="3200" dirty="0" smtClean="0"/>
              <a:t>w tym 4 zadania wieloletnie.</a:t>
            </a:r>
            <a:br>
              <a:rPr lang="pl-PL" sz="3200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endParaRPr lang="pl-PL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ytuł 1"/>
          <p:cNvSpPr>
            <a:spLocks noGrp="1"/>
          </p:cNvSpPr>
          <p:nvPr>
            <p:ph type="ctrTitle"/>
          </p:nvPr>
        </p:nvSpPr>
        <p:spPr>
          <a:xfrm>
            <a:off x="179388" y="188913"/>
            <a:ext cx="7883525" cy="6408737"/>
          </a:xfrm>
        </p:spPr>
        <p:txBody>
          <a:bodyPr/>
          <a:lstStyle/>
          <a:p>
            <a:pPr eaLnBrk="1" hangingPunct="1">
              <a:defRPr/>
            </a:pPr>
            <a:r>
              <a:rPr lang="pl-PL" sz="2800" dirty="0" smtClean="0">
                <a:solidFill>
                  <a:srgbClr val="C00000"/>
                </a:solidFill>
              </a:rPr>
              <a:t/>
            </a:r>
            <a:br>
              <a:rPr lang="pl-PL" sz="2800" dirty="0" smtClean="0">
                <a:solidFill>
                  <a:srgbClr val="C00000"/>
                </a:solidFill>
              </a:rPr>
            </a:br>
            <a:r>
              <a:rPr lang="pl-PL" sz="2800" dirty="0" smtClean="0">
                <a:solidFill>
                  <a:srgbClr val="C00000"/>
                </a:solidFill>
              </a:rPr>
              <a:t/>
            </a:r>
            <a:br>
              <a:rPr lang="pl-PL" sz="2800" dirty="0" smtClean="0">
                <a:solidFill>
                  <a:srgbClr val="C00000"/>
                </a:solidFill>
              </a:rPr>
            </a:br>
            <a:r>
              <a:rPr lang="pl-PL" sz="2800" dirty="0" smtClean="0">
                <a:solidFill>
                  <a:srgbClr val="006600"/>
                </a:solidFill>
              </a:rPr>
              <a:t/>
            </a:r>
            <a:br>
              <a:rPr lang="pl-PL" sz="2800" dirty="0" smtClean="0">
                <a:solidFill>
                  <a:srgbClr val="006600"/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Łączna wartość środków wykorzystanych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na realizację projektów w 2017 r. wyniosła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w trybie konkursowym </a:t>
            </a:r>
            <a:r>
              <a:rPr lang="pl-PL" sz="2800" b="1" dirty="0" smtClean="0"/>
              <a:t>6 730 272,07 </a:t>
            </a:r>
            <a:r>
              <a:rPr lang="pl-PL" sz="3600" b="1" dirty="0" smtClean="0"/>
              <a:t>zł </a:t>
            </a:r>
            <a:br>
              <a:rPr lang="pl-PL" sz="3600" b="1" dirty="0" smtClean="0"/>
            </a:br>
            <a:r>
              <a:rPr lang="pl-PL" sz="2800" dirty="0" smtClean="0"/>
              <a:t>na zadania wieloletnie </a:t>
            </a:r>
            <a:r>
              <a:rPr lang="pl-PL" sz="2800" b="1" dirty="0" smtClean="0"/>
              <a:t>281 980,00 zł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w trybie pozakonkursowym </a:t>
            </a:r>
            <a:r>
              <a:rPr lang="pl-PL" sz="2800" b="1" dirty="0" smtClean="0"/>
              <a:t>441 201,07 zł</a:t>
            </a:r>
            <a:br>
              <a:rPr lang="pl-PL" sz="2800" b="1" dirty="0" smtClean="0"/>
            </a:br>
            <a:r>
              <a:rPr lang="pl-PL" sz="2800" b="1" dirty="0" smtClean="0"/>
              <a:t>łącznie </a:t>
            </a:r>
            <a:r>
              <a:rPr lang="pl-PL" sz="3600" b="1" dirty="0" smtClean="0"/>
              <a:t>7 453 453,14</a:t>
            </a:r>
            <a:r>
              <a:rPr lang="pl-PL" sz="3600" dirty="0" smtClean="0"/>
              <a:t> </a:t>
            </a:r>
            <a:r>
              <a:rPr lang="pl-PL" sz="3600" b="1" dirty="0" smtClean="0"/>
              <a:t/>
            </a:r>
            <a:br>
              <a:rPr lang="pl-PL" sz="3600" b="1" dirty="0" smtClean="0"/>
            </a:br>
            <a:r>
              <a:rPr lang="pl-PL" sz="2800" dirty="0" smtClean="0"/>
              <a:t>(w tym </a:t>
            </a:r>
            <a:r>
              <a:rPr lang="pl-PL" sz="2800" b="1" dirty="0" smtClean="0"/>
              <a:t>339 413,23 zł </a:t>
            </a:r>
            <a:r>
              <a:rPr lang="pl-PL" sz="2800" dirty="0" smtClean="0"/>
              <a:t>ze środków PFRON)</a:t>
            </a:r>
            <a:br>
              <a:rPr lang="pl-PL" sz="2800" dirty="0" smtClean="0"/>
            </a:br>
            <a:r>
              <a:rPr lang="pl-PL" sz="2800" dirty="0" smtClean="0"/>
              <a:t>oraz </a:t>
            </a:r>
            <a:r>
              <a:rPr lang="pl-PL" sz="2800" b="1" dirty="0" smtClean="0"/>
              <a:t>138 980,00 </a:t>
            </a:r>
            <a:r>
              <a:rPr lang="pl-PL" sz="2800" dirty="0" smtClean="0"/>
              <a:t>zł ze środków budżetu państwa.</a:t>
            </a:r>
            <a:br>
              <a:rPr lang="pl-PL" sz="2800" dirty="0" smtClean="0"/>
            </a:br>
            <a:r>
              <a:rPr lang="pl-PL" sz="1200" dirty="0" smtClean="0"/>
              <a:t/>
            </a:r>
            <a:br>
              <a:rPr lang="pl-PL" sz="12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endParaRPr lang="pl-PL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1" name="Obraz 3" descr="podklad z herbem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603448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8130" name="Symbol zastępczy zawartości 9"/>
          <p:cNvGraphicFramePr>
            <a:graphicFrameLocks noGrp="1"/>
          </p:cNvGraphicFramePr>
          <p:nvPr>
            <p:ph idx="1"/>
          </p:nvPr>
        </p:nvGraphicFramePr>
        <p:xfrm>
          <a:off x="251520" y="764704"/>
          <a:ext cx="7056784" cy="51647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1" name="Worksheet" r:id="rId5" imgW="7381923" imgH="5934060" progId="Excel.Sheet.8">
                  <p:embed/>
                </p:oleObj>
              </mc:Choice>
              <mc:Fallback>
                <p:oleObj name="Worksheet" r:id="rId5" imgW="7381923" imgH="5934060" progId="Excel.Sheet.8">
                  <p:embed/>
                  <p:pic>
                    <p:nvPicPr>
                      <p:cNvPr id="0" name="Symbol zastępczy zawartości 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764704"/>
                        <a:ext cx="7056784" cy="51647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1"/>
          <p:cNvSpPr>
            <a:spLocks noGrp="1"/>
          </p:cNvSpPr>
          <p:nvPr>
            <p:ph type="ctrTitle"/>
          </p:nvPr>
        </p:nvSpPr>
        <p:spPr>
          <a:xfrm>
            <a:off x="395288" y="1628775"/>
            <a:ext cx="7777162" cy="3240088"/>
          </a:xfrm>
        </p:spPr>
        <p:txBody>
          <a:bodyPr/>
          <a:lstStyle/>
          <a:p>
            <a:pPr eaLnBrk="1" hangingPunct="1">
              <a:defRPr/>
            </a:pPr>
            <a:r>
              <a:rPr lang="pl-PL" sz="3200" b="1" dirty="0" smtClean="0">
                <a:solidFill>
                  <a:srgbClr val="FF0000"/>
                </a:solidFill>
              </a:rPr>
              <a:t/>
            </a:r>
            <a:br>
              <a:rPr lang="pl-PL" sz="3200" b="1" dirty="0" smtClean="0">
                <a:solidFill>
                  <a:srgbClr val="FF0000"/>
                </a:solidFill>
              </a:rPr>
            </a:br>
            <a:r>
              <a:rPr lang="pl-PL" sz="3200" b="1" dirty="0" smtClean="0">
                <a:solidFill>
                  <a:srgbClr val="006600"/>
                </a:solidFill>
              </a:rPr>
              <a:t/>
            </a:r>
            <a:br>
              <a:rPr lang="pl-PL" sz="3200" b="1" dirty="0" smtClean="0">
                <a:solidFill>
                  <a:srgbClr val="006600"/>
                </a:solidFill>
              </a:rPr>
            </a:br>
            <a:r>
              <a:rPr lang="pl-PL" sz="3200" b="1" dirty="0" smtClean="0">
                <a:solidFill>
                  <a:schemeClr val="accent6">
                    <a:lumMod val="75000"/>
                  </a:schemeClr>
                </a:solidFill>
              </a:rPr>
              <a:t>Tryb pozakonkursowy</a:t>
            </a:r>
            <a:br>
              <a:rPr lang="pl-PL" sz="32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3200" b="1" dirty="0" smtClean="0"/>
              <a:t/>
            </a:r>
            <a:br>
              <a:rPr lang="pl-PL" sz="3200" b="1" dirty="0" smtClean="0"/>
            </a:br>
            <a:endParaRPr lang="pl-PL" sz="3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1"/>
          <p:cNvSpPr>
            <a:spLocks noGrp="1"/>
          </p:cNvSpPr>
          <p:nvPr>
            <p:ph type="ctrTitle"/>
          </p:nvPr>
        </p:nvSpPr>
        <p:spPr>
          <a:xfrm>
            <a:off x="395288" y="1628775"/>
            <a:ext cx="7777162" cy="3240088"/>
          </a:xfrm>
        </p:spPr>
        <p:txBody>
          <a:bodyPr/>
          <a:lstStyle/>
          <a:p>
            <a:pPr eaLnBrk="1" hangingPunct="1">
              <a:defRPr/>
            </a:pPr>
            <a:r>
              <a:rPr lang="pl-PL" sz="3200" dirty="0" smtClean="0">
                <a:solidFill>
                  <a:srgbClr val="FF0000"/>
                </a:solidFill>
              </a:rPr>
              <a:t/>
            </a:r>
            <a:br>
              <a:rPr lang="pl-PL" sz="3200" dirty="0" smtClean="0">
                <a:solidFill>
                  <a:srgbClr val="FF0000"/>
                </a:solidFill>
              </a:rPr>
            </a:b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r>
              <a:rPr lang="pl-PL" sz="3200" dirty="0" smtClean="0">
                <a:solidFill>
                  <a:schemeClr val="accent6">
                    <a:lumMod val="75000"/>
                  </a:schemeClr>
                </a:solidFill>
              </a:rPr>
              <a:t>W trybie pozakonkursowym </a:t>
            </a:r>
            <a:br>
              <a:rPr lang="pl-PL" sz="32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3200" dirty="0" smtClean="0">
                <a:solidFill>
                  <a:schemeClr val="accent6">
                    <a:lumMod val="75000"/>
                  </a:schemeClr>
                </a:solidFill>
              </a:rPr>
              <a:t>złożono łącznie 85 ofert </a:t>
            </a: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r>
              <a:rPr lang="pl-PL" sz="3200" dirty="0" smtClean="0"/>
              <a:t>z czego dofinansowanie otrzymało </a:t>
            </a:r>
            <a:r>
              <a:rPr lang="pl-PL" sz="3200" b="1" dirty="0" smtClean="0"/>
              <a:t>67 </a:t>
            </a:r>
            <a:r>
              <a:rPr lang="pl-PL" sz="3200" dirty="0" smtClean="0"/>
              <a:t>projektów na łączną kwotę </a:t>
            </a:r>
            <a:r>
              <a:rPr lang="pl-PL" sz="3200" b="1" dirty="0" smtClean="0"/>
              <a:t>446 195,42 zł.</a:t>
            </a:r>
            <a:br>
              <a:rPr lang="pl-PL" sz="3200" b="1" dirty="0" smtClean="0"/>
            </a:br>
            <a:r>
              <a:rPr lang="pl-PL" sz="3200" dirty="0" smtClean="0"/>
              <a:t> Organizacje zrealizowały </a:t>
            </a:r>
            <a:r>
              <a:rPr lang="pl-PL" sz="3200" b="1" dirty="0" smtClean="0"/>
              <a:t>67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 z ww.  projektów.</a:t>
            </a:r>
            <a:br>
              <a:rPr lang="pl-PL" sz="3200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endParaRPr lang="pl-PL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3002</TotalTime>
  <Words>273</Words>
  <Application>Microsoft Office PowerPoint</Application>
  <PresentationFormat>Pokaz na ekranie (4:3)</PresentationFormat>
  <Paragraphs>129</Paragraphs>
  <Slides>17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Motyw pakietu Office</vt:lpstr>
      <vt:lpstr>Worksheet</vt:lpstr>
      <vt:lpstr>SPRAWOZDANIE Z REALIZACJI ROCZNEGO  I WIELOLETNIEGO PROGRAMU WSPÓŁPRACY SAMORZĄDU WOJEWÓDZTWA  KUJAWSKO-POMORSKIEGO  Z ORGANIZACJAMI POZARZĄDOWYMI  ZA ROK 2017</vt:lpstr>
      <vt:lpstr>Program współpracy województwa kujawsko-pomorskiego z organizacjami pozarządowymi na rok 2017 został przyjęty uchwałą  XXVII/463/16 Sejmiku Województwa Kujawsko-Pomorskiego z dnia 28 listoapda 2016 r.  Natomiast Wieloletni program współpracy samorządu województwa kujawsko-pomorskiego z organizacjami pozarządowymi na lata 2016-2020 uchwałą   XIV/291/15 Sejmiku Województwa Kujawsko-Pomorskiego z dnia 23 listopada 2015 r. </vt:lpstr>
      <vt:lpstr>Współpraca Województwa z organizacjami pozarządowymi odbywa się na dwóch płaszczyznach: finansowej i pozafinansowej</vt:lpstr>
      <vt:lpstr>Współpraca finansowa polega  przede wszystkim na zlecaniu zadań  publicznych organizacjom pozarządowym  wraz z udzielaniem dotacji w formie otwartych konkursów ofert, w trybie ustawy z dnia  24 kwietnia 2003 r. o działalności pożytku publicznego i o wolontariacie (Dz. U. z 2018 r. poz.450)    </vt:lpstr>
      <vt:lpstr>  W konkursach złożono łącznie 952 oferty  Dofinansowanie otrzymało łącznie 550 projektów, natomiast 549 projektów zostało zrealizowanych -  w tym 4 zadania wieloletnie.  </vt:lpstr>
      <vt:lpstr>   Łączna wartość środków wykorzystanych na realizację projektów w 2017 r. wyniosła  w trybie konkursowym 6 730 272,07 zł  na zadania wieloletnie 281 980,00 zł w trybie pozakonkursowym 441 201,07 zł łącznie 7 453 453,14  (w tym 339 413,23 zł ze środków PFRON) oraz 138 980,00 zł ze środków budżetu państwa.    </vt:lpstr>
      <vt:lpstr>Prezentacja programu PowerPoint</vt:lpstr>
      <vt:lpstr>  Tryb pozakonkursowy  </vt:lpstr>
      <vt:lpstr>  W trybie pozakonkursowym  złożono łącznie 85 ofert  z czego dofinansowanie otrzymało 67 projektów na łączną kwotę 446 195,42 zł.  Organizacje zrealizowały 67  z ww.  projektów.  </vt:lpstr>
      <vt:lpstr>Skala dofinansowania w trybie pozakonkursowym w 2017 r.  środki wykorzystane</vt:lpstr>
      <vt:lpstr>Prezentacja programu PowerPoint</vt:lpstr>
      <vt:lpstr>  </vt:lpstr>
      <vt:lpstr>    </vt:lpstr>
      <vt:lpstr>Współpraca o charakterze pozafinansowym   Działania na rzecz trzeciego sektora realizowane przez  Biuro Współpracy   z Organizacjami Pozarządowymi i we współpracy z organizacjami pozarządowymi:  - X edycja Konkursu „Rodzynki z pozarządówki” – Konkurs o nagrodę Marszałka Województwa – nagrodzenie  dobrych praktyk. W roku 2017 wyłoniono 12 laureatów Konkursu – gala odbyła się w Domu Zdrojowym w Ciechocinku;  - XVIII Forum Organizacji  Pozarządowych Województwa Kujawsko-Pomorskiego –    w Forum wzięło udział ok. 100 osób z różnych organizacji –  oferta Wspólna Stowarzyszenia Terminus, Różowa Wstążeczka i Gineka z Bydgoszczy – zadanie zlecone, Forum odbyło się w  hotelu Wodnik w Bydgoszczy;  - Doradztwo dla NGO z dziedziny prawa i rachunkowości – podczas  54 godzin doradztwa z pomocy skorzystały 33 podmioty (organizacje pozarządowe i grupy nieformalne, będące na etapie tworzenia stowarzyszenia lub fundacji);  - Redagowanie i przesyłanie newslettra dla organizacji pozarządowych - ok. 1400 odbiorców;   - Administrowanie podstrony internetowej  www.ngo.kujawsko-pomorskie.pl  działającej    w ramach portalu województwa oraz aktualizacja bazy organizacji pozarządowych  (na koniec    2017 r.  w bazie zarejestrowanych było ponad 1500 NGO). Tak podstrona,  jak i baza organizacji    pozarządowych jest prowadzona i moderowana z poziomu Biura Współpracy.  </vt:lpstr>
      <vt:lpstr> - Opracowanie i przeprowadzenie konsultacji społecznych rocznego programu współpracy z organizacjami pozarządowymi oraz współpraca przy konsultacjach innych dokumentów;  -  Współpraca z Sejmikiem Organizacji Pozarządowych Województwa Kujawsko-Pomorskiego i Radą     Działalności Pożytku Publicznego Województwa Kujawsko-Pomorskiego oraz obsługa ich posiedzeń;  - Obsługa i doskonalenie elektronicznego generatora ofert, umożliwiającego składanie ofert, generowanie umów i rozliczanie sprawozdań w trybie ustawy o działalności pożytku publicznego i o wolontariacie. Kolejne etapy zmian;  -  Udział w pracach zespołu roboczego Kampanii filantropijnej z ramienia samorządu szczebla wojewódzkiego;  - Udział w kapitule procesu certyfikacji pn. „Organizacja Sprawdzona” z ramienia samorządu szczebla wojewódzkiego;  - Udział w kapitule konkursu pn. „Wolontariat w akcji”- realizowanym w ramach kujawsko-pomorskiego Forum Organizacji Pozarządowych ;   - Prowadzenie kampanii 1% dla naszego regionu – uświadamianie o możliwości przekazania 1% podatku na rzecz OPP z regionu. Kampania rozpoczęła się w 2016 roku ale realizowana była głównie w pierwszym kwartale 2017 roku (kampania radio PIK, plakaty i ulotki) i ponownie została uruchomiona w grudniu 2017 roku. Głównym elementem grudniowej odsłony kampanii było przystąpienie do programu „Wspieraj lokalnie” w ramach którego stworzony został darmowy program komputerowy, umożliwiający przekazanie 1% podatku organizacjom z województwa kujawsko-pomorskiego;  </vt:lpstr>
      <vt:lpstr>    </vt:lpstr>
      <vt:lpstr>Dziękuję za uwagę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Anna Sobierajska</dc:creator>
  <cp:lastModifiedBy>Anna Sobierajska</cp:lastModifiedBy>
  <cp:revision>472</cp:revision>
  <dcterms:modified xsi:type="dcterms:W3CDTF">2018-05-07T07:33:06Z</dcterms:modified>
</cp:coreProperties>
</file>