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72" r:id="rId3"/>
    <p:sldId id="346" r:id="rId4"/>
    <p:sldId id="326" r:id="rId5"/>
    <p:sldId id="325" r:id="rId6"/>
    <p:sldId id="347" r:id="rId7"/>
    <p:sldId id="373" r:id="rId8"/>
    <p:sldId id="375" r:id="rId9"/>
    <p:sldId id="341" r:id="rId10"/>
    <p:sldId id="397" r:id="rId11"/>
    <p:sldId id="333" r:id="rId12"/>
    <p:sldId id="335" r:id="rId13"/>
    <p:sldId id="343" r:id="rId14"/>
    <p:sldId id="340" r:id="rId15"/>
    <p:sldId id="383" r:id="rId16"/>
    <p:sldId id="384" r:id="rId17"/>
    <p:sldId id="337" r:id="rId18"/>
    <p:sldId id="336" r:id="rId19"/>
    <p:sldId id="385" r:id="rId20"/>
    <p:sldId id="386" r:id="rId21"/>
    <p:sldId id="387" r:id="rId22"/>
    <p:sldId id="388" r:id="rId23"/>
    <p:sldId id="389" r:id="rId24"/>
    <p:sldId id="369" r:id="rId25"/>
    <p:sldId id="328" r:id="rId26"/>
    <p:sldId id="370" r:id="rId27"/>
    <p:sldId id="349" r:id="rId28"/>
    <p:sldId id="363" r:id="rId29"/>
    <p:sldId id="332" r:id="rId30"/>
    <p:sldId id="330" r:id="rId31"/>
    <p:sldId id="339" r:id="rId32"/>
    <p:sldId id="331" r:id="rId33"/>
    <p:sldId id="351" r:id="rId34"/>
    <p:sldId id="356" r:id="rId35"/>
    <p:sldId id="353" r:id="rId36"/>
    <p:sldId id="338" r:id="rId37"/>
    <p:sldId id="357" r:id="rId38"/>
    <p:sldId id="366" r:id="rId39"/>
    <p:sldId id="344" r:id="rId40"/>
    <p:sldId id="348" r:id="rId41"/>
    <p:sldId id="320" r:id="rId42"/>
    <p:sldId id="319" r:id="rId43"/>
    <p:sldId id="392" r:id="rId44"/>
    <p:sldId id="394" r:id="rId45"/>
    <p:sldId id="393" r:id="rId46"/>
    <p:sldId id="395" r:id="rId47"/>
    <p:sldId id="396" r:id="rId48"/>
    <p:sldId id="371" r:id="rId49"/>
    <p:sldId id="374" r:id="rId50"/>
    <p:sldId id="367" r:id="rId51"/>
  </p:sldIdLst>
  <p:sldSz cx="9144000" cy="6858000" type="screen4x3"/>
  <p:notesSz cx="6797675" cy="9926638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ato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ato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ato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ato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BF7"/>
    <a:srgbClr val="8184E7"/>
    <a:srgbClr val="050A6B"/>
    <a:srgbClr val="0A13D2"/>
    <a:srgbClr val="FFFFFF"/>
    <a:srgbClr val="D7D7F8"/>
    <a:srgbClr val="E8EAEE"/>
    <a:srgbClr val="FF0030"/>
    <a:srgbClr val="2211C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tyl jasny 2 — Ak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Styl jasny 1 — Ak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65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vr-store4\UMWKP\UMWKP_PN\PN-II\PN-II-M\Ukraina\PESEL%20z%20in.%20Cyfryzacji\Mapki%20i%20wykresy\Do%20wykres&#243;w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List1!$A$6</c:f>
              <c:strCache>
                <c:ptCount val="1"/>
                <c:pt idx="0">
                  <c:v>Ilość zamówień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List1!$B$5:$N$5</c:f>
              <c:strCache>
                <c:ptCount val="13"/>
                <c:pt idx="0">
                  <c:v>I tydzień   01.04.</c:v>
                </c:pt>
                <c:pt idx="1">
                  <c:v>II tydzień 04-08.04.</c:v>
                </c:pt>
                <c:pt idx="2">
                  <c:v>III tydzień 11-15.04</c:v>
                </c:pt>
                <c:pt idx="3">
                  <c:v>IV tydzień 19-22.04.</c:v>
                </c:pt>
                <c:pt idx="4">
                  <c:v>V tydzień 25-29.04.</c:v>
                </c:pt>
                <c:pt idx="5">
                  <c:v>VI tydzień 02-06.05.</c:v>
                </c:pt>
                <c:pt idx="6">
                  <c:v>VII tydzień 09-13.05.</c:v>
                </c:pt>
                <c:pt idx="7">
                  <c:v>VIII tydzień 16-20.05.</c:v>
                </c:pt>
                <c:pt idx="8">
                  <c:v>IX tydzień 23-27.05.</c:v>
                </c:pt>
                <c:pt idx="9">
                  <c:v>X tydzień 30.05-03.06.</c:v>
                </c:pt>
                <c:pt idx="10">
                  <c:v>XI tydzień 06-10.06.</c:v>
                </c:pt>
                <c:pt idx="11">
                  <c:v>XII tydzień 13-17.06.</c:v>
                </c:pt>
                <c:pt idx="12">
                  <c:v>XIII tydzień 20-24.06.</c:v>
                </c:pt>
              </c:strCache>
            </c:strRef>
          </c:cat>
          <c:val>
            <c:numRef>
              <c:f>List1!$B$6:$N$6</c:f>
              <c:numCache>
                <c:formatCode>General</c:formatCode>
                <c:ptCount val="13"/>
                <c:pt idx="0">
                  <c:v>4</c:v>
                </c:pt>
                <c:pt idx="1">
                  <c:v>21</c:v>
                </c:pt>
                <c:pt idx="2">
                  <c:v>26</c:v>
                </c:pt>
                <c:pt idx="3">
                  <c:v>10</c:v>
                </c:pt>
                <c:pt idx="4">
                  <c:v>10</c:v>
                </c:pt>
                <c:pt idx="5">
                  <c:v>2</c:v>
                </c:pt>
                <c:pt idx="6">
                  <c:v>2</c:v>
                </c:pt>
                <c:pt idx="7">
                  <c:v>3</c:v>
                </c:pt>
                <c:pt idx="8">
                  <c:v>1</c:v>
                </c:pt>
                <c:pt idx="9">
                  <c:v>1</c:v>
                </c:pt>
                <c:pt idx="10">
                  <c:v>2</c:v>
                </c:pt>
                <c:pt idx="11">
                  <c:v>2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77-4413-8749-EC46F92CC6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3186320"/>
        <c:axId val="403180832"/>
      </c:barChart>
      <c:catAx>
        <c:axId val="40318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03180832"/>
        <c:crosses val="autoZero"/>
        <c:auto val="1"/>
        <c:lblAlgn val="ctr"/>
        <c:lblOffset val="100"/>
        <c:noMultiLvlLbl val="0"/>
      </c:catAx>
      <c:valAx>
        <c:axId val="403180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03186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Liczba zarejestrowanych</a:t>
            </a:r>
            <a:r>
              <a:rPr lang="pl-PL" baseline="0"/>
              <a:t> wniosków w poszczególnych miesiącach 2022 roku</a:t>
            </a:r>
            <a:endParaRPr lang="pl-PL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1316425925925926"/>
          <c:y val="0.19349939100749661"/>
          <c:w val="0.85628018518518523"/>
          <c:h val="0.64502708333333336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2333333333333334E-2"/>
                  <c:y val="-5.732638888888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02-44C2-BEE9-C16E2FB1B2F1}"/>
                </c:ext>
              </c:extLst>
            </c:dLbl>
            <c:dLbl>
              <c:idx val="1"/>
              <c:layout>
                <c:manualLayout>
                  <c:x val="-3.5277777777777776E-2"/>
                  <c:y val="-7.4965277777777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02-44C2-BEE9-C16E2FB1B2F1}"/>
                </c:ext>
              </c:extLst>
            </c:dLbl>
            <c:dLbl>
              <c:idx val="2"/>
              <c:layout>
                <c:manualLayout>
                  <c:x val="-4.2333333333333334E-2"/>
                  <c:y val="-7.0555555555555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02-44C2-BEE9-C16E2FB1B2F1}"/>
                </c:ext>
              </c:extLst>
            </c:dLbl>
            <c:dLbl>
              <c:idx val="3"/>
              <c:layout>
                <c:manualLayout>
                  <c:x val="-3.5277777777777776E-2"/>
                  <c:y val="-6.6145833333333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02-44C2-BEE9-C16E2FB1B2F1}"/>
                </c:ext>
              </c:extLst>
            </c:dLbl>
            <c:dLbl>
              <c:idx val="4"/>
              <c:layout>
                <c:manualLayout>
                  <c:x val="-3.7629629629629631E-2"/>
                  <c:y val="-6.6145833333333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202-44C2-BEE9-C16E2FB1B2F1}"/>
                </c:ext>
              </c:extLst>
            </c:dLbl>
            <c:dLbl>
              <c:idx val="5"/>
              <c:layout>
                <c:manualLayout>
                  <c:x val="-4.2333333333333417E-2"/>
                  <c:y val="-5.2916666666666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202-44C2-BEE9-C16E2FB1B2F1}"/>
                </c:ext>
              </c:extLst>
            </c:dLbl>
            <c:dLbl>
              <c:idx val="6"/>
              <c:layout>
                <c:manualLayout>
                  <c:x val="-3.7629629629629714E-2"/>
                  <c:y val="-5.2916666666666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202-44C2-BEE9-C16E2FB1B2F1}"/>
                </c:ext>
              </c:extLst>
            </c:dLbl>
            <c:dLbl>
              <c:idx val="7"/>
              <c:layout>
                <c:manualLayout>
                  <c:x val="-4.2333333333333334E-2"/>
                  <c:y val="-5.2916666666666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202-44C2-BEE9-C16E2FB1B2F1}"/>
                </c:ext>
              </c:extLst>
            </c:dLbl>
            <c:dLbl>
              <c:idx val="8"/>
              <c:layout>
                <c:manualLayout>
                  <c:x val="-3.2925925925925928E-2"/>
                  <c:y val="-5.2916666666666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202-44C2-BEE9-C16E2FB1B2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Arkusz2!$P$7:$Y$7</c:f>
              <c:strCache>
                <c:ptCount val="10"/>
                <c:pt idx="0">
                  <c:v>III</c:v>
                </c:pt>
                <c:pt idx="1">
                  <c:v>IV</c:v>
                </c:pt>
                <c:pt idx="2">
                  <c:v>V</c:v>
                </c:pt>
                <c:pt idx="3">
                  <c:v>VI</c:v>
                </c:pt>
                <c:pt idx="4">
                  <c:v>VII</c:v>
                </c:pt>
                <c:pt idx="5">
                  <c:v>VIII</c:v>
                </c:pt>
                <c:pt idx="6">
                  <c:v>IX</c:v>
                </c:pt>
                <c:pt idx="7">
                  <c:v>X</c:v>
                </c:pt>
                <c:pt idx="8">
                  <c:v>XI</c:v>
                </c:pt>
                <c:pt idx="9">
                  <c:v>XII</c:v>
                </c:pt>
              </c:strCache>
            </c:strRef>
          </c:cat>
          <c:val>
            <c:numRef>
              <c:f>Arkusz2!$P$8:$Y$8</c:f>
              <c:numCache>
                <c:formatCode>General</c:formatCode>
                <c:ptCount val="10"/>
                <c:pt idx="0">
                  <c:v>24416</c:v>
                </c:pt>
                <c:pt idx="1">
                  <c:v>11622</c:v>
                </c:pt>
                <c:pt idx="2">
                  <c:v>2440</c:v>
                </c:pt>
                <c:pt idx="3">
                  <c:v>1737</c:v>
                </c:pt>
                <c:pt idx="4">
                  <c:v>1624</c:v>
                </c:pt>
                <c:pt idx="5">
                  <c:v>1734</c:v>
                </c:pt>
                <c:pt idx="6">
                  <c:v>1541</c:v>
                </c:pt>
                <c:pt idx="7">
                  <c:v>1619</c:v>
                </c:pt>
                <c:pt idx="8">
                  <c:v>1088</c:v>
                </c:pt>
                <c:pt idx="9">
                  <c:v>938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3202-44C2-BEE9-C16E2FB1B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1344943"/>
        <c:axId val="2081340367"/>
      </c:lineChart>
      <c:catAx>
        <c:axId val="2081344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081340367"/>
        <c:crosses val="autoZero"/>
        <c:auto val="1"/>
        <c:lblAlgn val="ctr"/>
        <c:lblOffset val="100"/>
        <c:noMultiLvlLbl val="0"/>
      </c:catAx>
      <c:valAx>
        <c:axId val="2081340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os.</a:t>
                </a:r>
              </a:p>
            </c:rich>
          </c:tx>
          <c:layout>
            <c:manualLayout>
              <c:xMode val="edge"/>
              <c:yMode val="edge"/>
              <c:x val="5.1055555555555555E-2"/>
              <c:y val="0.102259027777777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081344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22F67D6D-4E12-7E6F-57F4-EC96346DB0E2}"/>
              </a:ext>
            </a:extLst>
          </p:cNvPr>
          <p:cNvCxnSpPr/>
          <p:nvPr userDrawn="1"/>
        </p:nvCxnSpPr>
        <p:spPr>
          <a:xfrm>
            <a:off x="649288" y="6529388"/>
            <a:ext cx="225425" cy="0"/>
          </a:xfrm>
          <a:prstGeom prst="line">
            <a:avLst/>
          </a:prstGeom>
          <a:ln>
            <a:solidFill>
              <a:srgbClr val="6E6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1658" y="1959429"/>
            <a:ext cx="6858000" cy="329340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12"/>
          </p:nvPr>
        </p:nvSpPr>
        <p:spPr>
          <a:xfrm>
            <a:off x="549276" y="581820"/>
            <a:ext cx="2650874" cy="255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3"/>
          </p:nvPr>
        </p:nvSpPr>
        <p:spPr>
          <a:xfrm>
            <a:off x="552452" y="5328309"/>
            <a:ext cx="7351211" cy="337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Symbol zastępczy tekstu 9"/>
          <p:cNvSpPr>
            <a:spLocks noGrp="1"/>
          </p:cNvSpPr>
          <p:nvPr>
            <p:ph type="body" sz="quarter" idx="14"/>
          </p:nvPr>
        </p:nvSpPr>
        <p:spPr>
          <a:xfrm>
            <a:off x="552452" y="6561135"/>
            <a:ext cx="7351211" cy="2010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l-PL" sz="800" b="0" dirty="0">
                <a:solidFill>
                  <a:srgbClr val="41414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86306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_T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00A7046D-1373-3B21-AD47-B7A3DA6551E3}"/>
              </a:ext>
            </a:extLst>
          </p:cNvPr>
          <p:cNvCxnSpPr/>
          <p:nvPr userDrawn="1"/>
        </p:nvCxnSpPr>
        <p:spPr>
          <a:xfrm>
            <a:off x="649288" y="6529388"/>
            <a:ext cx="225425" cy="0"/>
          </a:xfrm>
          <a:prstGeom prst="line">
            <a:avLst/>
          </a:prstGeom>
          <a:ln>
            <a:solidFill>
              <a:srgbClr val="6E6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839" y="674044"/>
            <a:ext cx="6562812" cy="802844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2800"/>
              </a:lnSpc>
              <a:defRPr sz="1900" b="1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3"/>
          </p:nvPr>
        </p:nvSpPr>
        <p:spPr>
          <a:xfrm>
            <a:off x="3014663" y="2011680"/>
            <a:ext cx="5229225" cy="13411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6" name="Symbol zastępczy obrazu 5"/>
          <p:cNvSpPr>
            <a:spLocks noGrp="1"/>
          </p:cNvSpPr>
          <p:nvPr>
            <p:ph type="pic" sz="quarter" idx="15"/>
          </p:nvPr>
        </p:nvSpPr>
        <p:spPr>
          <a:xfrm>
            <a:off x="657223" y="2102845"/>
            <a:ext cx="2114552" cy="1249955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15" name="Symbol zastępczy obrazu 5"/>
          <p:cNvSpPr>
            <a:spLocks noGrp="1"/>
          </p:cNvSpPr>
          <p:nvPr>
            <p:ph type="pic" sz="quarter" idx="18"/>
          </p:nvPr>
        </p:nvSpPr>
        <p:spPr>
          <a:xfrm>
            <a:off x="657223" y="3522297"/>
            <a:ext cx="2114552" cy="1249955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19" name="Symbol zastępczy obrazu 5"/>
          <p:cNvSpPr>
            <a:spLocks noGrp="1"/>
          </p:cNvSpPr>
          <p:nvPr>
            <p:ph type="pic" sz="quarter" idx="21"/>
          </p:nvPr>
        </p:nvSpPr>
        <p:spPr>
          <a:xfrm>
            <a:off x="657223" y="4941749"/>
            <a:ext cx="2114552" cy="1249955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21" name="Symbol zastępczy tekstu 9"/>
          <p:cNvSpPr>
            <a:spLocks noGrp="1"/>
          </p:cNvSpPr>
          <p:nvPr>
            <p:ph type="body" sz="quarter" idx="22"/>
          </p:nvPr>
        </p:nvSpPr>
        <p:spPr>
          <a:xfrm>
            <a:off x="552452" y="6561135"/>
            <a:ext cx="7351211" cy="2010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l-PL" sz="800" b="0" dirty="0">
                <a:solidFill>
                  <a:srgbClr val="41414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Symbol zastępczy tekstu 9"/>
          <p:cNvSpPr>
            <a:spLocks noGrp="1"/>
          </p:cNvSpPr>
          <p:nvPr>
            <p:ph type="body" sz="quarter" idx="23"/>
          </p:nvPr>
        </p:nvSpPr>
        <p:spPr>
          <a:xfrm>
            <a:off x="3014663" y="3431132"/>
            <a:ext cx="5229225" cy="13411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22" name="Symbol zastępczy tekstu 9"/>
          <p:cNvSpPr>
            <a:spLocks noGrp="1"/>
          </p:cNvSpPr>
          <p:nvPr>
            <p:ph type="body" sz="quarter" idx="24"/>
          </p:nvPr>
        </p:nvSpPr>
        <p:spPr>
          <a:xfrm>
            <a:off x="3014662" y="4853267"/>
            <a:ext cx="5229225" cy="13411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319025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OW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4060A673-D417-8B2E-0051-E877A2B65B2D}"/>
              </a:ext>
            </a:extLst>
          </p:cNvPr>
          <p:cNvCxnSpPr/>
          <p:nvPr userDrawn="1"/>
        </p:nvCxnSpPr>
        <p:spPr>
          <a:xfrm>
            <a:off x="649288" y="6529388"/>
            <a:ext cx="225425" cy="0"/>
          </a:xfrm>
          <a:prstGeom prst="line">
            <a:avLst/>
          </a:prstGeom>
          <a:ln>
            <a:solidFill>
              <a:srgbClr val="6E6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ymbol zastępczy tekstu 9"/>
          <p:cNvSpPr>
            <a:spLocks noGrp="1"/>
          </p:cNvSpPr>
          <p:nvPr>
            <p:ph type="body" sz="quarter" idx="13"/>
          </p:nvPr>
        </p:nvSpPr>
        <p:spPr>
          <a:xfrm>
            <a:off x="552452" y="2024064"/>
            <a:ext cx="6553199" cy="142487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13" name="Symbol zastępczy tekstu 9"/>
          <p:cNvSpPr>
            <a:spLocks noGrp="1"/>
          </p:cNvSpPr>
          <p:nvPr>
            <p:ph type="body" sz="quarter" idx="16"/>
          </p:nvPr>
        </p:nvSpPr>
        <p:spPr>
          <a:xfrm>
            <a:off x="552452" y="3448936"/>
            <a:ext cx="6553199" cy="141945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17" name="Symbol zastępczy tekstu 9"/>
          <p:cNvSpPr>
            <a:spLocks noGrp="1"/>
          </p:cNvSpPr>
          <p:nvPr>
            <p:ph type="body" sz="quarter" idx="19"/>
          </p:nvPr>
        </p:nvSpPr>
        <p:spPr>
          <a:xfrm>
            <a:off x="552452" y="4868387"/>
            <a:ext cx="6553199" cy="13527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21" name="Symbol zastępczy tekstu 9"/>
          <p:cNvSpPr>
            <a:spLocks noGrp="1"/>
          </p:cNvSpPr>
          <p:nvPr>
            <p:ph type="body" sz="quarter" idx="22"/>
          </p:nvPr>
        </p:nvSpPr>
        <p:spPr>
          <a:xfrm>
            <a:off x="552452" y="6561135"/>
            <a:ext cx="7351211" cy="2010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l-PL" sz="800" b="0" dirty="0">
                <a:solidFill>
                  <a:srgbClr val="41414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542839" y="674044"/>
            <a:ext cx="6562812" cy="802844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2800"/>
              </a:lnSpc>
              <a:defRPr sz="1900" b="1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33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D9FB6-6FB0-C63D-17F1-05DCE21B3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414141"/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229567DF-A0F1-36F0-31E0-3AC17979C212}"/>
              </a:ext>
            </a:extLst>
          </p:cNvPr>
          <p:cNvSpPr txBox="1">
            <a:spLocks/>
          </p:cNvSpPr>
          <p:nvPr/>
        </p:nvSpPr>
        <p:spPr>
          <a:xfrm>
            <a:off x="703263" y="2292350"/>
            <a:ext cx="7772400" cy="1470025"/>
          </a:xfrm>
          <a:prstGeom prst="rect">
            <a:avLst/>
          </a:prstGeom>
        </p:spPr>
        <p:txBody>
          <a:bodyPr/>
          <a:lstStyle/>
          <a:p>
            <a:pPr algn="ctr" defTabSz="914400" eaLnBrk="1" fontAlgn="auto" hangingPunct="1">
              <a:lnSpc>
                <a:spcPct val="114000"/>
              </a:lnSpc>
              <a:spcAft>
                <a:spcPts val="0"/>
              </a:spcAft>
              <a:defRPr/>
            </a:pPr>
            <a:endParaRPr lang="pl-PL" sz="4800" b="1" dirty="0">
              <a:latin typeface="+mj-lt"/>
              <a:ea typeface="+mj-ea"/>
              <a:cs typeface="+mj-cs"/>
            </a:endParaRP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1E0B60E7-0E3E-7C91-48A1-9FC52E97FF7E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tekstu 5">
            <a:extLst>
              <a:ext uri="{FF2B5EF4-FFF2-40B4-BE49-F238E27FC236}">
                <a16:creationId xmlns:a16="http://schemas.microsoft.com/office/drawing/2014/main" id="{76057270-163D-37FD-07A1-E5B2AA1FA2EA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0017034-0EE8-0784-20D0-BCD95192167D}"/>
              </a:ext>
            </a:extLst>
          </p:cNvPr>
          <p:cNvSpPr txBox="1"/>
          <p:nvPr/>
        </p:nvSpPr>
        <p:spPr>
          <a:xfrm>
            <a:off x="3335739" y="5770716"/>
            <a:ext cx="3312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Toruń, dnia 20 lutego 2023 r.</a:t>
            </a:r>
          </a:p>
        </p:txBody>
      </p:sp>
      <p:sp>
        <p:nvSpPr>
          <p:cNvPr id="5124" name="pole tekstowe 2">
            <a:extLst>
              <a:ext uri="{FF2B5EF4-FFF2-40B4-BE49-F238E27FC236}">
                <a16:creationId xmlns:a16="http://schemas.microsoft.com/office/drawing/2014/main" id="{E0A86A79-5483-CA62-2950-9A50ED747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079" y="1300788"/>
            <a:ext cx="722030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algn="ctr" eaLnBrk="1" hangingPunct="1">
              <a:spcAft>
                <a:spcPts val="0"/>
              </a:spcAft>
            </a:pPr>
            <a:r>
              <a:rPr lang="pl-PL" altLang="pl-PL" b="1" dirty="0">
                <a:solidFill>
                  <a:srgbClr val="050A6B"/>
                </a:solidFill>
              </a:rPr>
              <a:t>Działania Samorządu Województwa Kujawsko-Pomorskiego</a:t>
            </a:r>
          </a:p>
          <a:p>
            <a:pPr algn="ctr" eaLnBrk="1" hangingPunct="1">
              <a:spcAft>
                <a:spcPts val="0"/>
              </a:spcAft>
            </a:pPr>
            <a:r>
              <a:rPr lang="pl-PL" altLang="pl-PL" b="1" dirty="0">
                <a:solidFill>
                  <a:srgbClr val="050A6B"/>
                </a:solidFill>
              </a:rPr>
              <a:t>na rzecz pomocy obywatelom Ukrainy – podsumowanie pomocy udzielonej obywatelom Ukrainy w 2022 r, w związku z wojną na Ukrainie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6212F83-392E-3A74-AFCD-E544139302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4842" r="9371" b="6166"/>
          <a:stretch/>
        </p:blipFill>
        <p:spPr>
          <a:xfrm flipH="1">
            <a:off x="2093957" y="2565496"/>
            <a:ext cx="4843942" cy="299979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8E0E494-D783-CABF-EA45-0E046ECC5790}"/>
              </a:ext>
            </a:extLst>
          </p:cNvPr>
          <p:cNvSpPr txBox="1"/>
          <p:nvPr/>
        </p:nvSpPr>
        <p:spPr>
          <a:xfrm>
            <a:off x="772274" y="5862459"/>
            <a:ext cx="7634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Komisja Współpracy Międzynarodowej i Promocji Województwa – 18.09.2023 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FCB1BB5-D7E6-B0DC-CC4C-233714F471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5" b="23541"/>
          <a:stretch/>
        </p:blipFill>
        <p:spPr>
          <a:xfrm>
            <a:off x="0" y="4575575"/>
            <a:ext cx="9144000" cy="1659581"/>
          </a:xfrm>
          <a:prstGeom prst="rect">
            <a:avLst/>
          </a:prstGeom>
        </p:spPr>
      </p:pic>
      <p:sp>
        <p:nvSpPr>
          <p:cNvPr id="9219" name="pole tekstowe 1">
            <a:extLst>
              <a:ext uri="{FF2B5EF4-FFF2-40B4-BE49-F238E27FC236}">
                <a16:creationId xmlns:a16="http://schemas.microsoft.com/office/drawing/2014/main" id="{D90A55F5-C007-DDF9-7CCE-684F052EA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156" y="552089"/>
            <a:ext cx="6618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/>
            <a:r>
              <a:rPr lang="pl-PL" altLang="pl-PL" b="1" dirty="0"/>
              <a:t>Zrealizowane zadania - granty.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686E816F-54D2-5074-24A9-8AB8FF0FD28D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2590006-6102-7D8A-8068-DB7B7FB8FBEA}"/>
              </a:ext>
            </a:extLst>
          </p:cNvPr>
          <p:cNvSpPr txBox="1"/>
          <p:nvPr/>
        </p:nvSpPr>
        <p:spPr>
          <a:xfrm>
            <a:off x="659920" y="1050178"/>
            <a:ext cx="78241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spcBef>
                <a:spcPts val="600"/>
              </a:spcBef>
            </a:pPr>
            <a:r>
              <a:rPr lang="pl-PL" sz="1400" dirty="0"/>
              <a:t>Z kulturą dla Ukrainy – integracja społeczna i stworzenie warunków do pełnego uczestnictwa </a:t>
            </a:r>
            <a:br>
              <a:rPr lang="pl-PL" sz="1400" dirty="0"/>
            </a:br>
            <a:r>
              <a:rPr lang="pl-PL" sz="1400" dirty="0"/>
              <a:t>w życiu społecznym obywateli Ukrainy (wrzesień – grudzień 2022 r.);</a:t>
            </a:r>
          </a:p>
          <a:p>
            <a:pPr algn="just">
              <a:lnSpc>
                <a:spcPts val="1500"/>
              </a:lnSpc>
              <a:spcBef>
                <a:spcPts val="600"/>
              </a:spcBef>
            </a:pPr>
            <a:r>
              <a:rPr lang="pl-PL" sz="1400" dirty="0"/>
              <a:t>Zapewnienie treningów i szkolenia sportowego zawodniczek i zawodników z Ukrainy (wrzesień – listopad 2022 r.);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A814717-B441-36AA-77DF-0D6A9C023D60}"/>
              </a:ext>
            </a:extLst>
          </p:cNvPr>
          <p:cNvSpPr txBox="1"/>
          <p:nvPr/>
        </p:nvSpPr>
        <p:spPr>
          <a:xfrm>
            <a:off x="659920" y="2598111"/>
            <a:ext cx="7897484" cy="1977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  <a:spcBef>
                <a:spcPts val="600"/>
              </a:spcBef>
            </a:pPr>
            <a:r>
              <a:rPr lang="pl-PL" sz="1400" dirty="0"/>
              <a:t>Wykonanie robót remontowo-adaptacyjnych pomieszczeń w budynkach po poradniach </a:t>
            </a:r>
            <a:br>
              <a:rPr lang="pl-PL" sz="1400" dirty="0"/>
            </a:br>
            <a:r>
              <a:rPr lang="pl-PL" sz="1400" dirty="0"/>
              <a:t>i oddziałach szpitala psychiatrycznego przy ul. M. Skłodowskiej-Curie 27/29 w Toruniu </a:t>
            </a:r>
            <a:br>
              <a:rPr lang="pl-PL" sz="1400" dirty="0"/>
            </a:br>
            <a:r>
              <a:rPr lang="pl-PL" sz="1400" dirty="0"/>
              <a:t>- zapewnienie odpowiednich warunków do przebywania w nich cudzoziemców z terytorium Ukrainy;</a:t>
            </a:r>
          </a:p>
          <a:p>
            <a:pPr algn="just">
              <a:lnSpc>
                <a:spcPts val="1500"/>
              </a:lnSpc>
              <a:spcBef>
                <a:spcPts val="600"/>
              </a:spcBef>
            </a:pPr>
            <a:r>
              <a:rPr lang="pl-PL" sz="1400" dirty="0"/>
              <a:t>Zakup materiałów i wyposażenia w związku z zakwaterowaniem i adaptacją pomieszczeń </a:t>
            </a:r>
            <a:br>
              <a:rPr lang="pl-PL" sz="1400" dirty="0"/>
            </a:br>
            <a:r>
              <a:rPr lang="pl-PL" sz="1400" dirty="0"/>
              <a:t>w budynkach po poradniach i oddziałach szpitala psychiatrycznego przy ul. M. Skłodowskiej-Curie 27/29 w Toruniu;</a:t>
            </a:r>
          </a:p>
          <a:p>
            <a:pPr algn="just">
              <a:lnSpc>
                <a:spcPts val="1500"/>
              </a:lnSpc>
              <a:spcBef>
                <a:spcPts val="600"/>
              </a:spcBef>
            </a:pPr>
            <a:r>
              <a:rPr lang="pl-PL" sz="1400" dirty="0"/>
              <a:t>Usługi opiekuńcze i specjalistyczne usługi opiekuńcze na rzecz uchodźców </a:t>
            </a:r>
            <a:br>
              <a:rPr lang="pl-PL" sz="1400" dirty="0"/>
            </a:br>
            <a:r>
              <a:rPr lang="pl-PL" sz="1400" dirty="0"/>
              <a:t>z niepełnosprawnościami przebywających przy ul. Skłodowskiej-Curie 27/29. </a:t>
            </a:r>
          </a:p>
        </p:txBody>
      </p:sp>
      <p:sp>
        <p:nvSpPr>
          <p:cNvPr id="4" name="pole tekstowe 1">
            <a:extLst>
              <a:ext uri="{FF2B5EF4-FFF2-40B4-BE49-F238E27FC236}">
                <a16:creationId xmlns:a16="http://schemas.microsoft.com/office/drawing/2014/main" id="{20A16DAA-1512-3662-70E4-AADC73477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156" y="2108838"/>
            <a:ext cx="6618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/>
            <a:r>
              <a:rPr lang="pl-PL" altLang="pl-PL" b="1" dirty="0"/>
              <a:t>Zrealizowane zadania - ROPS.</a:t>
            </a:r>
          </a:p>
        </p:txBody>
      </p:sp>
      <p:sp>
        <p:nvSpPr>
          <p:cNvPr id="2" name="Symbol zastępczy tekstu 5">
            <a:extLst>
              <a:ext uri="{FF2B5EF4-FFF2-40B4-BE49-F238E27FC236}">
                <a16:creationId xmlns:a16="http://schemas.microsoft.com/office/drawing/2014/main" id="{36CA0F08-4035-0058-D964-83A446B88A30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62938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04C05419-535D-BBD6-F864-87EFE06C98C8}"/>
              </a:ext>
            </a:extLst>
          </p:cNvPr>
          <p:cNvSpPr txBox="1"/>
          <p:nvPr/>
        </p:nvSpPr>
        <p:spPr>
          <a:xfrm>
            <a:off x="414338" y="934278"/>
            <a:ext cx="79964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400" b="1" dirty="0">
                <a:latin typeface="+mn-lt"/>
              </a:rPr>
              <a:t>II. Organizacja sieci punktów informacyjno-doradczych.</a:t>
            </a:r>
          </a:p>
        </p:txBody>
      </p:sp>
      <p:sp>
        <p:nvSpPr>
          <p:cNvPr id="23555" name="pole tekstowe 1">
            <a:extLst>
              <a:ext uri="{FF2B5EF4-FFF2-40B4-BE49-F238E27FC236}">
                <a16:creationId xmlns:a16="http://schemas.microsoft.com/office/drawing/2014/main" id="{58F7A2CC-C25A-F59B-EE16-A6396C650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1559984"/>
            <a:ext cx="866092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/>
            <a:r>
              <a:rPr lang="pl-PL" altLang="pl-PL" dirty="0"/>
              <a:t>Samorząd Województwa Kujawsko-Pomorskiego wspólnie z Konsulem Honorowym Ukrainy w Bydgoszczy zorganizował sieć punktów informacyjno-doradczych. </a:t>
            </a:r>
          </a:p>
          <a:p>
            <a:pPr eaLnBrk="1" hangingPunct="1"/>
            <a:r>
              <a:rPr lang="pl-PL" altLang="pl-PL" dirty="0"/>
              <a:t>Punkty znajdowały się w:</a:t>
            </a:r>
          </a:p>
        </p:txBody>
      </p:sp>
      <p:pic>
        <p:nvPicPr>
          <p:cNvPr id="23556" name="Obraz 2">
            <a:extLst>
              <a:ext uri="{FF2B5EF4-FFF2-40B4-BE49-F238E27FC236}">
                <a16:creationId xmlns:a16="http://schemas.microsoft.com/office/drawing/2014/main" id="{08D9C340-DFB8-0ACE-A6E6-3E5074CDF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36" y="2499006"/>
            <a:ext cx="4563645" cy="342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952BC18-B5D8-393E-5C80-A38E868BC3FD}"/>
              </a:ext>
            </a:extLst>
          </p:cNvPr>
          <p:cNvSpPr txBox="1"/>
          <p:nvPr/>
        </p:nvSpPr>
        <p:spPr>
          <a:xfrm>
            <a:off x="360363" y="2647950"/>
            <a:ext cx="3607788" cy="2888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 eaLnBrk="1" fontAlgn="auto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pc="-2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Bydgoszcz ul. </a:t>
            </a:r>
            <a:r>
              <a:rPr lang="pl-PL" spc="-2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Garbary</a:t>
            </a:r>
            <a:r>
              <a:rPr lang="pl-PL" spc="-2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br>
              <a:rPr lang="pl-PL" spc="-2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pc="-2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(kompleks Wyższej Szkoły Gospodarki),</a:t>
            </a:r>
            <a:endParaRPr lang="pl-PL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indent="-182563" eaLnBrk="1" fontAlgn="auto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pc="-2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Toruń</a:t>
            </a:r>
            <a:r>
              <a:rPr lang="pl-PL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ul. Wola Zamkowa 12a (budynek Europejskiego Centrum Współpracy Młodzieży),</a:t>
            </a:r>
          </a:p>
          <a:p>
            <a:pPr marL="182563" indent="-182563" eaLnBrk="1" fontAlgn="auto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j-lt"/>
                <a:ea typeface="Calibri" panose="020F0502020204030204" pitchFamily="34" charset="0"/>
              </a:rPr>
              <a:t>Włocławek ul. </a:t>
            </a:r>
            <a:r>
              <a:rPr lang="pl-PL" dirty="0" err="1">
                <a:latin typeface="+mj-lt"/>
                <a:ea typeface="Calibri" panose="020F0502020204030204" pitchFamily="34" charset="0"/>
              </a:rPr>
              <a:t>Bechiego</a:t>
            </a:r>
            <a:r>
              <a:rPr lang="pl-PL" dirty="0">
                <a:latin typeface="+mj-lt"/>
                <a:ea typeface="Calibri" panose="020F0502020204030204" pitchFamily="34" charset="0"/>
              </a:rPr>
              <a:t> 2 (Przedstawicielstwo UM WK-P).</a:t>
            </a:r>
            <a:endParaRPr lang="pl-PL" dirty="0">
              <a:latin typeface="+mj-lt"/>
            </a:endParaRP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6C08C4B8-D51F-E62A-6506-8307C7AC15EF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5">
            <a:extLst>
              <a:ext uri="{FF2B5EF4-FFF2-40B4-BE49-F238E27FC236}">
                <a16:creationId xmlns:a16="http://schemas.microsoft.com/office/drawing/2014/main" id="{364AA7AC-63E8-96BB-95E1-098093E2B90E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ole tekstowe 5">
            <a:extLst>
              <a:ext uri="{FF2B5EF4-FFF2-40B4-BE49-F238E27FC236}">
                <a16:creationId xmlns:a16="http://schemas.microsoft.com/office/drawing/2014/main" id="{D8A3B324-EF1B-659B-FDE9-9F85B7D9D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023" y="671503"/>
            <a:ext cx="6504586" cy="125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pl-PL" altLang="pl-PL" dirty="0">
                <a:ea typeface="Calibri" panose="020F0502020204030204" pitchFamily="34" charset="0"/>
                <a:cs typeface="Times New Roman" panose="02020603050405020304" pitchFamily="18" charset="0"/>
              </a:rPr>
              <a:t>W punktach informacyjno-doradczych obywatele Ukrainy otrzymywali m.in. informację prawną i pomoc psychologiczną, wsparcie w poszukiwaniu legalnej pracy, czy w założeniu konta w banku. </a:t>
            </a:r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EEF4946E-F5EF-8C9B-6B72-B5C58EA1A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49" y="1924410"/>
            <a:ext cx="4775210" cy="3184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5678A03-6089-E90F-19BD-5AAE775D6393}"/>
              </a:ext>
            </a:extLst>
          </p:cNvPr>
          <p:cNvSpPr txBox="1"/>
          <p:nvPr/>
        </p:nvSpPr>
        <p:spPr>
          <a:xfrm>
            <a:off x="966023" y="5185494"/>
            <a:ext cx="7099809" cy="9565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pl-PL" altLang="pl-PL" dirty="0">
                <a:cs typeface="Calibri" panose="020F0502020204030204" pitchFamily="34" charset="0"/>
              </a:rPr>
              <a:t>Punkty stanowiły miejsca przekazywania darów gromadzonych </a:t>
            </a:r>
            <a:br>
              <a:rPr lang="pl-PL" altLang="pl-PL" dirty="0">
                <a:cs typeface="Calibri" panose="020F0502020204030204" pitchFamily="34" charset="0"/>
              </a:rPr>
            </a:br>
            <a:r>
              <a:rPr lang="pl-PL" altLang="pl-PL" dirty="0">
                <a:cs typeface="Calibri" panose="020F0502020204030204" pitchFamily="34" charset="0"/>
              </a:rPr>
              <a:t>w ramach pomocy humanitarnej obsługiwanej przez pracowników Urzędu Marszałkowskiego Województwa Kujawsko-Pomorskiego. </a:t>
            </a:r>
            <a:endParaRPr lang="pl-PL" altLang="pl-PL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EF03686F-F54D-7808-2F27-7C2F5CAC7544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>
            <a:extLst>
              <a:ext uri="{FF2B5EF4-FFF2-40B4-BE49-F238E27FC236}">
                <a16:creationId xmlns:a16="http://schemas.microsoft.com/office/drawing/2014/main" id="{1F4A372F-7291-F1FC-094C-F31A329877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97" t="22993" r="50333" b="64480"/>
          <a:stretch/>
        </p:blipFill>
        <p:spPr bwMode="auto">
          <a:xfrm>
            <a:off x="6130296" y="2315131"/>
            <a:ext cx="2680625" cy="10689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4BE3A03-2A2E-C709-9C7F-D3169A8C4E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47" t="22993" r="28283" b="64355"/>
          <a:stretch/>
        </p:blipFill>
        <p:spPr bwMode="auto">
          <a:xfrm>
            <a:off x="6130296" y="3547959"/>
            <a:ext cx="2872416" cy="956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EDB0BF76-3947-926C-0631-2538682C4020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Obraz 4">
            <a:extLst>
              <a:ext uri="{FF2B5EF4-FFF2-40B4-BE49-F238E27FC236}">
                <a16:creationId xmlns:a16="http://schemas.microsoft.com/office/drawing/2014/main" id="{CA33FF10-6FED-B0FD-BF8F-A1D1A0DD3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19" y="425150"/>
            <a:ext cx="4631211" cy="3473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Obraz 8">
            <a:extLst>
              <a:ext uri="{FF2B5EF4-FFF2-40B4-BE49-F238E27FC236}">
                <a16:creationId xmlns:a16="http://schemas.microsoft.com/office/drawing/2014/main" id="{86CB54E7-490B-E307-7D8E-653A4942A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561" y="3015111"/>
            <a:ext cx="4127021" cy="3097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662D171D-FF8A-D7FA-439B-8A5A00DB20BF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C7C9354C-DB3A-4406-3916-4FE4720368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3" b="23223"/>
          <a:stretch/>
        </p:blipFill>
        <p:spPr>
          <a:xfrm>
            <a:off x="1270599" y="4564032"/>
            <a:ext cx="2533650" cy="1173192"/>
          </a:xfrm>
          <a:prstGeom prst="rect">
            <a:avLst/>
          </a:prstGeom>
        </p:spPr>
      </p:pic>
      <p:sp>
        <p:nvSpPr>
          <p:cNvPr id="2" name="Symbol zastępczy tekstu 5">
            <a:extLst>
              <a:ext uri="{FF2B5EF4-FFF2-40B4-BE49-F238E27FC236}">
                <a16:creationId xmlns:a16="http://schemas.microsoft.com/office/drawing/2014/main" id="{1136695C-C9E8-C884-362E-665EADF9F532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97C01979-D68A-7D75-5D12-D711BF2BDAD4}"/>
              </a:ext>
            </a:extLst>
          </p:cNvPr>
          <p:cNvSpPr txBox="1"/>
          <p:nvPr/>
        </p:nvSpPr>
        <p:spPr>
          <a:xfrm>
            <a:off x="414339" y="418498"/>
            <a:ext cx="7461250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200" b="1" dirty="0">
                <a:latin typeface="+mn-lt"/>
              </a:rPr>
              <a:t>III. Organizacja tymczasowych miejsc pobytu.</a:t>
            </a:r>
          </a:p>
        </p:txBody>
      </p:sp>
      <p:sp>
        <p:nvSpPr>
          <p:cNvPr id="28675" name="pole tekstowe 4">
            <a:extLst>
              <a:ext uri="{FF2B5EF4-FFF2-40B4-BE49-F238E27FC236}">
                <a16:creationId xmlns:a16="http://schemas.microsoft.com/office/drawing/2014/main" id="{268C5DD0-CDD3-6B1F-32B0-75F509713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9" y="1006475"/>
            <a:ext cx="772037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algn="just" eaLnBrk="1" hangingPunct="1"/>
            <a:r>
              <a:rPr lang="pl-PL" altLang="pl-PL" dirty="0"/>
              <a:t>Uruchomiono w Toruniu (budynki po szpitalu psychiatrycznym przy </a:t>
            </a:r>
            <a:br>
              <a:rPr lang="pl-PL" altLang="pl-PL" dirty="0"/>
            </a:br>
            <a:r>
              <a:rPr lang="pl-PL" altLang="pl-PL" dirty="0"/>
              <a:t>ul. M. Skłodowskiej-Curie) miejsce tymczasowego pobytu, wraz </a:t>
            </a:r>
            <a:br>
              <a:rPr lang="pl-PL" altLang="pl-PL" dirty="0"/>
            </a:br>
            <a:r>
              <a:rPr lang="pl-PL" altLang="pl-PL" dirty="0"/>
              <a:t>z kompleksową opieką medyczną, terapeutyczną i rehabilitacyjną, </a:t>
            </a:r>
            <a:br>
              <a:rPr lang="pl-PL" altLang="pl-PL" dirty="0"/>
            </a:br>
            <a:r>
              <a:rPr lang="pl-PL" altLang="pl-PL" dirty="0"/>
              <a:t>dla </a:t>
            </a:r>
            <a:r>
              <a:rPr lang="pl-PL" altLang="pl-PL" b="1" dirty="0"/>
              <a:t>57 pacjentów </a:t>
            </a:r>
            <a:r>
              <a:rPr lang="pl-PL" altLang="pl-PL" dirty="0"/>
              <a:t>z różnym stopniem niepełnosprawności, którzy wraz </a:t>
            </a:r>
            <a:br>
              <a:rPr lang="pl-PL" altLang="pl-PL" dirty="0"/>
            </a:br>
            <a:r>
              <a:rPr lang="pl-PL" altLang="pl-PL" dirty="0"/>
              <a:t>z opiekunami zostali ewakuowani z </a:t>
            </a:r>
            <a:r>
              <a:rPr lang="pl-PL" altLang="pl-PL" dirty="0" err="1"/>
              <a:t>Międzyboża</a:t>
            </a:r>
            <a:r>
              <a:rPr lang="pl-PL" altLang="pl-PL" dirty="0"/>
              <a:t> (obwód chmielnicki).</a:t>
            </a:r>
          </a:p>
        </p:txBody>
      </p:sp>
      <p:pic>
        <p:nvPicPr>
          <p:cNvPr id="28676" name="Obraz 7">
            <a:extLst>
              <a:ext uri="{FF2B5EF4-FFF2-40B4-BE49-F238E27FC236}">
                <a16:creationId xmlns:a16="http://schemas.microsoft.com/office/drawing/2014/main" id="{4B3BC212-C0CB-5308-4063-C3D3E0286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27363"/>
            <a:ext cx="3994150" cy="2662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Obraz 10">
            <a:extLst>
              <a:ext uri="{FF2B5EF4-FFF2-40B4-BE49-F238E27FC236}">
                <a16:creationId xmlns:a16="http://schemas.microsoft.com/office/drawing/2014/main" id="{5FFB9179-046F-254B-5EC5-17A9CD111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13075"/>
            <a:ext cx="4037012" cy="2690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A01530BA-6B3E-77D2-2307-7D4FFA6A4E8F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ymbol zastępczy tekstu 5">
            <a:extLst>
              <a:ext uri="{FF2B5EF4-FFF2-40B4-BE49-F238E27FC236}">
                <a16:creationId xmlns:a16="http://schemas.microsoft.com/office/drawing/2014/main" id="{ED4BF25F-0A36-71CB-ACF8-8DFC1E9C3D4A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A01530BA-6B3E-77D2-2307-7D4FFA6A4E8F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6D8CFE47-D9CB-6F75-5FAE-132F92CF6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49" y="934851"/>
            <a:ext cx="6873855" cy="5155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tekstu 5">
            <a:extLst>
              <a:ext uri="{FF2B5EF4-FFF2-40B4-BE49-F238E27FC236}">
                <a16:creationId xmlns:a16="http://schemas.microsoft.com/office/drawing/2014/main" id="{D5EA1D48-5AD0-EB08-B6A0-B35145A0BD56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9985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A01530BA-6B3E-77D2-2307-7D4FFA6A4E8F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>
            <a:extLst>
              <a:ext uri="{FF2B5EF4-FFF2-40B4-BE49-F238E27FC236}">
                <a16:creationId xmlns:a16="http://schemas.microsoft.com/office/drawing/2014/main" id="{62FDD61D-E150-BAC6-6F44-AE85B334B5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48" y="925180"/>
            <a:ext cx="6909759" cy="5182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tekstu 5">
            <a:extLst>
              <a:ext uri="{FF2B5EF4-FFF2-40B4-BE49-F238E27FC236}">
                <a16:creationId xmlns:a16="http://schemas.microsoft.com/office/drawing/2014/main" id="{9D13A022-D7FC-16DE-F4FD-068245EF2D01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99960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ole tekstowe 2">
            <a:extLst>
              <a:ext uri="{FF2B5EF4-FFF2-40B4-BE49-F238E27FC236}">
                <a16:creationId xmlns:a16="http://schemas.microsoft.com/office/drawing/2014/main" id="{FFAC82E9-4854-5B72-8036-EC3C76355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120" y="1232829"/>
            <a:ext cx="5085676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pl-PL" altLang="pl-PL" dirty="0"/>
              <a:t>Od 2 marca Regionalny Ośrodek Edukacji Ekologicznej w Przysieku sp. z o.o., przy wsparciu finansowym Samorządu Województwa Kujawsko-Pomorskiego, zaczął przygotowywać ciepłe posiłki dla uchodźców z Ukrainy.</a:t>
            </a:r>
          </a:p>
          <a:p>
            <a:pPr eaLnBrk="1" hangingPunct="1">
              <a:spcBef>
                <a:spcPts val="1200"/>
              </a:spcBef>
            </a:pPr>
            <a:r>
              <a:rPr lang="pl-PL" altLang="pl-PL" dirty="0"/>
              <a:t>Początkowo posiłki wydawane były w budynku Urzędu Marszałkowskiego Województwa Kujawsko-Pomorskiego. </a:t>
            </a:r>
          </a:p>
          <a:p>
            <a:pPr eaLnBrk="1" hangingPunct="1">
              <a:spcBef>
                <a:spcPts val="1200"/>
              </a:spcBef>
            </a:pPr>
            <a:r>
              <a:rPr lang="pl-PL" altLang="pl-PL" dirty="0"/>
              <a:t>Od 14 marca 2022 r. zorganizowano punkt żywieniowy w kompleksie Muzeum Etnograficznego w Toruniu. </a:t>
            </a:r>
          </a:p>
          <a:p>
            <a:pPr eaLnBrk="1" hangingPunct="1">
              <a:spcBef>
                <a:spcPts val="1200"/>
              </a:spcBef>
            </a:pPr>
            <a:r>
              <a:rPr lang="pl-PL" altLang="pl-PL" dirty="0"/>
              <a:t>Posiłki wydawane były 7 dni w tygodniu. </a:t>
            </a:r>
            <a:br>
              <a:rPr lang="pl-PL" altLang="pl-PL" dirty="0"/>
            </a:br>
            <a:r>
              <a:rPr lang="pl-PL" altLang="pl-PL" dirty="0"/>
              <a:t>W okresie od 2 marca do 30 kwietnia </a:t>
            </a:r>
            <a:r>
              <a:rPr lang="pl-PL" altLang="pl-PL" dirty="0" err="1"/>
              <a:t>ubr</a:t>
            </a:r>
            <a:r>
              <a:rPr lang="pl-PL" altLang="pl-PL" dirty="0"/>
              <a:t>. wydano łącznie ok. </a:t>
            </a:r>
            <a:r>
              <a:rPr lang="pl-PL" altLang="pl-PL" sz="2800" b="1" dirty="0"/>
              <a:t>20.000</a:t>
            </a:r>
            <a:r>
              <a:rPr lang="pl-PL" altLang="pl-PL" dirty="0"/>
              <a:t> zestawów żywieniowych.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830E223-4CA8-6C56-5FCC-23B4C46B64BD}"/>
              </a:ext>
            </a:extLst>
          </p:cNvPr>
          <p:cNvSpPr txBox="1"/>
          <p:nvPr/>
        </p:nvSpPr>
        <p:spPr>
          <a:xfrm>
            <a:off x="500063" y="577206"/>
            <a:ext cx="6625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400" b="1" dirty="0">
                <a:latin typeface="+mn-lt"/>
              </a:rPr>
              <a:t>IV. Organizacja punktu żywieniowego - ROEE.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262FDCD5-66CE-40A4-2F13-B1C88111FED3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ymbol zastępczy tekstu 5">
            <a:extLst>
              <a:ext uri="{FF2B5EF4-FFF2-40B4-BE49-F238E27FC236}">
                <a16:creationId xmlns:a16="http://schemas.microsoft.com/office/drawing/2014/main" id="{6CF9A942-00BD-379A-B0A0-20F71CBE4083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83994E5-72C3-B681-50EC-EA8529B50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55" t="8331"/>
          <a:stretch/>
        </p:blipFill>
        <p:spPr>
          <a:xfrm>
            <a:off x="5615796" y="2067268"/>
            <a:ext cx="3329447" cy="375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pole tekstowe 2">
            <a:extLst>
              <a:ext uri="{FF2B5EF4-FFF2-40B4-BE49-F238E27FC236}">
                <a16:creationId xmlns:a16="http://schemas.microsoft.com/office/drawing/2014/main" id="{DB3A7B66-DFAB-04FF-BC0F-82989D7AE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387" y="1256428"/>
            <a:ext cx="4484687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/>
            <a:r>
              <a:rPr lang="pl-PL" altLang="pl-PL" dirty="0"/>
              <a:t>Aby umożliwić ukraińskim dzieciom </a:t>
            </a:r>
            <a:br>
              <a:rPr lang="pl-PL" altLang="pl-PL" dirty="0"/>
            </a:br>
            <a:r>
              <a:rPr lang="pl-PL" altLang="pl-PL" dirty="0"/>
              <a:t>i młodzieży kontynuowanie nauki  </a:t>
            </a:r>
            <a:br>
              <a:rPr lang="pl-PL" altLang="pl-PL" dirty="0"/>
            </a:br>
            <a:r>
              <a:rPr lang="pl-PL" altLang="pl-PL" dirty="0"/>
              <a:t>i wesprzeć w poznawaniu regionu, uruchomiono prowadzone w języku ukraińskim zajęcia w </a:t>
            </a:r>
            <a:r>
              <a:rPr lang="pl-PL" altLang="pl-PL" b="1" dirty="0"/>
              <a:t>Kujawsko-Pomorskiej Szkole Internetowej</a:t>
            </a:r>
            <a:r>
              <a:rPr lang="pl-PL" altLang="pl-PL" dirty="0"/>
              <a:t>.</a:t>
            </a:r>
          </a:p>
          <a:p>
            <a:pPr eaLnBrk="1" hangingPunct="1"/>
            <a:r>
              <a:rPr lang="pl-PL" altLang="pl-PL" dirty="0"/>
              <a:t>Zajęcia obejmowały m.in. lekcje języka polskiego, angielskiego i matematyki.</a:t>
            </a:r>
          </a:p>
          <a:p>
            <a:pPr eaLnBrk="1" hangingPunct="1"/>
            <a:endParaRPr lang="pl-PL" altLang="pl-PL" dirty="0"/>
          </a:p>
        </p:txBody>
      </p:sp>
      <p:sp>
        <p:nvSpPr>
          <p:cNvPr id="26627" name="pole tekstowe 6">
            <a:extLst>
              <a:ext uri="{FF2B5EF4-FFF2-40B4-BE49-F238E27FC236}">
                <a16:creationId xmlns:a16="http://schemas.microsoft.com/office/drawing/2014/main" id="{7C5A0874-6494-E553-DA24-CEBDD8B92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31" y="4140683"/>
            <a:ext cx="395566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/>
            <a:r>
              <a:rPr lang="pl-PL" altLang="pl-PL" dirty="0"/>
              <a:t>Wszystkie lekcje były rejestrowane </a:t>
            </a:r>
            <a:br>
              <a:rPr lang="pl-PL" altLang="pl-PL" dirty="0"/>
            </a:br>
            <a:r>
              <a:rPr lang="pl-PL" altLang="pl-PL" dirty="0"/>
              <a:t>i archiwizowane na YouTube: </a:t>
            </a:r>
            <a:br>
              <a:rPr lang="pl-PL" altLang="pl-PL" dirty="0"/>
            </a:br>
            <a:r>
              <a:rPr lang="pl-PL" altLang="pl-PL" i="1" dirty="0"/>
              <a:t>Kujawsko-Pomorska e-Szkoła</a:t>
            </a:r>
            <a:r>
              <a:rPr lang="pl-PL" altLang="pl-PL" dirty="0"/>
              <a:t>, można </a:t>
            </a:r>
            <a:br>
              <a:rPr lang="pl-PL" altLang="pl-PL" dirty="0"/>
            </a:br>
            <a:r>
              <a:rPr lang="pl-PL" altLang="pl-PL" dirty="0"/>
              <a:t>do nich wracać także poza godzinami emisji.</a:t>
            </a:r>
          </a:p>
        </p:txBody>
      </p:sp>
      <p:pic>
        <p:nvPicPr>
          <p:cNvPr id="26628" name="Obraz 7">
            <a:extLst>
              <a:ext uri="{FF2B5EF4-FFF2-40B4-BE49-F238E27FC236}">
                <a16:creationId xmlns:a16="http://schemas.microsoft.com/office/drawing/2014/main" id="{C0484354-D2F9-2F45-92F7-B8D4AFCAF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81" y="1174751"/>
            <a:ext cx="3862387" cy="257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Obraz 8">
            <a:extLst>
              <a:ext uri="{FF2B5EF4-FFF2-40B4-BE49-F238E27FC236}">
                <a16:creationId xmlns:a16="http://schemas.microsoft.com/office/drawing/2014/main" id="{81444511-24AC-5B06-E3F2-624D46EFD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782" y="3687114"/>
            <a:ext cx="3862387" cy="2572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D811174-5CAB-6C0E-DCD1-8E343D72BC83}"/>
              </a:ext>
            </a:extLst>
          </p:cNvPr>
          <p:cNvSpPr txBox="1"/>
          <p:nvPr/>
        </p:nvSpPr>
        <p:spPr>
          <a:xfrm>
            <a:off x="414337" y="553245"/>
            <a:ext cx="630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400" b="1" dirty="0">
                <a:latin typeface="+mn-lt"/>
              </a:rPr>
              <a:t>V. Organizacja zajęć edukacyjnych.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3FADEE19-679B-6E60-7A0C-C670BA83E083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ymbol zastępczy tekstu 5">
            <a:extLst>
              <a:ext uri="{FF2B5EF4-FFF2-40B4-BE49-F238E27FC236}">
                <a16:creationId xmlns:a16="http://schemas.microsoft.com/office/drawing/2014/main" id="{AEA6675D-F6E3-64A6-79CE-203FDB776EC5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1F58F2E-5E82-AADA-B03C-019F840FCBAB}"/>
              </a:ext>
            </a:extLst>
          </p:cNvPr>
          <p:cNvSpPr txBox="1"/>
          <p:nvPr/>
        </p:nvSpPr>
        <p:spPr>
          <a:xfrm>
            <a:off x="1398601" y="5706861"/>
            <a:ext cx="3390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300 godzin lekcyjnych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97C01979-D68A-7D75-5D12-D711BF2BDAD4}"/>
              </a:ext>
            </a:extLst>
          </p:cNvPr>
          <p:cNvSpPr txBox="1"/>
          <p:nvPr/>
        </p:nvSpPr>
        <p:spPr>
          <a:xfrm>
            <a:off x="414338" y="379413"/>
            <a:ext cx="7461250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200" b="1" dirty="0">
                <a:latin typeface="+mn-lt"/>
              </a:rPr>
              <a:t>VI. Organizacja spotkań integracyjnych – ECWM.</a:t>
            </a: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A01530BA-6B3E-77D2-2307-7D4FFA6A4E8F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F546DF76-9899-65F8-9408-715E668D6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58" y="964507"/>
            <a:ext cx="6754483" cy="5065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ymbol zastępczy tekstu 5">
            <a:extLst>
              <a:ext uri="{FF2B5EF4-FFF2-40B4-BE49-F238E27FC236}">
                <a16:creationId xmlns:a16="http://schemas.microsoft.com/office/drawing/2014/main" id="{1E72B827-8986-8034-2F02-719061EB5E4D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3671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ole tekstowe 1">
            <a:extLst>
              <a:ext uri="{FF2B5EF4-FFF2-40B4-BE49-F238E27FC236}">
                <a16:creationId xmlns:a16="http://schemas.microsoft.com/office/drawing/2014/main" id="{D93837FD-D397-6379-C48B-4C2C714AA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850491"/>
            <a:ext cx="78247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/>
            <a:r>
              <a:rPr lang="pl-PL" altLang="pl-PL" sz="2200" b="1" dirty="0"/>
              <a:t>Samorząd Województwa Kujawsko-Pomorskiego </a:t>
            </a:r>
          </a:p>
          <a:p>
            <a:pPr eaLnBrk="1" hangingPunct="1"/>
            <a:r>
              <a:rPr lang="pl-PL" altLang="pl-PL" sz="2200" b="1" dirty="0"/>
              <a:t>- zintegrowana i kompleksowa pomoc obywatelom Ukrainy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D2CCD147-E7A0-4E0A-718D-CFBE3E8D2A08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F12607C6-344F-0FC5-4FB1-A6870227C9E3}"/>
              </a:ext>
            </a:extLst>
          </p:cNvPr>
          <p:cNvGrpSpPr/>
          <p:nvPr/>
        </p:nvGrpSpPr>
        <p:grpSpPr>
          <a:xfrm>
            <a:off x="0" y="1851025"/>
            <a:ext cx="9144000" cy="4454885"/>
            <a:chOff x="0" y="1851025"/>
            <a:chExt cx="9144000" cy="4454885"/>
          </a:xfrm>
        </p:grpSpPr>
        <p:grpSp>
          <p:nvGrpSpPr>
            <p:cNvPr id="15" name="Grupa 14">
              <a:extLst>
                <a:ext uri="{FF2B5EF4-FFF2-40B4-BE49-F238E27FC236}">
                  <a16:creationId xmlns:a16="http://schemas.microsoft.com/office/drawing/2014/main" id="{FEFD7247-3435-85F1-EBBE-4DC1BF337CBB}"/>
                </a:ext>
              </a:extLst>
            </p:cNvPr>
            <p:cNvGrpSpPr/>
            <p:nvPr/>
          </p:nvGrpSpPr>
          <p:grpSpPr>
            <a:xfrm>
              <a:off x="0" y="1851025"/>
              <a:ext cx="9144000" cy="4454885"/>
              <a:chOff x="0" y="1851025"/>
              <a:chExt cx="9144000" cy="4454885"/>
            </a:xfrm>
          </p:grpSpPr>
          <p:pic>
            <p:nvPicPr>
              <p:cNvPr id="8199" name="Obraz 8">
                <a:extLst>
                  <a:ext uri="{FF2B5EF4-FFF2-40B4-BE49-F238E27FC236}">
                    <a16:creationId xmlns:a16="http://schemas.microsoft.com/office/drawing/2014/main" id="{822B394B-059E-70D8-8A34-731F55561F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851025"/>
                <a:ext cx="9144000" cy="4229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pole tekstowe 27">
                <a:extLst>
                  <a:ext uri="{FF2B5EF4-FFF2-40B4-BE49-F238E27FC236}">
                    <a16:creationId xmlns:a16="http://schemas.microsoft.com/office/drawing/2014/main" id="{BB3B8B33-9589-15E0-E992-EBE228004ACA}"/>
                  </a:ext>
                </a:extLst>
              </p:cNvPr>
              <p:cNvSpPr txBox="1"/>
              <p:nvPr/>
            </p:nvSpPr>
            <p:spPr bwMode="auto">
              <a:xfrm>
                <a:off x="6088950" y="4236785"/>
                <a:ext cx="2235200" cy="6461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 anchorCtr="1">
                <a:spAutoFit/>
              </a:bodyPr>
              <a:lstStyle>
                <a:defPPr>
                  <a:defRPr lang="en-US"/>
                </a:defPPr>
                <a:lvl1pPr algn="ctr"/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l-P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ZAJĘCIA </a:t>
                </a:r>
                <a:br>
                  <a:rPr lang="pl-P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</a:br>
                <a:r>
                  <a:rPr lang="pl-P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EDUKACYJNE</a:t>
                </a:r>
              </a:p>
            </p:txBody>
          </p:sp>
          <p:sp>
            <p:nvSpPr>
              <p:cNvPr id="29" name="pole tekstowe 28">
                <a:extLst>
                  <a:ext uri="{FF2B5EF4-FFF2-40B4-BE49-F238E27FC236}">
                    <a16:creationId xmlns:a16="http://schemas.microsoft.com/office/drawing/2014/main" id="{2B8F7D1D-C664-084A-8B8F-FCE42B226F4E}"/>
                  </a:ext>
                </a:extLst>
              </p:cNvPr>
              <p:cNvSpPr txBox="1"/>
              <p:nvPr/>
            </p:nvSpPr>
            <p:spPr bwMode="auto">
              <a:xfrm>
                <a:off x="6278213" y="2986645"/>
                <a:ext cx="2058987" cy="6461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l-PL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PUNKTY </a:t>
                </a:r>
                <a:br>
                  <a:rPr lang="pl-PL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</a:br>
                <a:r>
                  <a:rPr lang="pl-PL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ŻYWIENIOWE</a:t>
                </a:r>
              </a:p>
            </p:txBody>
          </p:sp>
          <p:sp>
            <p:nvSpPr>
              <p:cNvPr id="30" name="pole tekstowe 29">
                <a:extLst>
                  <a:ext uri="{FF2B5EF4-FFF2-40B4-BE49-F238E27FC236}">
                    <a16:creationId xmlns:a16="http://schemas.microsoft.com/office/drawing/2014/main" id="{8D4433B0-5401-1D03-A6FC-4EFB7C9AC4AC}"/>
                  </a:ext>
                </a:extLst>
              </p:cNvPr>
              <p:cNvSpPr txBox="1"/>
              <p:nvPr/>
            </p:nvSpPr>
            <p:spPr bwMode="auto">
              <a:xfrm>
                <a:off x="1596231" y="2265661"/>
                <a:ext cx="2992438" cy="6461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ctr"/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l-PL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MAGAZYNY </a:t>
                </a:r>
                <a:br>
                  <a:rPr lang="pl-PL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</a:br>
                <a:r>
                  <a:rPr lang="pl-PL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POMOCY</a:t>
                </a:r>
              </a:p>
            </p:txBody>
          </p:sp>
          <p:sp>
            <p:nvSpPr>
              <p:cNvPr id="33" name="pole tekstowe 32">
                <a:extLst>
                  <a:ext uri="{FF2B5EF4-FFF2-40B4-BE49-F238E27FC236}">
                    <a16:creationId xmlns:a16="http://schemas.microsoft.com/office/drawing/2014/main" id="{4E93845B-83F9-6F1C-0478-6B202203C70F}"/>
                  </a:ext>
                </a:extLst>
              </p:cNvPr>
              <p:cNvSpPr txBox="1"/>
              <p:nvPr/>
            </p:nvSpPr>
            <p:spPr bwMode="auto">
              <a:xfrm>
                <a:off x="4515928" y="5145667"/>
                <a:ext cx="2989262" cy="646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 anchorCtr="1">
                <a:spAutoFit/>
              </a:bodyPr>
              <a:lstStyle>
                <a:defPPr>
                  <a:defRPr lang="en-US"/>
                </a:defPPr>
                <a:lvl1pPr algn="ctr"/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l-P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DZIAŁANIA</a:t>
                </a:r>
                <a:br>
                  <a:rPr lang="pl-P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</a:br>
                <a:r>
                  <a:rPr lang="pl-P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KULTURALNE</a:t>
                </a:r>
              </a:p>
            </p:txBody>
          </p:sp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65BF8A69-4A56-095E-030B-7BB0839995DC}"/>
                  </a:ext>
                </a:extLst>
              </p:cNvPr>
              <p:cNvSpPr txBox="1"/>
              <p:nvPr/>
            </p:nvSpPr>
            <p:spPr bwMode="auto">
              <a:xfrm>
                <a:off x="3910806" y="2187712"/>
                <a:ext cx="2992437" cy="6461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ctr"/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l-PL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WSPARCIE  </a:t>
                </a:r>
                <a:br>
                  <a:rPr lang="pl-PL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</a:br>
                <a:r>
                  <a:rPr lang="pl-PL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SAMORZĄDOWE</a:t>
                </a:r>
              </a:p>
            </p:txBody>
          </p:sp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206D6137-F05E-4A32-2E93-47788D6EC4F9}"/>
                  </a:ext>
                </a:extLst>
              </p:cNvPr>
              <p:cNvSpPr txBox="1"/>
              <p:nvPr/>
            </p:nvSpPr>
            <p:spPr bwMode="auto">
              <a:xfrm>
                <a:off x="383186" y="3068997"/>
                <a:ext cx="299243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l-PL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KONWOJE HUMANITARNE</a:t>
                </a:r>
              </a:p>
            </p:txBody>
          </p:sp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7FF0DFF7-B04B-9333-65C6-BD8C5D9DAD91}"/>
                  </a:ext>
                </a:extLst>
              </p:cNvPr>
              <p:cNvSpPr txBox="1"/>
              <p:nvPr/>
            </p:nvSpPr>
            <p:spPr bwMode="auto">
              <a:xfrm>
                <a:off x="70467" y="4461710"/>
                <a:ext cx="368707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l-P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PUNKTY </a:t>
                </a:r>
                <a:br>
                  <a:rPr lang="pl-P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</a:br>
                <a:r>
                  <a:rPr lang="pl-P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INFORMACYJNO-DORADCZE</a:t>
                </a:r>
              </a:p>
            </p:txBody>
          </p:sp>
          <p:sp>
            <p:nvSpPr>
              <p:cNvPr id="17" name="pole tekstowe 16">
                <a:extLst>
                  <a:ext uri="{FF2B5EF4-FFF2-40B4-BE49-F238E27FC236}">
                    <a16:creationId xmlns:a16="http://schemas.microsoft.com/office/drawing/2014/main" id="{D318C21F-2639-BA9C-1328-15F4B180D703}"/>
                  </a:ext>
                </a:extLst>
              </p:cNvPr>
              <p:cNvSpPr txBox="1"/>
              <p:nvPr/>
            </p:nvSpPr>
            <p:spPr bwMode="auto">
              <a:xfrm>
                <a:off x="1780016" y="5271026"/>
                <a:ext cx="2992437" cy="6461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l-P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TYMCZASOWE </a:t>
                </a:r>
                <a:br>
                  <a:rPr lang="pl-P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</a:br>
                <a:r>
                  <a:rPr lang="pl-PL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MIEJSCA POBYTU</a:t>
                </a:r>
              </a:p>
            </p:txBody>
          </p:sp>
          <p:cxnSp>
            <p:nvCxnSpPr>
              <p:cNvPr id="2" name="Łącznik prosty 1">
                <a:extLst>
                  <a:ext uri="{FF2B5EF4-FFF2-40B4-BE49-F238E27FC236}">
                    <a16:creationId xmlns:a16="http://schemas.microsoft.com/office/drawing/2014/main" id="{3B9EBEA6-1553-508D-B544-FBD41F804E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1049" y="6305910"/>
                <a:ext cx="6909759" cy="0"/>
              </a:xfrm>
              <a:prstGeom prst="line">
                <a:avLst/>
              </a:prstGeom>
              <a:ln w="28575">
                <a:solidFill>
                  <a:srgbClr val="0A13D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Serce 10">
                <a:extLst>
                  <a:ext uri="{FF2B5EF4-FFF2-40B4-BE49-F238E27FC236}">
                    <a16:creationId xmlns:a16="http://schemas.microsoft.com/office/drawing/2014/main" id="{72BC574B-FDA1-6ABB-98B7-095951405B11}"/>
                  </a:ext>
                </a:extLst>
              </p:cNvPr>
              <p:cNvSpPr/>
              <p:nvPr/>
            </p:nvSpPr>
            <p:spPr>
              <a:xfrm>
                <a:off x="3191774" y="2989723"/>
                <a:ext cx="2451790" cy="2323051"/>
              </a:xfrm>
              <a:prstGeom prst="heart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" name="Serce 11">
                <a:extLst>
                  <a:ext uri="{FF2B5EF4-FFF2-40B4-BE49-F238E27FC236}">
                    <a16:creationId xmlns:a16="http://schemas.microsoft.com/office/drawing/2014/main" id="{FA5F308E-AFA9-B520-66B4-F37565A76CFA}"/>
                  </a:ext>
                </a:extLst>
              </p:cNvPr>
              <p:cNvSpPr/>
              <p:nvPr/>
            </p:nvSpPr>
            <p:spPr>
              <a:xfrm>
                <a:off x="3388417" y="3170512"/>
                <a:ext cx="2071297" cy="1973742"/>
              </a:xfrm>
              <a:prstGeom prst="hear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4" name="pole tekstowe 13">
                <a:extLst>
                  <a:ext uri="{FF2B5EF4-FFF2-40B4-BE49-F238E27FC236}">
                    <a16:creationId xmlns:a16="http://schemas.microsoft.com/office/drawing/2014/main" id="{CB12D7AB-E3BD-0320-5F34-9C3BE7307922}"/>
                  </a:ext>
                </a:extLst>
              </p:cNvPr>
              <p:cNvSpPr txBox="1"/>
              <p:nvPr/>
            </p:nvSpPr>
            <p:spPr>
              <a:xfrm>
                <a:off x="3631254" y="4441426"/>
                <a:ext cx="15856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700" b="1" dirty="0"/>
                  <a:t>WOJEWÓDZTWO </a:t>
                </a:r>
              </a:p>
              <a:p>
                <a:pPr algn="ctr"/>
                <a:r>
                  <a:rPr lang="pl-PL" sz="700" b="1" dirty="0"/>
                  <a:t>KUJAWSKO-POMORSKIE</a:t>
                </a:r>
              </a:p>
            </p:txBody>
          </p:sp>
        </p:grpSp>
        <p:pic>
          <p:nvPicPr>
            <p:cNvPr id="4" name="Obraz 3" descr="herb">
              <a:extLst>
                <a:ext uri="{FF2B5EF4-FFF2-40B4-BE49-F238E27FC236}">
                  <a16:creationId xmlns:a16="http://schemas.microsoft.com/office/drawing/2014/main" id="{60B31647-6478-27B4-6CEB-D1E1A1EE9E67}"/>
                </a:ext>
              </a:extLst>
            </p:cNvPr>
            <p:cNvPicPr/>
            <p:nvPr/>
          </p:nvPicPr>
          <p:blipFill>
            <a:blip r:embed="rId4" cstate="print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3819" y="3689838"/>
              <a:ext cx="647700" cy="748030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scene3d>
              <a:camera prst="orthographicFront"/>
              <a:lightRig rig="soft" dir="t"/>
            </a:scene3d>
            <a:sp3d prstMaterial="dkEdge">
              <a:contourClr>
                <a:schemeClr val="bg1"/>
              </a:contourClr>
            </a:sp3d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A01530BA-6B3E-77D2-2307-7D4FFA6A4E8F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>
            <a:extLst>
              <a:ext uri="{FF2B5EF4-FFF2-40B4-BE49-F238E27FC236}">
                <a16:creationId xmlns:a16="http://schemas.microsoft.com/office/drawing/2014/main" id="{5578B34F-AD6D-9F1A-CD10-CF556D897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37" y="1518301"/>
            <a:ext cx="8531525" cy="4218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E354CC62-99D8-288B-EA9E-2FD77E15B2A9}"/>
              </a:ext>
            </a:extLst>
          </p:cNvPr>
          <p:cNvSpPr txBox="1"/>
          <p:nvPr/>
        </p:nvSpPr>
        <p:spPr>
          <a:xfrm>
            <a:off x="711678" y="811685"/>
            <a:ext cx="78457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200" b="1" dirty="0">
                <a:latin typeface="+mn-lt"/>
              </a:rPr>
              <a:t>Organizacja Dnia Dziecka – PID we Włocławku.  </a:t>
            </a:r>
          </a:p>
        </p:txBody>
      </p:sp>
      <p:sp>
        <p:nvSpPr>
          <p:cNvPr id="3" name="Symbol zastępczy tekstu 5">
            <a:extLst>
              <a:ext uri="{FF2B5EF4-FFF2-40B4-BE49-F238E27FC236}">
                <a16:creationId xmlns:a16="http://schemas.microsoft.com/office/drawing/2014/main" id="{ACD75E7F-B2B9-09F2-8DD2-0D83B0C31152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41454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A01530BA-6B3E-77D2-2307-7D4FFA6A4E8F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354CC62-99D8-288B-EA9E-2FD77E15B2A9}"/>
              </a:ext>
            </a:extLst>
          </p:cNvPr>
          <p:cNvSpPr txBox="1"/>
          <p:nvPr/>
        </p:nvSpPr>
        <p:spPr>
          <a:xfrm>
            <a:off x="703052" y="394866"/>
            <a:ext cx="70262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latin typeface="+mn-lt"/>
              </a:rPr>
              <a:t>Zapewnienie usług opiekuńczych i specjalistycznych usług opiekuńczych – Regionalny Ośrodek Polityki Społecznej.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5A8F6CB-52BD-24E3-14D7-83787D269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36" y="1167130"/>
            <a:ext cx="6268244" cy="470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ymbol zastępczy tekstu 5">
            <a:extLst>
              <a:ext uri="{FF2B5EF4-FFF2-40B4-BE49-F238E27FC236}">
                <a16:creationId xmlns:a16="http://schemas.microsoft.com/office/drawing/2014/main" id="{EF2E5A55-D3A7-726B-A515-AA39F6850CB5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90756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A01530BA-6B3E-77D2-2307-7D4FFA6A4E8F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354CC62-99D8-288B-EA9E-2FD77E15B2A9}"/>
              </a:ext>
            </a:extLst>
          </p:cNvPr>
          <p:cNvSpPr txBox="1"/>
          <p:nvPr/>
        </p:nvSpPr>
        <p:spPr>
          <a:xfrm>
            <a:off x="1061049" y="758762"/>
            <a:ext cx="59220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200" b="1" dirty="0">
                <a:latin typeface="+mn-lt"/>
              </a:rPr>
              <a:t>Regionalny Ośrodek Polityki Społecznej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A01FD74-CB0A-2B49-D27C-6FB0EDBF4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49" y="1518249"/>
            <a:ext cx="3468925" cy="3477551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3F6EB82-C80F-8A17-9272-957C81355692}"/>
              </a:ext>
            </a:extLst>
          </p:cNvPr>
          <p:cNvSpPr txBox="1"/>
          <p:nvPr/>
        </p:nvSpPr>
        <p:spPr>
          <a:xfrm>
            <a:off x="992036" y="5075313"/>
            <a:ext cx="6978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Regionalny Ośrodek Polityki Społecznej, przy pomocy wolontariuszy, MOPR i oddelegowanej kadry starał się zapewniać opiekunkom przybyłym z Ukrainy i ich rodzinom usługi bytowe w postaci tymczasowego miejsca pobytu.</a:t>
            </a:r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E140C3C-57C7-CDDB-6580-D9C67AC4E0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3" r="46981" b="23025"/>
          <a:stretch/>
        </p:blipFill>
        <p:spPr>
          <a:xfrm>
            <a:off x="4653317" y="1457864"/>
            <a:ext cx="3159227" cy="3537937"/>
          </a:xfrm>
          <a:prstGeom prst="rect">
            <a:avLst/>
          </a:prstGeom>
        </p:spPr>
      </p:pic>
      <p:sp>
        <p:nvSpPr>
          <p:cNvPr id="3" name="Symbol zastępczy tekstu 5">
            <a:extLst>
              <a:ext uri="{FF2B5EF4-FFF2-40B4-BE49-F238E27FC236}">
                <a16:creationId xmlns:a16="http://schemas.microsoft.com/office/drawing/2014/main" id="{FB595293-9DCB-D998-89AE-8FF4901374A3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7873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A01530BA-6B3E-77D2-2307-7D4FFA6A4E8F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354CC62-99D8-288B-EA9E-2FD77E15B2A9}"/>
              </a:ext>
            </a:extLst>
          </p:cNvPr>
          <p:cNvSpPr txBox="1"/>
          <p:nvPr/>
        </p:nvSpPr>
        <p:spPr>
          <a:xfrm>
            <a:off x="979099" y="833418"/>
            <a:ext cx="66423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200" b="1" dirty="0">
                <a:latin typeface="+mn-lt"/>
              </a:rPr>
              <a:t>Zakup słowników - Caritas Diecezji Bydgoskiej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9440154-A51E-38DA-EA0A-A5F6A10E6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357" y="2108819"/>
            <a:ext cx="4517531" cy="338814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9D50D31-D5FE-8DE6-FD38-3E1E60BA2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7969" y="2108818"/>
            <a:ext cx="4517530" cy="3388148"/>
          </a:xfrm>
          <a:prstGeom prst="rect">
            <a:avLst/>
          </a:prstGeom>
        </p:spPr>
      </p:pic>
      <p:sp>
        <p:nvSpPr>
          <p:cNvPr id="3" name="Symbol zastępczy tekstu 5">
            <a:extLst>
              <a:ext uri="{FF2B5EF4-FFF2-40B4-BE49-F238E27FC236}">
                <a16:creationId xmlns:a16="http://schemas.microsoft.com/office/drawing/2014/main" id="{D99039BC-CDC0-17B7-0AF2-EBA681E93D5A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03411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iekt 5">
            <a:extLst>
              <a:ext uri="{FF2B5EF4-FFF2-40B4-BE49-F238E27FC236}">
                <a16:creationId xmlns:a16="http://schemas.microsoft.com/office/drawing/2014/main" id="{2457B04E-87D4-2A6A-C165-35FAEB9298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5641285"/>
              </p:ext>
            </p:extLst>
          </p:nvPr>
        </p:nvGraphicFramePr>
        <p:xfrm>
          <a:off x="5253487" y="1467119"/>
          <a:ext cx="3329796" cy="4710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198" imgH="8020037" progId="Acrobat.Document.DC">
                  <p:embed/>
                </p:oleObj>
              </mc:Choice>
              <mc:Fallback>
                <p:oleObj name="Acrobat Document" r:id="rId2" imgW="5667198" imgH="8020037" progId="Acrobat.Document.DC">
                  <p:embed/>
                  <p:pic>
                    <p:nvPicPr>
                      <p:cNvPr id="10242" name="Obiekt 5">
                        <a:extLst>
                          <a:ext uri="{FF2B5EF4-FFF2-40B4-BE49-F238E27FC236}">
                            <a16:creationId xmlns:a16="http://schemas.microsoft.com/office/drawing/2014/main" id="{2457B04E-87D4-2A6A-C165-35FAEB9298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487" y="1467119"/>
                        <a:ext cx="3329796" cy="47100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95FAA912-9F34-689D-86FC-1AC24EFDF5E0}"/>
              </a:ext>
            </a:extLst>
          </p:cNvPr>
          <p:cNvSpPr txBox="1"/>
          <p:nvPr/>
        </p:nvSpPr>
        <p:spPr>
          <a:xfrm>
            <a:off x="560717" y="1685713"/>
            <a:ext cx="5072332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Decyzją Marszałka Województwa Kujawsko-Pomorskiego został powołany </a:t>
            </a:r>
            <a:r>
              <a:rPr lang="pl-PL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Zespół do spraw wsparcia</a:t>
            </a: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logistycznego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 udzielaniu pomocy Ukrainie składający się z pracowników Urzędu Marszałkowskiego, do którego należało m.in.:</a:t>
            </a:r>
          </a:p>
          <a:p>
            <a:pPr marL="182563" indent="-182563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zabezpieczenie logistyczne i organizacja konwojów,</a:t>
            </a:r>
          </a:p>
          <a:p>
            <a:pPr marL="182563" indent="-182563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przygotowanie darów dla uchodźców przebywających na terenie naszego województwa,</a:t>
            </a:r>
          </a:p>
          <a:p>
            <a:pPr marL="182563" indent="-182563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udzielanie bieżącej pomocy w formie informacji i porad obywatelom Ukrainy.</a:t>
            </a: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F0925EA6-A9E2-DE26-BB56-D1ED2BC35EAA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3AEABF4-09AA-C684-2086-5BCFC8B68AED}"/>
              </a:ext>
            </a:extLst>
          </p:cNvPr>
          <p:cNvSpPr txBox="1"/>
          <p:nvPr/>
        </p:nvSpPr>
        <p:spPr>
          <a:xfrm>
            <a:off x="595222" y="872070"/>
            <a:ext cx="64266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200" b="1" dirty="0">
                <a:latin typeface="+mn-lt"/>
              </a:rPr>
              <a:t>VII. Zespół do spraw wsparcia logistycznego.</a:t>
            </a:r>
          </a:p>
        </p:txBody>
      </p:sp>
      <p:sp>
        <p:nvSpPr>
          <p:cNvPr id="5" name="Symbol zastępczy tekstu 5">
            <a:extLst>
              <a:ext uri="{FF2B5EF4-FFF2-40B4-BE49-F238E27FC236}">
                <a16:creationId xmlns:a16="http://schemas.microsoft.com/office/drawing/2014/main" id="{37D74685-F495-DB53-F90C-F7E7C0BCE0ED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>
            <a:extLst>
              <a:ext uri="{FF2B5EF4-FFF2-40B4-BE49-F238E27FC236}">
                <a16:creationId xmlns:a16="http://schemas.microsoft.com/office/drawing/2014/main" id="{C89A2195-8C3E-992B-BE85-DDA6C1FAC379}"/>
              </a:ext>
            </a:extLst>
          </p:cNvPr>
          <p:cNvSpPr txBox="1"/>
          <p:nvPr/>
        </p:nvSpPr>
        <p:spPr>
          <a:xfrm>
            <a:off x="360363" y="1439863"/>
            <a:ext cx="6157912" cy="4894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+mn-lt"/>
              </a:rPr>
              <a:t>W związku z pozyskaniem pomocy rzeczowej z: </a:t>
            </a:r>
          </a:p>
          <a:p>
            <a:pPr marL="182563" indent="-182563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</a:rPr>
              <a:t>Anglii (organizacja charytatywna </a:t>
            </a:r>
            <a:br>
              <a:rPr lang="pl-PL" dirty="0">
                <a:latin typeface="+mn-lt"/>
              </a:rPr>
            </a:br>
            <a:r>
              <a:rPr lang="pl-PL" dirty="0" err="1">
                <a:latin typeface="+mn-lt"/>
              </a:rPr>
              <a:t>Tippy</a:t>
            </a:r>
            <a:r>
              <a:rPr lang="pl-PL" dirty="0">
                <a:latin typeface="+mn-lt"/>
              </a:rPr>
              <a:t> </a:t>
            </a:r>
            <a:r>
              <a:rPr lang="pl-PL" dirty="0" err="1">
                <a:latin typeface="+mn-lt"/>
              </a:rPr>
              <a:t>Toes</a:t>
            </a:r>
            <a:r>
              <a:rPr lang="pl-PL" dirty="0">
                <a:latin typeface="+mn-lt"/>
              </a:rPr>
              <a:t> Baby Bank oraz firma Recycling </a:t>
            </a:r>
            <a:r>
              <a:rPr lang="pl-PL" dirty="0" err="1">
                <a:latin typeface="+mn-lt"/>
              </a:rPr>
              <a:t>Lives</a:t>
            </a:r>
            <a:r>
              <a:rPr lang="pl-PL" dirty="0">
                <a:latin typeface="+mn-lt"/>
              </a:rPr>
              <a:t>), </a:t>
            </a:r>
          </a:p>
          <a:p>
            <a:pPr marL="182563" indent="-182563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</a:rPr>
              <a:t>Francji (Region Grand Est), </a:t>
            </a:r>
          </a:p>
          <a:p>
            <a:pPr marL="182563" indent="-182563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</a:rPr>
              <a:t>Belgii, </a:t>
            </a:r>
          </a:p>
          <a:p>
            <a:pPr marL="182563" indent="-182563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</a:rPr>
              <a:t>Niemiec (Saksonia-Anhalt), </a:t>
            </a:r>
          </a:p>
          <a:p>
            <a:pPr marL="182563" indent="-182563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</a:rPr>
              <a:t>Szkocji (hrabstwo Fife), </a:t>
            </a:r>
          </a:p>
          <a:p>
            <a:pPr marL="182563" indent="-182563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</a:rPr>
              <a:t>amerykańskiej fundacji ALO GIVES, </a:t>
            </a:r>
          </a:p>
          <a:p>
            <a:pPr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dirty="0">
                <a:latin typeface="+mn-lt"/>
              </a:rPr>
              <a:t>jak również: </a:t>
            </a:r>
          </a:p>
          <a:p>
            <a:pPr marL="182563" indent="-182563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</a:rPr>
              <a:t>ZAKŁADU PRODUKCYJNO-HANDLOWEGO </a:t>
            </a:r>
            <a:br>
              <a:rPr lang="pl-PL" dirty="0">
                <a:latin typeface="+mn-lt"/>
              </a:rPr>
            </a:br>
            <a:r>
              <a:rPr lang="pl-PL" dirty="0">
                <a:latin typeface="+mn-lt"/>
              </a:rPr>
              <a:t>OL-CORN w Sadłowie (powiat Rypin),</a:t>
            </a:r>
          </a:p>
          <a:p>
            <a:pPr marL="182563" indent="-182563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</a:rPr>
              <a:t>LMG Sp. z o.o. Sp.k. - </a:t>
            </a:r>
            <a:r>
              <a:rPr lang="pl-PL" dirty="0" err="1">
                <a:latin typeface="+mn-lt"/>
              </a:rPr>
              <a:t>Lemigo</a:t>
            </a:r>
            <a:r>
              <a:rPr lang="pl-PL" dirty="0">
                <a:latin typeface="+mn-lt"/>
              </a:rPr>
              <a:t> w Grudziądzu,</a:t>
            </a:r>
          </a:p>
          <a:p>
            <a:pPr marL="182563" indent="-182563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</a:rPr>
              <a:t>Młynów Szczepanki Sp. z o.o. w Szczepankach,</a:t>
            </a:r>
          </a:p>
          <a:p>
            <a:pPr marL="182563" indent="-182563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</a:rPr>
              <a:t>LA RIVE S.A. w Grudziądzu</a:t>
            </a:r>
            <a:r>
              <a:rPr lang="pl-PL" dirty="0">
                <a:latin typeface="+mn-lt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267" name="Obraz 6">
            <a:extLst>
              <a:ext uri="{FF2B5EF4-FFF2-40B4-BE49-F238E27FC236}">
                <a16:creationId xmlns:a16="http://schemas.microsoft.com/office/drawing/2014/main" id="{0B0C3834-5891-2B68-42F5-ECB218F7D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818" y="1860762"/>
            <a:ext cx="3194230" cy="4258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FCE405E-2435-0162-303E-40E7619A9D3D}"/>
              </a:ext>
            </a:extLst>
          </p:cNvPr>
          <p:cNvSpPr txBox="1"/>
          <p:nvPr/>
        </p:nvSpPr>
        <p:spPr>
          <a:xfrm>
            <a:off x="360363" y="688823"/>
            <a:ext cx="746125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000" b="1" dirty="0">
                <a:latin typeface="+mn-lt"/>
              </a:rPr>
              <a:t>Organizacja magazynów dystrybuujących pomoc dla uchodźców</a:t>
            </a:r>
          </a:p>
          <a:p>
            <a:pPr marL="719138" indent="-719138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000" b="1" dirty="0">
                <a:latin typeface="+mn-lt"/>
              </a:rPr>
              <a:t>z Ukrainy.</a:t>
            </a: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70B6C9BF-D05E-6BFE-D819-FC9FDEE9E9BF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ymbol zastępczy tekstu 5">
            <a:extLst>
              <a:ext uri="{FF2B5EF4-FFF2-40B4-BE49-F238E27FC236}">
                <a16:creationId xmlns:a16="http://schemas.microsoft.com/office/drawing/2014/main" id="{33142287-6702-CD3B-8DF9-7278FF8C40B8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32FD7A8-BDE2-47EE-5F01-1B5EFB456864}"/>
              </a:ext>
            </a:extLst>
          </p:cNvPr>
          <p:cNvSpPr txBox="1"/>
          <p:nvPr/>
        </p:nvSpPr>
        <p:spPr>
          <a:xfrm>
            <a:off x="414338" y="1316702"/>
            <a:ext cx="5658658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/>
            <a:r>
              <a:rPr lang="pl-PL" altLang="pl-PL" dirty="0"/>
              <a:t>W związku z pozyskaniem pomocy rzeczowej z c.d.: </a:t>
            </a:r>
          </a:p>
          <a:p>
            <a:pPr marL="285750" indent="-285750" eaLnBrk="1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altLang="pl-PL" dirty="0">
                <a:cs typeface="Calibri" panose="020F0502020204030204" pitchFamily="34" charset="0"/>
              </a:rPr>
              <a:t>Fundacji „Razem Zmieniamy Świat”,</a:t>
            </a:r>
          </a:p>
          <a:p>
            <a:pPr marL="285750" indent="-285750" eaLnBrk="1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altLang="pl-PL" dirty="0">
                <a:cs typeface="Calibri" panose="020F0502020204030204" pitchFamily="34" charset="0"/>
              </a:rPr>
              <a:t>Toruńskich Zakładów Materiałów Opatrunkowych,</a:t>
            </a:r>
          </a:p>
          <a:p>
            <a:pPr marL="285750" indent="-285750" eaLnBrk="1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altLang="pl-PL" dirty="0">
                <a:cs typeface="Calibri" panose="020F0502020204030204" pitchFamily="34" charset="0"/>
              </a:rPr>
              <a:t>INAUTOM POLAND,</a:t>
            </a:r>
          </a:p>
          <a:p>
            <a:pPr marL="285750" indent="-285750" eaLnBrk="1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altLang="pl-PL" dirty="0">
                <a:cs typeface="Calibri" panose="020F0502020204030204" pitchFamily="34" charset="0"/>
              </a:rPr>
              <a:t>p. Bogdana Utraty,</a:t>
            </a:r>
          </a:p>
          <a:p>
            <a:pPr marL="285750" indent="-285750" eaLnBrk="1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altLang="pl-PL" dirty="0">
                <a:cs typeface="Calibri" panose="020F0502020204030204" pitchFamily="34" charset="0"/>
              </a:rPr>
              <a:t>PACCOR (Bydgoszcz) Poland Sp. z o.o.,</a:t>
            </a:r>
          </a:p>
          <a:p>
            <a:pPr marL="285750" indent="-285750" eaLnBrk="1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altLang="pl-PL" dirty="0">
                <a:cs typeface="Calibri" panose="020F0502020204030204" pitchFamily="34" charset="0"/>
              </a:rPr>
              <a:t>Bydgoskiego </a:t>
            </a:r>
            <a:r>
              <a:rPr lang="pl-PL" altLang="pl-PL" dirty="0" err="1">
                <a:cs typeface="Calibri" panose="020F0502020204030204" pitchFamily="34" charset="0"/>
              </a:rPr>
              <a:t>Klastru</a:t>
            </a:r>
            <a:r>
              <a:rPr lang="pl-PL" altLang="pl-PL" dirty="0">
                <a:cs typeface="Calibri" panose="020F0502020204030204" pitchFamily="34" charset="0"/>
              </a:rPr>
              <a:t> Przemysłowego Dolina Narzędziowa,</a:t>
            </a:r>
          </a:p>
          <a:p>
            <a:pPr marL="285750" indent="-285750" eaLnBrk="1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altLang="pl-PL" dirty="0" err="1">
                <a:cs typeface="Calibri" panose="020F0502020204030204" pitchFamily="34" charset="0"/>
              </a:rPr>
              <a:t>Zelan</a:t>
            </a:r>
            <a:r>
              <a:rPr lang="pl-PL" altLang="pl-PL" dirty="0">
                <a:cs typeface="Calibri" panose="020F0502020204030204" pitchFamily="34" charset="0"/>
              </a:rPr>
              <a:t> </a:t>
            </a:r>
            <a:r>
              <a:rPr lang="pl-PL" altLang="pl-PL" dirty="0" err="1">
                <a:cs typeface="Calibri" panose="020F0502020204030204" pitchFamily="34" charset="0"/>
              </a:rPr>
              <a:t>sp</a:t>
            </a:r>
            <a:r>
              <a:rPr lang="pl-PL" altLang="pl-PL" dirty="0">
                <a:cs typeface="Calibri" panose="020F0502020204030204" pitchFamily="34" charset="0"/>
              </a:rPr>
              <a:t> z o.o.,</a:t>
            </a:r>
          </a:p>
          <a:p>
            <a:pPr marL="285750" indent="-285750" eaLnBrk="1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altLang="pl-PL" dirty="0">
                <a:cs typeface="Calibri" panose="020F0502020204030204" pitchFamily="34" charset="0"/>
              </a:rPr>
              <a:t>Fundacji BIT MASTERS,</a:t>
            </a:r>
          </a:p>
          <a:p>
            <a:pPr marL="285750" indent="-285750" eaLnBrk="1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altLang="pl-PL" dirty="0">
                <a:cs typeface="Calibri" panose="020F0502020204030204" pitchFamily="34" charset="0"/>
              </a:rPr>
              <a:t>Kujawsko-Pomorskiego Samorządowego </a:t>
            </a:r>
            <a:br>
              <a:rPr lang="pl-PL" altLang="pl-PL" dirty="0">
                <a:cs typeface="Calibri" panose="020F0502020204030204" pitchFamily="34" charset="0"/>
              </a:rPr>
            </a:br>
            <a:r>
              <a:rPr lang="pl-PL" altLang="pl-PL" dirty="0">
                <a:cs typeface="Calibri" panose="020F0502020204030204" pitchFamily="34" charset="0"/>
              </a:rPr>
              <a:t>Stowarzyszenia </a:t>
            </a:r>
            <a:r>
              <a:rPr lang="pl-PL" altLang="pl-PL" dirty="0" err="1">
                <a:cs typeface="Calibri" panose="020F0502020204030204" pitchFamily="34" charset="0"/>
              </a:rPr>
              <a:t>Salutaris</a:t>
            </a:r>
            <a:r>
              <a:rPr lang="pl-PL" altLang="pl-PL" dirty="0">
                <a:cs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ts val="600"/>
              </a:spcBef>
            </a:pPr>
            <a:r>
              <a:rPr lang="pl-PL" altLang="pl-PL" dirty="0"/>
              <a:t>Zorganizowano </a:t>
            </a:r>
            <a:r>
              <a:rPr lang="pl-PL" altLang="pl-PL" b="1" dirty="0"/>
              <a:t>3 magazyny dystrybuujące pomoc </a:t>
            </a:r>
            <a:r>
              <a:rPr lang="pl-PL" altLang="pl-PL" dirty="0"/>
              <a:t>rzeczową obywatelom Ukrainy (w Przysieku i Toruniu).</a:t>
            </a:r>
          </a:p>
        </p:txBody>
      </p:sp>
      <p:pic>
        <p:nvPicPr>
          <p:cNvPr id="12291" name="Obraz 5">
            <a:extLst>
              <a:ext uri="{FF2B5EF4-FFF2-40B4-BE49-F238E27FC236}">
                <a16:creationId xmlns:a16="http://schemas.microsoft.com/office/drawing/2014/main" id="{8AB4F7D1-1B45-1FB6-3C03-3D83B699E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996" y="1583531"/>
            <a:ext cx="2768600" cy="3957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A8FF4B3D-C622-24DF-4F5F-7D687243EF09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8F2687B-49CE-D1AB-92A2-D0399DB6FD80}"/>
              </a:ext>
            </a:extLst>
          </p:cNvPr>
          <p:cNvSpPr txBox="1"/>
          <p:nvPr/>
        </p:nvSpPr>
        <p:spPr>
          <a:xfrm>
            <a:off x="360363" y="688823"/>
            <a:ext cx="746125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000" b="1" dirty="0">
                <a:latin typeface="+mn-lt"/>
              </a:rPr>
              <a:t>Organizacja magazynów dystrybuujących pomoc dla uchodźców</a:t>
            </a:r>
          </a:p>
          <a:p>
            <a:pPr marL="719138" indent="-719138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000" b="1" dirty="0">
                <a:latin typeface="+mn-lt"/>
              </a:rPr>
              <a:t>z Ukrainy.</a:t>
            </a:r>
          </a:p>
        </p:txBody>
      </p:sp>
      <p:sp>
        <p:nvSpPr>
          <p:cNvPr id="5" name="Symbol zastępczy tekstu 5">
            <a:extLst>
              <a:ext uri="{FF2B5EF4-FFF2-40B4-BE49-F238E27FC236}">
                <a16:creationId xmlns:a16="http://schemas.microsoft.com/office/drawing/2014/main" id="{B8B92E92-2474-CFC9-EDD9-0524FDAD4BBC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FA334A0D-15EF-DD56-AD2E-27B543385700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CBB43CA-9396-238E-64F4-8BAF13DA4B18}"/>
              </a:ext>
            </a:extLst>
          </p:cNvPr>
          <p:cNvSpPr txBox="1"/>
          <p:nvPr/>
        </p:nvSpPr>
        <p:spPr>
          <a:xfrm>
            <a:off x="360363" y="688823"/>
            <a:ext cx="746125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000" b="1" dirty="0">
                <a:latin typeface="+mn-lt"/>
              </a:rPr>
              <a:t>Organizacja magazynów dystrybuujących pomoc dla uchodźców</a:t>
            </a:r>
          </a:p>
          <a:p>
            <a:pPr marL="719138" indent="-719138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000" b="1" dirty="0">
                <a:latin typeface="+mn-lt"/>
              </a:rPr>
              <a:t>z Ukrainy.</a:t>
            </a:r>
          </a:p>
        </p:txBody>
      </p:sp>
      <p:pic>
        <p:nvPicPr>
          <p:cNvPr id="5" name="Obraz 3">
            <a:extLst>
              <a:ext uri="{FF2B5EF4-FFF2-40B4-BE49-F238E27FC236}">
                <a16:creationId xmlns:a16="http://schemas.microsoft.com/office/drawing/2014/main" id="{3938D1A0-6DD8-24BE-0C32-ECDBFD598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554838"/>
            <a:ext cx="8129737" cy="4577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515E8C88-CD68-D9DC-28DF-F189D4F123F3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ole tekstowe 2">
            <a:extLst>
              <a:ext uri="{FF2B5EF4-FFF2-40B4-BE49-F238E27FC236}">
                <a16:creationId xmlns:a16="http://schemas.microsoft.com/office/drawing/2014/main" id="{2A96EC18-E851-468C-7648-C9FDEB428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4" y="1422610"/>
            <a:ext cx="7956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algn="just" eaLnBrk="1" hangingPunct="1"/>
            <a:r>
              <a:rPr lang="pl-PL" altLang="pl-PL" dirty="0"/>
              <a:t>W ramach pomocy obywatelom Ukrainy przebywającym na terenie naszego regionu od marca do </a:t>
            </a:r>
            <a:r>
              <a:rPr lang="pl-PL" altLang="pl-PL"/>
              <a:t>lipca 2022 r</a:t>
            </a:r>
            <a:r>
              <a:rPr lang="pl-PL" altLang="pl-PL" dirty="0"/>
              <a:t>. udzielono wsparcia 70 różnym jednostkom, </a:t>
            </a:r>
            <a:br>
              <a:rPr lang="pl-PL" altLang="pl-PL" dirty="0"/>
            </a:br>
            <a:r>
              <a:rPr lang="pl-PL" altLang="pl-PL" dirty="0"/>
              <a:t>w tym również w zakresie pomocy żywnościowej. Łącznie zrealizowano </a:t>
            </a:r>
            <a:br>
              <a:rPr lang="pl-PL" altLang="pl-PL" dirty="0"/>
            </a:br>
            <a:r>
              <a:rPr lang="pl-PL" altLang="pl-PL" b="1" dirty="0"/>
              <a:t>85 zamówień</a:t>
            </a:r>
            <a:r>
              <a:rPr lang="pl-PL" altLang="pl-PL" dirty="0"/>
              <a:t>.</a:t>
            </a: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0A136579-5421-9770-A7DB-57580E428902}"/>
              </a:ext>
            </a:extLst>
          </p:cNvPr>
          <p:cNvGraphicFramePr/>
          <p:nvPr/>
        </p:nvGraphicFramePr>
        <p:xfrm>
          <a:off x="1467141" y="2689654"/>
          <a:ext cx="6209717" cy="3325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B8EE375F-BFCC-468E-0980-667AF91B0FCB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1BAE154-450C-7603-BF41-FC4D2A5C5F2D}"/>
              </a:ext>
            </a:extLst>
          </p:cNvPr>
          <p:cNvSpPr txBox="1"/>
          <p:nvPr/>
        </p:nvSpPr>
        <p:spPr>
          <a:xfrm>
            <a:off x="593724" y="647830"/>
            <a:ext cx="746125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000" b="1" dirty="0">
                <a:latin typeface="+mn-lt"/>
              </a:rPr>
              <a:t>Organizacja magazynów dystrybuujących pomoc dla uchodźców</a:t>
            </a:r>
          </a:p>
          <a:p>
            <a:pPr marL="719138" indent="-719138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000" b="1" dirty="0">
                <a:latin typeface="+mn-lt"/>
              </a:rPr>
              <a:t>z Ukrainy.</a:t>
            </a:r>
          </a:p>
        </p:txBody>
      </p:sp>
      <p:sp>
        <p:nvSpPr>
          <p:cNvPr id="7" name="Symbol zastępczy tekstu 5">
            <a:extLst>
              <a:ext uri="{FF2B5EF4-FFF2-40B4-BE49-F238E27FC236}">
                <a16:creationId xmlns:a16="http://schemas.microsoft.com/office/drawing/2014/main" id="{2C7E0CD5-9DFF-C672-1442-9902F0E3ABF9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az 3">
            <a:extLst>
              <a:ext uri="{FF2B5EF4-FFF2-40B4-BE49-F238E27FC236}">
                <a16:creationId xmlns:a16="http://schemas.microsoft.com/office/drawing/2014/main" id="{3DB98EA9-F572-D048-7B3D-C2066027F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414463"/>
            <a:ext cx="7146925" cy="4764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67CAAB03-1345-D686-DAE2-7A1A5F8718AD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59492D0-0F9C-EE10-A592-96F05596B678}"/>
              </a:ext>
            </a:extLst>
          </p:cNvPr>
          <p:cNvSpPr txBox="1"/>
          <p:nvPr/>
        </p:nvSpPr>
        <p:spPr>
          <a:xfrm>
            <a:off x="684213" y="601662"/>
            <a:ext cx="746125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000" b="1" dirty="0">
                <a:latin typeface="+mn-lt"/>
              </a:rPr>
              <a:t>Organizacja magazynów dystrybuujących pomoc dla uchodźców</a:t>
            </a:r>
          </a:p>
          <a:p>
            <a:pPr marL="719138" indent="-719138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000" b="1" dirty="0">
                <a:latin typeface="+mn-lt"/>
              </a:rPr>
              <a:t>z Ukrainy.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0E58CF65-6008-CC28-1749-BAF0C8CC851F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pole tekstowe 2">
            <a:extLst>
              <a:ext uri="{FF2B5EF4-FFF2-40B4-BE49-F238E27FC236}">
                <a16:creationId xmlns:a16="http://schemas.microsoft.com/office/drawing/2014/main" id="{08CFD619-E485-8B85-80F2-D46351895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2160588"/>
            <a:ext cx="6689725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/>
              <a:t>Stanowisko Sejmiku Województwa Kujawsko-Pomorskiego </a:t>
            </a:r>
            <a:br>
              <a:rPr lang="pl-PL" altLang="pl-PL"/>
            </a:br>
            <a:r>
              <a:rPr lang="pl-PL" altLang="pl-PL"/>
              <a:t>z dnia 28 lutego 2022 r. </a:t>
            </a:r>
            <a:br>
              <a:rPr lang="pl-PL" altLang="pl-PL"/>
            </a:br>
            <a:r>
              <a:rPr lang="pl-PL" altLang="pl-PL" i="1"/>
              <a:t>w sprawie zbrodniczej agresji Rosji na Ukrainę.</a:t>
            </a:r>
          </a:p>
          <a:p>
            <a:pPr eaLnBrk="1" hangingPunct="1">
              <a:spcBef>
                <a:spcPts val="12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/>
              <a:t>Uchwała nr XLIII/570/22 Sejmiku Województwa Kujawsko-pomorskiego z dnia 21 marca 2022 r. </a:t>
            </a:r>
            <a:br>
              <a:rPr lang="pl-PL" altLang="pl-PL"/>
            </a:br>
            <a:r>
              <a:rPr lang="pl-PL" altLang="pl-PL" i="1"/>
              <a:t>w sprawie określenia zakresu pomocy obywatelom Ukrainy </a:t>
            </a:r>
            <a:br>
              <a:rPr lang="pl-PL" altLang="pl-PL" i="1"/>
            </a:br>
            <a:r>
              <a:rPr lang="pl-PL" altLang="pl-PL" i="1"/>
              <a:t>w związku z konfliktem zbrojnym na terytorium tego państwa.</a:t>
            </a:r>
          </a:p>
          <a:p>
            <a:pPr eaLnBrk="1" hangingPunct="1">
              <a:spcBef>
                <a:spcPts val="12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/>
              <a:t>Stanowisko sejmiku województwa kujawsko-pomorskiego </a:t>
            </a:r>
            <a:br>
              <a:rPr lang="pl-PL" altLang="pl-PL"/>
            </a:br>
            <a:r>
              <a:rPr lang="pl-PL" altLang="pl-PL"/>
              <a:t>z dnia 21 marca 2022 r. </a:t>
            </a:r>
            <a:br>
              <a:rPr lang="pl-PL" altLang="pl-PL"/>
            </a:br>
            <a:r>
              <a:rPr lang="pl-PL" altLang="pl-PL" i="1"/>
              <a:t>w sprawie udzielenia pomocy humanitarnej o charakterze rzeczowym społecznościom lokalnym i regionalnym w Ukrainie.</a:t>
            </a:r>
          </a:p>
        </p:txBody>
      </p:sp>
      <p:sp>
        <p:nvSpPr>
          <p:cNvPr id="37892" name="pole tekstowe 3">
            <a:extLst>
              <a:ext uri="{FF2B5EF4-FFF2-40B4-BE49-F238E27FC236}">
                <a16:creationId xmlns:a16="http://schemas.microsoft.com/office/drawing/2014/main" id="{D97C479F-9D4B-C177-858D-7D76EF68B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97" y="1355726"/>
            <a:ext cx="7204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/>
            <a:r>
              <a:rPr lang="pl-PL" altLang="pl-PL"/>
              <a:t>Stanowiska i Uchwały</a:t>
            </a:r>
            <a:br>
              <a:rPr lang="pl-PL" altLang="pl-PL"/>
            </a:br>
            <a:r>
              <a:rPr lang="pl-PL" altLang="pl-PL"/>
              <a:t>Sejmiku Województwa Kujawsko-Pomorskiego </a:t>
            </a:r>
          </a:p>
        </p:txBody>
      </p:sp>
      <p:graphicFrame>
        <p:nvGraphicFramePr>
          <p:cNvPr id="37893" name="Obiekt 5">
            <a:extLst>
              <a:ext uri="{FF2B5EF4-FFF2-40B4-BE49-F238E27FC236}">
                <a16:creationId xmlns:a16="http://schemas.microsoft.com/office/drawing/2014/main" id="{DAD6A545-C66C-6E2C-A283-42A0099173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337724"/>
              </p:ext>
            </p:extLst>
          </p:nvPr>
        </p:nvGraphicFramePr>
        <p:xfrm>
          <a:off x="6676277" y="1790700"/>
          <a:ext cx="2314575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198" imgH="8020037" progId="Acrobat.Document.DC">
                  <p:embed/>
                </p:oleObj>
              </mc:Choice>
              <mc:Fallback>
                <p:oleObj name="Acrobat Document" r:id="rId2" imgW="5667198" imgH="8020037" progId="Acrobat.Document.DC">
                  <p:embed/>
                  <p:pic>
                    <p:nvPicPr>
                      <p:cNvPr id="37893" name="Obiekt 5">
                        <a:extLst>
                          <a:ext uri="{FF2B5EF4-FFF2-40B4-BE49-F238E27FC236}">
                            <a16:creationId xmlns:a16="http://schemas.microsoft.com/office/drawing/2014/main" id="{DAD6A545-C66C-6E2C-A283-42A0099173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6277" y="1790700"/>
                        <a:ext cx="2314575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58568932-A56F-B0A0-50AC-E41EA1A4E71F}"/>
              </a:ext>
            </a:extLst>
          </p:cNvPr>
          <p:cNvSpPr txBox="1"/>
          <p:nvPr/>
        </p:nvSpPr>
        <p:spPr>
          <a:xfrm>
            <a:off x="643207" y="582614"/>
            <a:ext cx="4985798" cy="461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9138" indent="-719138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400" b="1" dirty="0">
                <a:latin typeface="+mn-lt"/>
              </a:rPr>
              <a:t>I. Wsparcie samorządowe.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E12EBAB9-2E9A-3C04-709A-8EE164CC513C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ymbol zastępczy tekstu 5">
            <a:extLst>
              <a:ext uri="{FF2B5EF4-FFF2-40B4-BE49-F238E27FC236}">
                <a16:creationId xmlns:a16="http://schemas.microsoft.com/office/drawing/2014/main" id="{B662CBA4-98C0-31D8-525C-C95E75C81878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pole tekstowe 1">
            <a:extLst>
              <a:ext uri="{FF2B5EF4-FFF2-40B4-BE49-F238E27FC236}">
                <a16:creationId xmlns:a16="http://schemas.microsoft.com/office/drawing/2014/main" id="{A3BB8EF0-CC7F-B582-E786-F13A87974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937" y="1348148"/>
            <a:ext cx="6937584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algn="just" eaLnBrk="1" hangingPunct="1"/>
            <a:r>
              <a:rPr lang="pl-PL" altLang="pl-PL" dirty="0"/>
              <a:t>W ramach działań na rzecz pomocy obywatelom Ukrainy Samorząd Województwa Kujawsko-Pomorskiego zorganizował lub był </a:t>
            </a:r>
            <a:br>
              <a:rPr lang="pl-PL" altLang="pl-PL" dirty="0"/>
            </a:br>
            <a:r>
              <a:rPr lang="pl-PL" altLang="pl-PL" dirty="0"/>
              <a:t>współorganizatorem </a:t>
            </a:r>
            <a:r>
              <a:rPr lang="pl-PL" altLang="pl-PL" b="1" dirty="0"/>
              <a:t>63 transportów </a:t>
            </a:r>
            <a:r>
              <a:rPr lang="pl-PL" altLang="pl-PL" dirty="0"/>
              <a:t>do Ukrainy.</a:t>
            </a:r>
          </a:p>
        </p:txBody>
      </p:sp>
      <p:pic>
        <p:nvPicPr>
          <p:cNvPr id="16387" name="Obraz 3">
            <a:extLst>
              <a:ext uri="{FF2B5EF4-FFF2-40B4-BE49-F238E27FC236}">
                <a16:creationId xmlns:a16="http://schemas.microsoft.com/office/drawing/2014/main" id="{641F1C53-BD45-3A5F-C751-7B1027084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455863"/>
            <a:ext cx="8278812" cy="37306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724550E-EE31-1ED9-1B17-04BCB873099C}"/>
              </a:ext>
            </a:extLst>
          </p:cNvPr>
          <p:cNvSpPr txBox="1"/>
          <p:nvPr/>
        </p:nvSpPr>
        <p:spPr>
          <a:xfrm>
            <a:off x="414338" y="767061"/>
            <a:ext cx="746125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400" b="1" dirty="0">
                <a:latin typeface="+mn-lt"/>
              </a:rPr>
              <a:t>Organizacja i współorganizacja konwojów do Ukrainy</a:t>
            </a: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AF78AF87-D1FE-A1BB-FE25-BCC2D662E2EE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D3FC8112-9BF6-6794-3F03-B56EF5B68CD7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az 4">
            <a:extLst>
              <a:ext uri="{FF2B5EF4-FFF2-40B4-BE49-F238E27FC236}">
                <a16:creationId xmlns:a16="http://schemas.microsoft.com/office/drawing/2014/main" id="{2D1E3478-61ED-653D-16DA-210313BE9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67" y="1762076"/>
            <a:ext cx="6824663" cy="4419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pole tekstowe 6">
            <a:extLst>
              <a:ext uri="{FF2B5EF4-FFF2-40B4-BE49-F238E27FC236}">
                <a16:creationId xmlns:a16="http://schemas.microsoft.com/office/drawing/2014/main" id="{B1970974-ECED-B5ED-D12E-5FC738FDE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33" y="1176288"/>
            <a:ext cx="7672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algn="ctr" eaLnBrk="1" hangingPunct="1"/>
            <a:r>
              <a:rPr lang="pl-PL" altLang="pl-PL" sz="1600" dirty="0"/>
              <a:t>Rozmieszczenie miejscowości w Ukrainie</a:t>
            </a:r>
            <a:br>
              <a:rPr lang="pl-PL" altLang="pl-PL" sz="1600" dirty="0"/>
            </a:br>
            <a:r>
              <a:rPr lang="pl-PL" altLang="pl-PL" sz="1600" dirty="0"/>
              <a:t>dokąd dotarła pomoc z Województwa Kujawsko-Pomorskiego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620B2D5-48B3-52D9-7264-D241241680D5}"/>
              </a:ext>
            </a:extLst>
          </p:cNvPr>
          <p:cNvSpPr txBox="1"/>
          <p:nvPr/>
        </p:nvSpPr>
        <p:spPr>
          <a:xfrm>
            <a:off x="483079" y="676324"/>
            <a:ext cx="7461250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200" b="1" dirty="0">
                <a:latin typeface="+mn-lt"/>
              </a:rPr>
              <a:t>Organizacja i współorganizacja konwojów do Ukrainy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915CE5A4-78CA-23F2-C42C-4F7A7B264647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9826B011-64E3-00E0-1AB9-FB1A24B90560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D002D9C-3540-EDDF-7163-34643D372430}"/>
              </a:ext>
            </a:extLst>
          </p:cNvPr>
          <p:cNvSpPr txBox="1"/>
          <p:nvPr/>
        </p:nvSpPr>
        <p:spPr>
          <a:xfrm>
            <a:off x="732630" y="1819386"/>
            <a:ext cx="7678737" cy="39401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/>
            <a:r>
              <a:rPr lang="pl-PL" altLang="pl-PL" dirty="0"/>
              <a:t>Konwoje trafiły między innymi do:</a:t>
            </a:r>
          </a:p>
          <a:p>
            <a:pPr marL="285750" indent="-285750" eaLnBrk="1" hangingPunct="1">
              <a:lnSpc>
                <a:spcPct val="105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Calibri" panose="020F0502020204030204" pitchFamily="34" charset="0"/>
              </a:rPr>
              <a:t>Kijowa</a:t>
            </a:r>
            <a:r>
              <a:rPr lang="pl-PL" altLang="pl-PL" dirty="0">
                <a:cs typeface="Calibri" panose="020F0502020204030204" pitchFamily="34" charset="0"/>
              </a:rPr>
              <a:t> (artykuły higieniczne, żywność, odzież),</a:t>
            </a:r>
          </a:p>
          <a:p>
            <a:pPr marL="285750" indent="-285750" eaLnBrk="1" hangingPunct="1">
              <a:lnSpc>
                <a:spcPct val="105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Calibri" panose="020F0502020204030204" pitchFamily="34" charset="0"/>
              </a:rPr>
              <a:t>Chmielnickiego</a:t>
            </a:r>
            <a:r>
              <a:rPr lang="pl-PL" altLang="pl-PL" dirty="0">
                <a:cs typeface="Calibri" panose="020F0502020204030204" pitchFamily="34" charset="0"/>
              </a:rPr>
              <a:t> (lekarstwa, środki higieniczne, żywność, materiały opatrunkowe, śpiwory, koce, odzież, baterie, latarki, agregaty prądotwórcze, materace, obuwie, kalosze, hełmy strażackie),</a:t>
            </a:r>
          </a:p>
          <a:p>
            <a:pPr marL="285750" indent="-285750" eaLnBrk="1" hangingPunct="1">
              <a:lnSpc>
                <a:spcPct val="105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Calibri" panose="020F0502020204030204" pitchFamily="34" charset="0"/>
              </a:rPr>
              <a:t>Lwowa</a:t>
            </a:r>
            <a:r>
              <a:rPr lang="pl-PL" altLang="pl-PL" dirty="0">
                <a:cs typeface="Calibri" panose="020F0502020204030204" pitchFamily="34" charset="0"/>
              </a:rPr>
              <a:t> (lekarstwa, środki higieniczne, żywność, materiały opatrunkowe, śpiwory, koce, odzież, baterie, latarki),</a:t>
            </a:r>
          </a:p>
          <a:p>
            <a:pPr marL="285750" indent="-285750" eaLnBrk="1" hangingPunct="1">
              <a:lnSpc>
                <a:spcPct val="105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Calibri" panose="020F0502020204030204" pitchFamily="34" charset="0"/>
              </a:rPr>
              <a:t>Żytomierza</a:t>
            </a:r>
            <a:r>
              <a:rPr lang="pl-PL" altLang="pl-PL" dirty="0">
                <a:cs typeface="Calibri" panose="020F0502020204030204" pitchFamily="34" charset="0"/>
              </a:rPr>
              <a:t> (środki higieniczne, żywność, materiały opatrunkowe, śpiwory, koce, odzież),     </a:t>
            </a:r>
          </a:p>
          <a:p>
            <a:pPr marL="285750" indent="-285750" eaLnBrk="1" hangingPunct="1">
              <a:lnSpc>
                <a:spcPct val="105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Calibri" panose="020F0502020204030204" pitchFamily="34" charset="0"/>
              </a:rPr>
              <a:t>Łucka</a:t>
            </a:r>
            <a:r>
              <a:rPr lang="pl-PL" altLang="pl-PL" dirty="0">
                <a:cs typeface="Calibri" panose="020F0502020204030204" pitchFamily="34" charset="0"/>
              </a:rPr>
              <a:t> (lekarstwa, środki higieniczne, żywność, materiały opatrunkowe, śpiwory, koce, odzież, pościel).</a:t>
            </a:r>
            <a:endParaRPr lang="pl-PL" altLang="pl-PL" dirty="0"/>
          </a:p>
          <a:p>
            <a:pPr eaLnBrk="1" hangingPunct="1"/>
            <a:endParaRPr lang="pl-PL" alt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8BDC11F-C953-8FFC-7E1B-5E7741F952A1}"/>
              </a:ext>
            </a:extLst>
          </p:cNvPr>
          <p:cNvSpPr txBox="1"/>
          <p:nvPr/>
        </p:nvSpPr>
        <p:spPr>
          <a:xfrm>
            <a:off x="483079" y="1144279"/>
            <a:ext cx="746125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400" b="1" dirty="0">
                <a:latin typeface="+mn-lt"/>
              </a:rPr>
              <a:t>Organizacja i współorganizacja konwojów do Ukrainy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A80DCD14-49FB-5483-4BDA-61CE47877CA8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ymbol zastępczy tekstu 5">
            <a:extLst>
              <a:ext uri="{FF2B5EF4-FFF2-40B4-BE49-F238E27FC236}">
                <a16:creationId xmlns:a16="http://schemas.microsoft.com/office/drawing/2014/main" id="{C634076E-0DF0-682A-6D9C-5638575BC7A6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308C5BE-7669-6FA6-8EFD-21B5518941A4}"/>
              </a:ext>
            </a:extLst>
          </p:cNvPr>
          <p:cNvSpPr txBox="1"/>
          <p:nvPr/>
        </p:nvSpPr>
        <p:spPr>
          <a:xfrm>
            <a:off x="732631" y="1820863"/>
            <a:ext cx="7678737" cy="38020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/>
            <a:r>
              <a:rPr lang="pl-PL" altLang="pl-PL" dirty="0"/>
              <a:t>Konwoje trafiły między innymi do c.d.:</a:t>
            </a:r>
          </a:p>
          <a:p>
            <a:pPr marL="285750" indent="-285750" eaLnBrk="1" hangingPunct="1">
              <a:lnSpc>
                <a:spcPct val="105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Calibri" panose="020F0502020204030204" pitchFamily="34" charset="0"/>
              </a:rPr>
              <a:t>Winnicy</a:t>
            </a:r>
            <a:r>
              <a:rPr lang="pl-PL" altLang="pl-PL" dirty="0">
                <a:cs typeface="Calibri" panose="020F0502020204030204" pitchFamily="34" charset="0"/>
              </a:rPr>
              <a:t> (lekarstwa, środki higieniczne, żywność, materiały opatrunkowe, śpiwory, koce, odzież, pościel), </a:t>
            </a:r>
          </a:p>
          <a:p>
            <a:pPr marL="285750" indent="-285750" eaLnBrk="1" hangingPunct="1">
              <a:lnSpc>
                <a:spcPct val="105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Calibri" panose="020F0502020204030204" pitchFamily="34" charset="0"/>
              </a:rPr>
              <a:t>Równego</a:t>
            </a:r>
            <a:r>
              <a:rPr lang="pl-PL" altLang="pl-PL" dirty="0">
                <a:cs typeface="Calibri" panose="020F0502020204030204" pitchFamily="34" charset="0"/>
              </a:rPr>
              <a:t> (lekarstwa, artykuły higieniczne, ubrania),</a:t>
            </a:r>
          </a:p>
          <a:p>
            <a:pPr marL="285750" indent="-285750" eaLnBrk="1" hangingPunct="1">
              <a:lnSpc>
                <a:spcPct val="105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 dirty="0" err="1">
                <a:effectLst>
                  <a:outerShdw blurRad="38100" dist="38100" dir="2700000" algn="tl">
                    <a:srgbClr val="C0C0C0"/>
                  </a:outerShdw>
                </a:effectLst>
                <a:cs typeface="Calibri" panose="020F0502020204030204" pitchFamily="34" charset="0"/>
              </a:rPr>
              <a:t>Kuhari</a:t>
            </a:r>
            <a:r>
              <a:rPr lang="pl-PL" altLang="pl-PL" dirty="0">
                <a:cs typeface="Calibri" panose="020F0502020204030204" pitchFamily="34" charset="0"/>
              </a:rPr>
              <a:t> (odzież, artykuły higieniczne, obuwie nowe (kalosze) przeznaczone na odgruzowywanie wsi pod Kijowem),</a:t>
            </a:r>
          </a:p>
          <a:p>
            <a:pPr marL="285750" indent="-285750" eaLnBrk="1" hangingPunct="1">
              <a:lnSpc>
                <a:spcPct val="105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Calibri" panose="020F0502020204030204" pitchFamily="34" charset="0"/>
              </a:rPr>
              <a:t>Krzemieńca</a:t>
            </a:r>
            <a:r>
              <a:rPr lang="pl-PL" altLang="pl-PL" dirty="0">
                <a:cs typeface="Calibri" panose="020F0502020204030204" pitchFamily="34" charset="0"/>
              </a:rPr>
              <a:t> (</a:t>
            </a:r>
            <a:r>
              <a:rPr lang="pl-PL" altLang="pl-PL" dirty="0" err="1">
                <a:cs typeface="Calibri" panose="020F0502020204030204" pitchFamily="34" charset="0"/>
              </a:rPr>
              <a:t>obw</a:t>
            </a:r>
            <a:r>
              <a:rPr lang="pl-PL" altLang="pl-PL" dirty="0">
                <a:cs typeface="Calibri" panose="020F0502020204030204" pitchFamily="34" charset="0"/>
              </a:rPr>
              <a:t>. Tarnopolski) (materace, ubrania, kalosze, leki),</a:t>
            </a:r>
          </a:p>
          <a:p>
            <a:pPr marL="285750" indent="-285750" eaLnBrk="1" hangingPunct="1">
              <a:lnSpc>
                <a:spcPct val="105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 dirty="0" err="1">
                <a:effectLst>
                  <a:outerShdw blurRad="38100" dist="38100" dir="2700000" algn="tl">
                    <a:srgbClr val="C0C0C0"/>
                  </a:outerShdw>
                </a:effectLst>
                <a:cs typeface="Calibri" panose="020F0502020204030204" pitchFamily="34" charset="0"/>
              </a:rPr>
              <a:t>Czerniowców</a:t>
            </a:r>
            <a:r>
              <a:rPr lang="pl-PL" altLang="pl-PL" dirty="0">
                <a:cs typeface="Calibri" panose="020F0502020204030204" pitchFamily="34" charset="0"/>
              </a:rPr>
              <a:t> (materiały opatrunkowe, pieluchy, kalosze),</a:t>
            </a:r>
          </a:p>
          <a:p>
            <a:pPr marL="285750" indent="-285750" eaLnBrk="1" hangingPunct="1">
              <a:lnSpc>
                <a:spcPct val="105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 dirty="0">
                <a:effectLst>
                  <a:outerShdw blurRad="38100" dist="38100" dir="2700000" algn="tl">
                    <a:srgbClr val="C0C0C0"/>
                  </a:outerShdw>
                </a:effectLst>
                <a:cs typeface="Calibri" panose="020F0502020204030204" pitchFamily="34" charset="0"/>
              </a:rPr>
              <a:t>Zaporoża</a:t>
            </a:r>
            <a:r>
              <a:rPr lang="pl-PL" altLang="pl-PL" dirty="0">
                <a:cs typeface="Calibri" panose="020F0502020204030204" pitchFamily="34" charset="0"/>
              </a:rPr>
              <a:t> (mleko w proszku, cukier, mąka, odzież, talk),</a:t>
            </a:r>
          </a:p>
          <a:p>
            <a:pPr marL="285750" indent="-285750" eaLnBrk="1" hangingPunct="1">
              <a:lnSpc>
                <a:spcPct val="105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 dirty="0" err="1">
                <a:effectLst>
                  <a:outerShdw blurRad="38100" dist="38100" dir="2700000" algn="tl">
                    <a:srgbClr val="C0C0C0"/>
                  </a:outerShdw>
                </a:effectLst>
                <a:cs typeface="Calibri" panose="020F0502020204030204" pitchFamily="34" charset="0"/>
              </a:rPr>
              <a:t>Miżhirji</a:t>
            </a:r>
            <a:r>
              <a:rPr lang="pl-PL" altLang="pl-PL" dirty="0">
                <a:cs typeface="Calibri" panose="020F0502020204030204" pitchFamily="34" charset="0"/>
              </a:rPr>
              <a:t> (odzież, środki higieniczne, obuwie). </a:t>
            </a:r>
          </a:p>
          <a:p>
            <a:pPr eaLnBrk="1" hangingPunct="1"/>
            <a:endParaRPr lang="pl-PL" alt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DB429F2-C6C6-C617-2382-06F302B543EB}"/>
              </a:ext>
            </a:extLst>
          </p:cNvPr>
          <p:cNvSpPr txBox="1"/>
          <p:nvPr/>
        </p:nvSpPr>
        <p:spPr>
          <a:xfrm>
            <a:off x="414338" y="971848"/>
            <a:ext cx="746125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400" b="1" dirty="0">
                <a:latin typeface="+mn-lt"/>
              </a:rPr>
              <a:t>Organizacja i współorganizacja konwojów do Ukrainy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7E72CEE8-CC08-F86D-3B72-7D88BE24D8BA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ymbol zastępczy tekstu 5">
            <a:extLst>
              <a:ext uri="{FF2B5EF4-FFF2-40B4-BE49-F238E27FC236}">
                <a16:creationId xmlns:a16="http://schemas.microsoft.com/office/drawing/2014/main" id="{962F1F7B-969F-70C5-109F-25B182CEF6D5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az 2">
            <a:extLst>
              <a:ext uri="{FF2B5EF4-FFF2-40B4-BE49-F238E27FC236}">
                <a16:creationId xmlns:a16="http://schemas.microsoft.com/office/drawing/2014/main" id="{C1134821-83B1-1EA7-C8C4-976125BB0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02" y="1565489"/>
            <a:ext cx="8664396" cy="4667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1AC78A2-9270-7892-5238-9994D172B4FA}"/>
              </a:ext>
            </a:extLst>
          </p:cNvPr>
          <p:cNvSpPr txBox="1"/>
          <p:nvPr/>
        </p:nvSpPr>
        <p:spPr>
          <a:xfrm>
            <a:off x="414338" y="932460"/>
            <a:ext cx="7461250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200" b="1" dirty="0">
                <a:latin typeface="+mn-lt"/>
              </a:rPr>
              <a:t>VIII. Organizacja i współorganizacja konwojów do Ukrainy</a:t>
            </a: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2EBBE03F-1029-C982-9CD0-E66418B883AD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53628F70-E37E-6F78-5501-4D4D7D7501A2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az 1">
            <a:extLst>
              <a:ext uri="{FF2B5EF4-FFF2-40B4-BE49-F238E27FC236}">
                <a16:creationId xmlns:a16="http://schemas.microsoft.com/office/drawing/2014/main" id="{B27C9B25-AF3B-6D6E-3E1C-538244C9D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1516480"/>
            <a:ext cx="2105024" cy="4674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Obraz 2">
            <a:extLst>
              <a:ext uri="{FF2B5EF4-FFF2-40B4-BE49-F238E27FC236}">
                <a16:creationId xmlns:a16="http://schemas.microsoft.com/office/drawing/2014/main" id="{E3372DC9-E023-DA0F-75F9-B504AFE3E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3640138"/>
            <a:ext cx="1897062" cy="2551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Obraz 6">
            <a:extLst>
              <a:ext uri="{FF2B5EF4-FFF2-40B4-BE49-F238E27FC236}">
                <a16:creationId xmlns:a16="http://schemas.microsoft.com/office/drawing/2014/main" id="{B1143233-4B9B-EFE0-EB9B-D68675569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3148013"/>
            <a:ext cx="4071938" cy="3055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az 8">
            <a:extLst>
              <a:ext uri="{FF2B5EF4-FFF2-40B4-BE49-F238E27FC236}">
                <a16:creationId xmlns:a16="http://schemas.microsoft.com/office/drawing/2014/main" id="{8BC3011D-C42A-5A54-21A6-FB494F0A1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" y="1054639"/>
            <a:ext cx="1847850" cy="2462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Obraz 9">
            <a:extLst>
              <a:ext uri="{FF2B5EF4-FFF2-40B4-BE49-F238E27FC236}">
                <a16:creationId xmlns:a16="http://schemas.microsoft.com/office/drawing/2014/main" id="{78EC9D4F-2F2C-A8CB-5BDA-FA5FA52A1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2" y="919692"/>
            <a:ext cx="3160713" cy="2106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1CCAEF7-2752-D9B4-D0A5-5B342AF8789E}"/>
              </a:ext>
            </a:extLst>
          </p:cNvPr>
          <p:cNvSpPr txBox="1"/>
          <p:nvPr/>
        </p:nvSpPr>
        <p:spPr>
          <a:xfrm>
            <a:off x="414338" y="379413"/>
            <a:ext cx="7461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000" b="1" dirty="0">
                <a:latin typeface="+mn-lt"/>
              </a:rPr>
              <a:t>Organizacja i współorganizacja konwojów do Ukrainy</a:t>
            </a: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085B6AD5-32EA-DF36-8303-55C270FAE349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67E7DA1D-046D-E1A3-02F7-BD1D86487096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ole tekstowe 2">
            <a:extLst>
              <a:ext uri="{FF2B5EF4-FFF2-40B4-BE49-F238E27FC236}">
                <a16:creationId xmlns:a16="http://schemas.microsoft.com/office/drawing/2014/main" id="{85927F85-4FE3-FF82-9D7E-44B2FB424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1108073"/>
            <a:ext cx="7881937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pl-PL" altLang="pl-PL" dirty="0">
                <a:ea typeface="Calibri" panose="020F0502020204030204" pitchFamily="34" charset="0"/>
                <a:cs typeface="Times New Roman" panose="02020603050405020304" pitchFamily="18" charset="0"/>
              </a:rPr>
              <a:t>Wydarzenia kulturalne organizowane lub współorganizowane </a:t>
            </a:r>
            <a:br>
              <a:rPr lang="pl-PL" altLang="pl-PL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altLang="pl-PL" dirty="0">
                <a:ea typeface="Calibri" panose="020F0502020204030204" pitchFamily="34" charset="0"/>
                <a:cs typeface="Times New Roman" panose="02020603050405020304" pitchFamily="18" charset="0"/>
              </a:rPr>
              <a:t>przez Samorząd Województwa Kujawsko-Pomorskiego, wzbogacone </a:t>
            </a:r>
            <a:br>
              <a:rPr lang="pl-PL" altLang="pl-PL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altLang="pl-PL" dirty="0">
                <a:ea typeface="Calibri" panose="020F0502020204030204" pitchFamily="34" charset="0"/>
                <a:cs typeface="Times New Roman" panose="02020603050405020304" pitchFamily="18" charset="0"/>
              </a:rPr>
              <a:t>zostały o wątek pomocy lub wsparcia obywateli Ukrainy.</a:t>
            </a:r>
          </a:p>
        </p:txBody>
      </p:sp>
      <p:pic>
        <p:nvPicPr>
          <p:cNvPr id="30723" name="Obraz 4">
            <a:extLst>
              <a:ext uri="{FF2B5EF4-FFF2-40B4-BE49-F238E27FC236}">
                <a16:creationId xmlns:a16="http://schemas.microsoft.com/office/drawing/2014/main" id="{003F5749-E841-8AB6-9322-41B56B8EA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338386"/>
            <a:ext cx="5524500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DBB25C7-4FE5-8150-9DDD-8D2728938388}"/>
              </a:ext>
            </a:extLst>
          </p:cNvPr>
          <p:cNvSpPr txBox="1"/>
          <p:nvPr/>
        </p:nvSpPr>
        <p:spPr>
          <a:xfrm>
            <a:off x="500063" y="542924"/>
            <a:ext cx="74612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400" b="1" dirty="0">
                <a:latin typeface="+mn-lt"/>
              </a:rPr>
              <a:t>IX. Inne formy pomocy</a:t>
            </a: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C546933E-DF8F-1EE3-F401-EA74E8957E02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ymbol zastępczy tekstu 5">
            <a:extLst>
              <a:ext uri="{FF2B5EF4-FFF2-40B4-BE49-F238E27FC236}">
                <a16:creationId xmlns:a16="http://schemas.microsoft.com/office/drawing/2014/main" id="{44AA3379-B5BA-4771-DCDF-E07D95090243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pole tekstowe 2">
            <a:extLst>
              <a:ext uri="{FF2B5EF4-FFF2-40B4-BE49-F238E27FC236}">
                <a16:creationId xmlns:a16="http://schemas.microsoft.com/office/drawing/2014/main" id="{88D57493-D86D-9CC0-023C-9914F4A9F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430" y="1102728"/>
            <a:ext cx="7440786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</a:pPr>
            <a:r>
              <a:rPr lang="pl-PL" altLang="pl-PL" dirty="0">
                <a:ea typeface="Calibri" panose="020F0502020204030204" pitchFamily="34" charset="0"/>
                <a:cs typeface="Times New Roman" panose="02020603050405020304" pitchFamily="18" charset="0"/>
              </a:rPr>
              <a:t>Kontekst ten generowany był w różnorakiej formie, począwszy </a:t>
            </a:r>
            <a:br>
              <a:rPr lang="pl-PL" altLang="pl-PL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altLang="pl-PL" dirty="0">
                <a:ea typeface="Calibri" panose="020F0502020204030204" pitchFamily="34" charset="0"/>
                <a:cs typeface="Times New Roman" panose="02020603050405020304" pitchFamily="18" charset="0"/>
              </a:rPr>
              <a:t>od informacji na plakatach i ulotkach, poprzez angażowanie animatorów posługujących się językiem ukraińskim, zapraszanie zespołów oraz przedstawicieli kultury ukraińskiej do współpracy i występów aż po wydarzenia stricte dedykowane szeroko rozumianej pomocy Ukrainie.</a:t>
            </a:r>
          </a:p>
        </p:txBody>
      </p:sp>
      <p:pic>
        <p:nvPicPr>
          <p:cNvPr id="31747" name="Picture 4">
            <a:extLst>
              <a:ext uri="{FF2B5EF4-FFF2-40B4-BE49-F238E27FC236}">
                <a16:creationId xmlns:a16="http://schemas.microsoft.com/office/drawing/2014/main" id="{11655890-57A2-834B-6485-CEF82E5E8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8" y="3072652"/>
            <a:ext cx="3521075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pole tekstowe 8">
            <a:extLst>
              <a:ext uri="{FF2B5EF4-FFF2-40B4-BE49-F238E27FC236}">
                <a16:creationId xmlns:a16="http://schemas.microsoft.com/office/drawing/2014/main" id="{35E9FA18-C659-76A1-47AE-9DEBD117F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388" y="5651125"/>
            <a:ext cx="4143375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pl-PL" altLang="pl-PL" sz="1600" dirty="0">
                <a:ea typeface="Calibri" panose="020F0502020204030204" pitchFamily="34" charset="0"/>
                <a:cs typeface="Times New Roman" panose="02020603050405020304" pitchFamily="18" charset="0"/>
              </a:rPr>
              <a:t>„Kujawsko-Pomorskie razem dla Ukrainy”</a:t>
            </a:r>
          </a:p>
        </p:txBody>
      </p:sp>
      <p:pic>
        <p:nvPicPr>
          <p:cNvPr id="31749" name="Picture 2">
            <a:extLst>
              <a:ext uri="{FF2B5EF4-FFF2-40B4-BE49-F238E27FC236}">
                <a16:creationId xmlns:a16="http://schemas.microsoft.com/office/drawing/2014/main" id="{25A6A5C9-F953-8457-83B8-DE866B1A0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72651"/>
            <a:ext cx="3514725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2B3F128C-1A15-04C9-A824-BD7A02440524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ymbol zastępczy tekstu 5">
            <a:extLst>
              <a:ext uri="{FF2B5EF4-FFF2-40B4-BE49-F238E27FC236}">
                <a16:creationId xmlns:a16="http://schemas.microsoft.com/office/drawing/2014/main" id="{A063A7DB-2A04-124D-42F2-B292F93EE39B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6882B07-677A-DCE0-4289-EF9F1731A1CB}"/>
              </a:ext>
            </a:extLst>
          </p:cNvPr>
          <p:cNvSpPr txBox="1"/>
          <p:nvPr/>
        </p:nvSpPr>
        <p:spPr>
          <a:xfrm>
            <a:off x="483079" y="1254370"/>
            <a:ext cx="8083550" cy="1654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  <a:defRPr/>
            </a:pP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Najważniejsze wydarzenia będące nośnikiem treści pomocowej i wsparcia:</a:t>
            </a:r>
          </a:p>
          <a:p>
            <a:pPr marL="177800" indent="-1778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Święto Województwa,</a:t>
            </a:r>
          </a:p>
          <a:p>
            <a:pPr marL="177800" indent="-1778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Astrofestiwal</a:t>
            </a: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177800" indent="-1778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Dożynki Województwa Kujawsko-Pomorskiego,</a:t>
            </a:r>
          </a:p>
          <a:p>
            <a:pPr marL="177800" indent="-1778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Baśniowe Spotkania na Zamku Bierzgłowskim.</a:t>
            </a: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D980B7D3-D216-6129-D634-E7F6EFC6A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715" y="3237782"/>
            <a:ext cx="3806825" cy="253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>
            <a:extLst>
              <a:ext uri="{FF2B5EF4-FFF2-40B4-BE49-F238E27FC236}">
                <a16:creationId xmlns:a16="http://schemas.microsoft.com/office/drawing/2014/main" id="{8D2EA671-9FFB-E9F2-A559-3DC667288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2" y="3237782"/>
            <a:ext cx="3808412" cy="253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32DC6E0B-7B7F-C9EF-A28D-0AC17B321F7F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904B9545-5356-BFD8-1E9B-CBFEA6A40C5F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Obraz 7">
            <a:extLst>
              <a:ext uri="{FF2B5EF4-FFF2-40B4-BE49-F238E27FC236}">
                <a16:creationId xmlns:a16="http://schemas.microsoft.com/office/drawing/2014/main" id="{C648F23B-6059-D4B6-7204-ACA277BF5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582" y="1599406"/>
            <a:ext cx="3497263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9F5474A-1345-E441-61A2-74122C823A24}"/>
              </a:ext>
            </a:extLst>
          </p:cNvPr>
          <p:cNvSpPr txBox="1"/>
          <p:nvPr/>
        </p:nvSpPr>
        <p:spPr>
          <a:xfrm>
            <a:off x="334155" y="896399"/>
            <a:ext cx="5471422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 ramach działań komunikacyjnych utworzone zostały:</a:t>
            </a:r>
          </a:p>
          <a:p>
            <a:pPr marL="182563" indent="-182563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strona internetowa </a:t>
            </a:r>
            <a:r>
              <a:rPr lang="pl-PL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www.ukraina.kujawsko-pomorskie.pl</a:t>
            </a: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będąca specjalnym serwisem informacyjnym zawierającym wszelkie informacje </a:t>
            </a:r>
            <a:b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 komunikaty istotne dla obywateli Ukrainy przebywających w regionie niezbędne dla sprawnej integracji społecznej, zawodowej, administracyjnej i kulturalnej – </a:t>
            </a:r>
            <a:r>
              <a:rPr lang="pl-PL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99172</a:t>
            </a: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wywołania*.</a:t>
            </a:r>
          </a:p>
          <a:p>
            <a:pPr marL="182563" indent="-182563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grupa </a:t>
            </a:r>
            <a:r>
              <a:rPr lang="pl-PL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Kujawsko-Pomorskie razem dla Ukrain</a:t>
            </a: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 na platformie Facebook. Grupa ta zbiera w jednym miejscu informacje o pomocy kierowanej do Uchodźców z Ukrainy, koordynowanej przez Urząd Marszałkowski Województwa Kujawsko-Pomorskiego oraz instytucje i mieszkańców regionu.</a:t>
            </a:r>
          </a:p>
        </p:txBody>
      </p:sp>
      <p:pic>
        <p:nvPicPr>
          <p:cNvPr id="33796" name="Obraz 8">
            <a:extLst>
              <a:ext uri="{FF2B5EF4-FFF2-40B4-BE49-F238E27FC236}">
                <a16:creationId xmlns:a16="http://schemas.microsoft.com/office/drawing/2014/main" id="{769ACB0B-0FBD-497B-11D2-BE4948FEF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1"/>
          <a:stretch>
            <a:fillRect/>
          </a:stretch>
        </p:blipFill>
        <p:spPr bwMode="auto">
          <a:xfrm>
            <a:off x="5552295" y="3733321"/>
            <a:ext cx="325755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B7A8A260-D116-85BB-E2BE-2F8218238CAF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CD2262B-A5B8-7E16-D342-547E9CD8E077}"/>
              </a:ext>
            </a:extLst>
          </p:cNvPr>
          <p:cNvSpPr txBox="1"/>
          <p:nvPr/>
        </p:nvSpPr>
        <p:spPr>
          <a:xfrm>
            <a:off x="2464039" y="5917878"/>
            <a:ext cx="3088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* marzec – czerwiec 2022 r.</a:t>
            </a:r>
          </a:p>
        </p:txBody>
      </p:sp>
      <p:sp>
        <p:nvSpPr>
          <p:cNvPr id="7" name="Symbol zastępczy tekstu 5">
            <a:extLst>
              <a:ext uri="{FF2B5EF4-FFF2-40B4-BE49-F238E27FC236}">
                <a16:creationId xmlns:a16="http://schemas.microsoft.com/office/drawing/2014/main" id="{650BB5D1-EE49-B8E7-F87A-E496BA58BB5C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E832F5C-A34E-BFB0-99E4-899651705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2354263"/>
            <a:ext cx="5400675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pole tekstowe 1">
            <a:extLst>
              <a:ext uri="{FF2B5EF4-FFF2-40B4-BE49-F238E27FC236}">
                <a16:creationId xmlns:a16="http://schemas.microsoft.com/office/drawing/2014/main" id="{9339EE2C-CCD8-E1A0-436E-759C06172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979613"/>
            <a:ext cx="446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rgbClr val="414141"/>
                </a:solidFill>
              </a:rPr>
              <a:t>Obwód Żytomierski</a:t>
            </a:r>
          </a:p>
        </p:txBody>
      </p:sp>
      <p:graphicFrame>
        <p:nvGraphicFramePr>
          <p:cNvPr id="6148" name="Obiekt 3">
            <a:extLst>
              <a:ext uri="{FF2B5EF4-FFF2-40B4-BE49-F238E27FC236}">
                <a16:creationId xmlns:a16="http://schemas.microsoft.com/office/drawing/2014/main" id="{A5438528-A76C-A1F6-23F2-6E5F8A2684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5925" y="1485900"/>
          <a:ext cx="3525838" cy="580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773798" imgH="9507620" progId="Word.Document.8">
                  <p:embed/>
                </p:oleObj>
              </mc:Choice>
              <mc:Fallback>
                <p:oleObj name="Document" r:id="rId3" imgW="5773798" imgH="9507620" progId="Word.Document.8">
                  <p:embed/>
                  <p:pic>
                    <p:nvPicPr>
                      <p:cNvPr id="6148" name="Obiekt 3">
                        <a:extLst>
                          <a:ext uri="{FF2B5EF4-FFF2-40B4-BE49-F238E27FC236}">
                            <a16:creationId xmlns:a16="http://schemas.microsoft.com/office/drawing/2014/main" id="{A5438528-A76C-A1F6-23F2-6E5F8A2684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25" y="1485900"/>
                        <a:ext cx="3525838" cy="580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pole tekstowe 4">
            <a:extLst>
              <a:ext uri="{FF2B5EF4-FFF2-40B4-BE49-F238E27FC236}">
                <a16:creationId xmlns:a16="http://schemas.microsoft.com/office/drawing/2014/main" id="{7A54D064-D9DD-9E17-6780-0427E104E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379413"/>
            <a:ext cx="72056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/>
            <a:r>
              <a:rPr lang="pl-PL" altLang="pl-PL" sz="2400" b="1"/>
              <a:t>Regiony partnerskie Województwa Kujawsko-Pomorskiego w Ukrainie – 2002 rok</a:t>
            </a: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0486A7B5-C62F-744D-BD2C-4D9BCD5EC06A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5">
            <a:extLst>
              <a:ext uri="{FF2B5EF4-FFF2-40B4-BE49-F238E27FC236}">
                <a16:creationId xmlns:a16="http://schemas.microsoft.com/office/drawing/2014/main" id="{09CEC8A8-624D-C85C-AB63-7300CCD9618E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4CC76510-6FA4-1832-F269-D053991E3658}"/>
              </a:ext>
            </a:extLst>
          </p:cNvPr>
          <p:cNvSpPr txBox="1"/>
          <p:nvPr/>
        </p:nvSpPr>
        <p:spPr>
          <a:xfrm>
            <a:off x="612745" y="1944669"/>
            <a:ext cx="7665407" cy="2032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Ponadto Samorząd Województwa Kujawsko-Pomorskiego prowadzi stały monitoring liczby obywateli, którym nadano numer PESEL </a:t>
            </a:r>
            <a:br>
              <a:rPr lang="pl-PL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 poszczególnych gminach naszego regionu.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 podstawie danych udostępnionych przez Ministerstwo Cyfryzacji </a:t>
            </a:r>
            <a:br>
              <a:rPr lang="pl-PL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 okresie od 15 marca do 31 grudnia 2022 r. numer PESEL w naszym województwie nadano </a:t>
            </a:r>
            <a:r>
              <a:rPr lang="pl-PL" b="1" dirty="0">
                <a:latin typeface="+mj-lt"/>
              </a:rPr>
              <a:t>48 759 </a:t>
            </a:r>
            <a:r>
              <a:rPr lang="pl-PL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obywatelom Ukrainy.</a:t>
            </a:r>
            <a:endParaRPr lang="pl-PL" dirty="0">
              <a:latin typeface="+mj-lt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5CEC703-826C-BE43-89E9-3C838CE7B0D9}"/>
              </a:ext>
            </a:extLst>
          </p:cNvPr>
          <p:cNvSpPr txBox="1"/>
          <p:nvPr/>
        </p:nvSpPr>
        <p:spPr>
          <a:xfrm>
            <a:off x="612745" y="687674"/>
            <a:ext cx="746125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400" b="1" dirty="0">
                <a:latin typeface="+mn-lt"/>
              </a:rPr>
              <a:t>XI. Monitoring liczby obywateli Ukrainy, </a:t>
            </a:r>
          </a:p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400" b="1" dirty="0">
                <a:latin typeface="+mn-lt"/>
              </a:rPr>
              <a:t>      którym nadano nr PESEL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0D670B0-C2E8-F987-E1D7-DA7BB0A53C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043364"/>
              </p:ext>
            </p:extLst>
          </p:nvPr>
        </p:nvGraphicFramePr>
        <p:xfrm>
          <a:off x="669925" y="4474489"/>
          <a:ext cx="7608227" cy="10099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1657">
                  <a:extLst>
                    <a:ext uri="{9D8B030D-6E8A-4147-A177-3AD203B41FA5}">
                      <a16:colId xmlns:a16="http://schemas.microsoft.com/office/drawing/2014/main" val="2744304813"/>
                    </a:ext>
                  </a:extLst>
                </a:gridCol>
                <a:gridCol w="691657">
                  <a:extLst>
                    <a:ext uri="{9D8B030D-6E8A-4147-A177-3AD203B41FA5}">
                      <a16:colId xmlns:a16="http://schemas.microsoft.com/office/drawing/2014/main" val="1844984669"/>
                    </a:ext>
                  </a:extLst>
                </a:gridCol>
                <a:gridCol w="691657">
                  <a:extLst>
                    <a:ext uri="{9D8B030D-6E8A-4147-A177-3AD203B41FA5}">
                      <a16:colId xmlns:a16="http://schemas.microsoft.com/office/drawing/2014/main" val="413329176"/>
                    </a:ext>
                  </a:extLst>
                </a:gridCol>
                <a:gridCol w="691657">
                  <a:extLst>
                    <a:ext uri="{9D8B030D-6E8A-4147-A177-3AD203B41FA5}">
                      <a16:colId xmlns:a16="http://schemas.microsoft.com/office/drawing/2014/main" val="869923094"/>
                    </a:ext>
                  </a:extLst>
                </a:gridCol>
                <a:gridCol w="691657">
                  <a:extLst>
                    <a:ext uri="{9D8B030D-6E8A-4147-A177-3AD203B41FA5}">
                      <a16:colId xmlns:a16="http://schemas.microsoft.com/office/drawing/2014/main" val="50749148"/>
                    </a:ext>
                  </a:extLst>
                </a:gridCol>
                <a:gridCol w="691657">
                  <a:extLst>
                    <a:ext uri="{9D8B030D-6E8A-4147-A177-3AD203B41FA5}">
                      <a16:colId xmlns:a16="http://schemas.microsoft.com/office/drawing/2014/main" val="386050737"/>
                    </a:ext>
                  </a:extLst>
                </a:gridCol>
                <a:gridCol w="691657">
                  <a:extLst>
                    <a:ext uri="{9D8B030D-6E8A-4147-A177-3AD203B41FA5}">
                      <a16:colId xmlns:a16="http://schemas.microsoft.com/office/drawing/2014/main" val="1506619307"/>
                    </a:ext>
                  </a:extLst>
                </a:gridCol>
                <a:gridCol w="691657">
                  <a:extLst>
                    <a:ext uri="{9D8B030D-6E8A-4147-A177-3AD203B41FA5}">
                      <a16:colId xmlns:a16="http://schemas.microsoft.com/office/drawing/2014/main" val="3458269099"/>
                    </a:ext>
                  </a:extLst>
                </a:gridCol>
                <a:gridCol w="691657">
                  <a:extLst>
                    <a:ext uri="{9D8B030D-6E8A-4147-A177-3AD203B41FA5}">
                      <a16:colId xmlns:a16="http://schemas.microsoft.com/office/drawing/2014/main" val="2165850167"/>
                    </a:ext>
                  </a:extLst>
                </a:gridCol>
                <a:gridCol w="691657">
                  <a:extLst>
                    <a:ext uri="{9D8B030D-6E8A-4147-A177-3AD203B41FA5}">
                      <a16:colId xmlns:a16="http://schemas.microsoft.com/office/drawing/2014/main" val="3400900084"/>
                    </a:ext>
                  </a:extLst>
                </a:gridCol>
                <a:gridCol w="691657">
                  <a:extLst>
                    <a:ext uri="{9D8B030D-6E8A-4147-A177-3AD203B41FA5}">
                      <a16:colId xmlns:a16="http://schemas.microsoft.com/office/drawing/2014/main" val="1199760309"/>
                    </a:ext>
                  </a:extLst>
                </a:gridCol>
              </a:tblGrid>
              <a:tr h="6535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III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IV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</a:rPr>
                        <a:t>V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</a:rPr>
                        <a:t>VI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</a:rPr>
                        <a:t>VII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</a:rPr>
                        <a:t>VIII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</a:rPr>
                        <a:t>IX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</a:rPr>
                        <a:t>X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XI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XII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RAZEM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R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37318195"/>
                  </a:ext>
                </a:extLst>
              </a:tr>
              <a:tr h="3564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24416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>
                          <a:effectLst/>
                        </a:rPr>
                        <a:t>11622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2440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1737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1624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1734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1541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1619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1088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</a:rPr>
                        <a:t>938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dirty="0">
                          <a:effectLst/>
                        </a:rPr>
                        <a:t>48759</a:t>
                      </a:r>
                      <a:endParaRPr lang="pl-PL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R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22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573679"/>
                  </a:ext>
                </a:extLst>
              </a:tr>
            </a:tbl>
          </a:graphicData>
        </a:graphic>
      </p:graphicFrame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94F7ACB-B453-312B-EE1E-0D79028C6F45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ekstu 5">
            <a:extLst>
              <a:ext uri="{FF2B5EF4-FFF2-40B4-BE49-F238E27FC236}">
                <a16:creationId xmlns:a16="http://schemas.microsoft.com/office/drawing/2014/main" id="{D147B391-0E60-8C08-62E2-C2612B22B964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pole tekstowe 6">
            <a:extLst>
              <a:ext uri="{FF2B5EF4-FFF2-40B4-BE49-F238E27FC236}">
                <a16:creationId xmlns:a16="http://schemas.microsoft.com/office/drawing/2014/main" id="{2C4A7699-27E1-1BD8-9B89-83C4E14C6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499" y="1561310"/>
            <a:ext cx="631648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algn="just" eaLnBrk="1" hangingPunct="1"/>
            <a:r>
              <a:rPr lang="pl-PL" altLang="pl-PL" dirty="0"/>
              <a:t>W pierwszym miesiącu od wybuchu wojny do województwa </a:t>
            </a:r>
            <a:br>
              <a:rPr lang="pl-PL" altLang="pl-PL" dirty="0"/>
            </a:br>
            <a:r>
              <a:rPr lang="pl-PL" altLang="pl-PL" dirty="0"/>
              <a:t>kujawsko-pomorskiego przyjechało ponad 24 tys. osób </a:t>
            </a:r>
            <a:br>
              <a:rPr lang="pl-PL" altLang="pl-PL" dirty="0"/>
            </a:br>
            <a:r>
              <a:rPr lang="pl-PL" altLang="pl-PL" dirty="0"/>
              <a:t>(jest to blisko połowa zgłoszonych pobytów – </a:t>
            </a:r>
            <a:r>
              <a:rPr lang="pl-PL" altLang="pl-PL" b="1" dirty="0"/>
              <a:t>48 </a:t>
            </a:r>
            <a:r>
              <a:rPr lang="pl-PL" b="1" dirty="0">
                <a:latin typeface="+mj-lt"/>
              </a:rPr>
              <a:t>759</a:t>
            </a:r>
            <a:r>
              <a:rPr lang="pl-PL" altLang="pl-PL" dirty="0"/>
              <a:t>).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60EEEC6-0B04-5AF7-DFCF-523E0EBD4762}"/>
              </a:ext>
            </a:extLst>
          </p:cNvPr>
          <p:cNvSpPr txBox="1"/>
          <p:nvPr/>
        </p:nvSpPr>
        <p:spPr>
          <a:xfrm>
            <a:off x="414338" y="798424"/>
            <a:ext cx="7461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r>
              <a:rPr lang="pl-PL" sz="2000" b="1" dirty="0">
                <a:latin typeface="+mn-lt"/>
              </a:rPr>
              <a:t>Monitoring liczby obywateli Ukrainy, którym nadano nr PESEL</a:t>
            </a: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BA95A477-17C7-710B-5E24-E29EAD33A4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4051118"/>
              </p:ext>
            </p:extLst>
          </p:nvPr>
        </p:nvGraphicFramePr>
        <p:xfrm>
          <a:off x="1188499" y="2679928"/>
          <a:ext cx="6201529" cy="3144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EB1B8BC6-9FD5-B9E1-33F0-17A528ACA98C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ymbol zastępczy tekstu 5">
            <a:extLst>
              <a:ext uri="{FF2B5EF4-FFF2-40B4-BE49-F238E27FC236}">
                <a16:creationId xmlns:a16="http://schemas.microsoft.com/office/drawing/2014/main" id="{36CF4CF8-67A8-8A1B-58F8-48A2529D393E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48BC24AA-E3FD-D4A6-D391-47B3F28361E5}"/>
              </a:ext>
            </a:extLst>
          </p:cNvPr>
          <p:cNvSpPr txBox="1"/>
          <p:nvPr/>
        </p:nvSpPr>
        <p:spPr>
          <a:xfrm>
            <a:off x="414338" y="798424"/>
            <a:ext cx="7461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r>
              <a:rPr lang="pl-PL" sz="2000" b="1" dirty="0">
                <a:latin typeface="+mn-lt"/>
              </a:rPr>
              <a:t>Monitoring liczby obywateli Ukrainy, którym nadano nr PESEL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53B031AD-3A0E-F87C-CF39-BA2F876A864A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>
            <a:extLst>
              <a:ext uri="{FF2B5EF4-FFF2-40B4-BE49-F238E27FC236}">
                <a16:creationId xmlns:a16="http://schemas.microsoft.com/office/drawing/2014/main" id="{40A464C6-65B7-6625-2B6A-B1C8DA781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25"/>
          <a:stretch/>
        </p:blipFill>
        <p:spPr>
          <a:xfrm>
            <a:off x="223813" y="1198534"/>
            <a:ext cx="4848992" cy="494293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D197828-6FED-9C06-4EA9-BD43DF762B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75" r="34522"/>
          <a:stretch/>
        </p:blipFill>
        <p:spPr>
          <a:xfrm>
            <a:off x="4700594" y="4373006"/>
            <a:ext cx="3174994" cy="191506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A88A136-8A5A-2CC4-A378-22EA2F672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0" t="73081" r="5189" b="6599"/>
          <a:stretch/>
        </p:blipFill>
        <p:spPr>
          <a:xfrm>
            <a:off x="5762444" y="1800397"/>
            <a:ext cx="1889186" cy="2478945"/>
          </a:xfrm>
          <a:prstGeom prst="rect">
            <a:avLst/>
          </a:prstGeom>
        </p:spPr>
      </p:pic>
      <p:sp>
        <p:nvSpPr>
          <p:cNvPr id="7" name="Symbol zastępczy tekstu 5">
            <a:extLst>
              <a:ext uri="{FF2B5EF4-FFF2-40B4-BE49-F238E27FC236}">
                <a16:creationId xmlns:a16="http://schemas.microsoft.com/office/drawing/2014/main" id="{A1FDE9B3-C164-D27D-6170-1DC6D3EF1CDC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48BC24AA-E3FD-D4A6-D391-47B3F28361E5}"/>
              </a:ext>
            </a:extLst>
          </p:cNvPr>
          <p:cNvSpPr txBox="1"/>
          <p:nvPr/>
        </p:nvSpPr>
        <p:spPr>
          <a:xfrm>
            <a:off x="699009" y="686281"/>
            <a:ext cx="7461250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Informacja Wojewódzkiego Urzędu Pracy w Toruniu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pl-PL" sz="2000" b="1" dirty="0">
              <a:latin typeface="+mn-lt"/>
            </a:endParaRP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53B031AD-3A0E-F87C-CF39-BA2F876A864A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4E744C8-D1BE-B436-B679-39D4DF4569D1}"/>
              </a:ext>
            </a:extLst>
          </p:cNvPr>
          <p:cNvSpPr txBox="1"/>
          <p:nvPr/>
        </p:nvSpPr>
        <p:spPr>
          <a:xfrm>
            <a:off x="699009" y="1363389"/>
            <a:ext cx="7591245" cy="268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sz="14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dniu 12 marca 2022 roku przyjęta została </a:t>
            </a:r>
            <a:r>
              <a:rPr lang="pl-PL" sz="1400" i="1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ustawa o pomocy obywatelom Ukrainy w związku </a:t>
            </a:r>
            <a:br>
              <a:rPr lang="pl-PL" sz="1400" i="1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i="1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z konfliktem zbrojnym na terytorium tego państwa </a:t>
            </a:r>
            <a:r>
              <a:rPr lang="pl-PL" sz="14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(Dz.U. z 2023 r. poz. 103). Na mocy Ustawy </a:t>
            </a:r>
            <a:r>
              <a:rPr lang="pl-PL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obywatele Ukrainy przebywający legalnie na</a:t>
            </a:r>
            <a:r>
              <a:rPr lang="pl-PL" sz="14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terytorium Polski mogą:</a:t>
            </a:r>
            <a:r>
              <a:rPr lang="pl-PL" sz="14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pl-PL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pracować bez konieczności uzyskania zezwolenia na</a:t>
            </a:r>
            <a:r>
              <a:rPr lang="pl-PL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pracę lub oświadczenia </a:t>
            </a:r>
            <a:r>
              <a:rPr lang="pl-PL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pl-PL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powierzeniu wykonywania pracy. Przy czym pracodawcy mają obowiązek zgłaszania </a:t>
            </a:r>
            <a:r>
              <a:rPr lang="pl-PL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informacji </a:t>
            </a:r>
            <a:br>
              <a:rPr lang="pl-PL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o powierzeniu pracy; </a:t>
            </a:r>
            <a:endParaRPr lang="pl-PL" sz="1400" u="none" strike="noStrike" dirty="0">
              <a:effectLst/>
              <a:uFill>
                <a:solidFill>
                  <a:srgbClr val="000000"/>
                </a:solidFill>
              </a:uFill>
              <a:latin typeface="+mn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pl-PL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podejmować działalność gospodarczą na</a:t>
            </a:r>
            <a:r>
              <a:rPr lang="pl-PL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takich samych zasadach jak obywatele Polscy; </a:t>
            </a:r>
            <a:endParaRPr lang="pl-PL" sz="1400" u="none" strike="noStrike" dirty="0">
              <a:effectLst/>
              <a:uFill>
                <a:solidFill>
                  <a:srgbClr val="000000"/>
                </a:solidFill>
              </a:uFill>
              <a:latin typeface="+mn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pl-PL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rejestrować się w</a:t>
            </a:r>
            <a:r>
              <a:rPr lang="pl-PL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powiatowych urzędach pracy jako osoby bezrobotne lub poszukujące pracy. Za</a:t>
            </a:r>
            <a:r>
              <a:rPr lang="pl-PL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pośrednictwem powiatowych urzędów pracy, osoby te mogą korzystać z</a:t>
            </a:r>
            <a:r>
              <a:rPr lang="pl-PL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ak</a:t>
            </a:r>
            <a:r>
              <a:rPr lang="pl-PL" sz="1400" u="none" strike="noStrike" dirty="0"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tywnych form przeciwdziałania bezrobociu.</a:t>
            </a:r>
            <a:r>
              <a:rPr lang="pl-PL" sz="1400" b="1" u="none" strike="noStrike" dirty="0">
                <a:effectLst/>
                <a:uFill>
                  <a:solidFill>
                    <a:srgbClr val="000000"/>
                  </a:solidFill>
                </a:u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400" u="none" strike="noStrike" dirty="0">
              <a:effectLst/>
              <a:uFill>
                <a:solidFill>
                  <a:srgbClr val="000000"/>
                </a:solidFill>
              </a:uFill>
              <a:latin typeface="+mn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ole tekstowe 11">
            <a:extLst>
              <a:ext uri="{FF2B5EF4-FFF2-40B4-BE49-F238E27FC236}">
                <a16:creationId xmlns:a16="http://schemas.microsoft.com/office/drawing/2014/main" id="{8A9F21FD-5398-59A0-7C82-B566C0BD6776}"/>
              </a:ext>
            </a:extLst>
          </p:cNvPr>
          <p:cNvSpPr txBox="1"/>
          <p:nvPr/>
        </p:nvSpPr>
        <p:spPr>
          <a:xfrm>
            <a:off x="2680118" y="4647428"/>
            <a:ext cx="3629025" cy="11239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spc="-60" dirty="0">
                <a:solidFill>
                  <a:srgbClr val="1A18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Obywatele</a:t>
            </a:r>
            <a:r>
              <a:rPr lang="pl-PL" sz="1400" b="1" spc="235" dirty="0">
                <a:solidFill>
                  <a:srgbClr val="1A18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b="1" spc="-60" dirty="0">
                <a:solidFill>
                  <a:srgbClr val="1A18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Ukrainy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spc="-60" dirty="0">
                <a:solidFill>
                  <a:srgbClr val="1A18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kujawsko-pomorskim rynku pracy</a:t>
            </a:r>
            <a:endParaRPr lang="pl-P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spc="-60" dirty="0">
                <a:solidFill>
                  <a:srgbClr val="1A18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styczniu 2023 roku</a:t>
            </a:r>
            <a:endParaRPr lang="pl-P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4D010644-D0E0-F73F-B5A3-55C8603A55E3}"/>
              </a:ext>
            </a:extLst>
          </p:cNvPr>
          <p:cNvGrpSpPr/>
          <p:nvPr/>
        </p:nvGrpSpPr>
        <p:grpSpPr>
          <a:xfrm>
            <a:off x="3122043" y="4361230"/>
            <a:ext cx="3429000" cy="1803400"/>
            <a:chOff x="0" y="0"/>
            <a:chExt cx="3429000" cy="1803400"/>
          </a:xfrm>
        </p:grpSpPr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0E4629AF-DE8C-AC8D-2F68-B5B0A6AD2760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 rot="21220875">
              <a:off x="57150" y="0"/>
              <a:ext cx="3161030" cy="1258570"/>
            </a:xfrm>
            <a:prstGeom prst="rect">
              <a:avLst/>
            </a:prstGeom>
          </p:spPr>
        </p:pic>
        <p:pic>
          <p:nvPicPr>
            <p:cNvPr id="7" name="Picture 11379">
              <a:extLst>
                <a:ext uri="{FF2B5EF4-FFF2-40B4-BE49-F238E27FC236}">
                  <a16:creationId xmlns:a16="http://schemas.microsoft.com/office/drawing/2014/main" id="{E82B0112-527D-53CC-E5A7-B00FEB17F043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723900"/>
              <a:ext cx="3429000" cy="1079500"/>
            </a:xfrm>
            <a:prstGeom prst="rect">
              <a:avLst/>
            </a:prstGeom>
          </p:spPr>
        </p:pic>
      </p:grpSp>
      <p:sp>
        <p:nvSpPr>
          <p:cNvPr id="8" name="Pole tekstowe 11">
            <a:extLst>
              <a:ext uri="{FF2B5EF4-FFF2-40B4-BE49-F238E27FC236}">
                <a16:creationId xmlns:a16="http://schemas.microsoft.com/office/drawing/2014/main" id="{7D9176A5-CFCC-D748-9F1E-7AD09AEE72AA}"/>
              </a:ext>
            </a:extLst>
          </p:cNvPr>
          <p:cNvSpPr txBox="1"/>
          <p:nvPr/>
        </p:nvSpPr>
        <p:spPr>
          <a:xfrm>
            <a:off x="2832518" y="4799828"/>
            <a:ext cx="3629025" cy="11239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spc="-60">
                <a:solidFill>
                  <a:srgbClr val="1A18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Obywatele</a:t>
            </a:r>
            <a:r>
              <a:rPr lang="pl-PL" sz="1400" b="1" spc="235">
                <a:solidFill>
                  <a:srgbClr val="1A18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b="1" spc="-60">
                <a:solidFill>
                  <a:srgbClr val="1A18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Ukrainy</a:t>
            </a:r>
            <a:r>
              <a:rPr lang="pl-PL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spc="-60">
                <a:solidFill>
                  <a:srgbClr val="1A18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kujawsko-pomorskim rynku pracy</a:t>
            </a:r>
            <a:endParaRPr lang="pl-PL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spc="-60">
                <a:solidFill>
                  <a:srgbClr val="1A18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styczniu 2023 roku</a:t>
            </a:r>
            <a:endParaRPr lang="pl-PL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Symbol zastępczy tekstu 5">
            <a:extLst>
              <a:ext uri="{FF2B5EF4-FFF2-40B4-BE49-F238E27FC236}">
                <a16:creationId xmlns:a16="http://schemas.microsoft.com/office/drawing/2014/main" id="{AEAB53E5-874E-2A7C-2ECF-4D040E6E5948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63746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48BC24AA-E3FD-D4A6-D391-47B3F28361E5}"/>
              </a:ext>
            </a:extLst>
          </p:cNvPr>
          <p:cNvSpPr txBox="1"/>
          <p:nvPr/>
        </p:nvSpPr>
        <p:spPr>
          <a:xfrm>
            <a:off x="699009" y="686281"/>
            <a:ext cx="7461250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Informacja Wojewódzkiego Urzędu Pracy w Toruniu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pl-PL" sz="2000" b="1" dirty="0">
              <a:latin typeface="+mn-lt"/>
            </a:endParaRP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53B031AD-3A0E-F87C-CF39-BA2F876A864A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D30CA9C3-00CD-F34B-70CA-0E2134606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201" y="1654685"/>
            <a:ext cx="6141678" cy="93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480" tIns="152352" rIns="626865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Powiadomienia o podjęciu pracy przez obywateli Ukrainy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według daty zgłoszenia – skumulowane dane miesięczne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3" name="Picture 317">
            <a:extLst>
              <a:ext uri="{FF2B5EF4-FFF2-40B4-BE49-F238E27FC236}">
                <a16:creationId xmlns:a16="http://schemas.microsoft.com/office/drawing/2014/main" id="{F54B0005-129E-6BFF-EFD9-B5DE90D5C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" y="2449170"/>
            <a:ext cx="8005128" cy="263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F717565-8EB6-82DE-051D-161ED8B3D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5484" y="5204065"/>
            <a:ext cx="6008299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pl-PL" altLang="pl-PL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Opracowanie WUP w Toruniu na podstawie danych z Centralnego Systemu Analityczno-Raportowego (</a:t>
            </a:r>
            <a:r>
              <a:rPr kumimoji="0" lang="pl-PL" altLang="pl-PL" sz="1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CeSAR</a:t>
            </a:r>
            <a:r>
              <a:rPr kumimoji="0" lang="pl-PL" altLang="pl-PL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– data pobrania 09.01.2023 roku, 09.02.2023 roku. 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Symbol zastępczy tekstu 5">
            <a:extLst>
              <a:ext uri="{FF2B5EF4-FFF2-40B4-BE49-F238E27FC236}">
                <a16:creationId xmlns:a16="http://schemas.microsoft.com/office/drawing/2014/main" id="{EBBDE27D-9491-AE54-48C0-AA66AD7E80C7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58583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48BC24AA-E3FD-D4A6-D391-47B3F28361E5}"/>
              </a:ext>
            </a:extLst>
          </p:cNvPr>
          <p:cNvSpPr txBox="1"/>
          <p:nvPr/>
        </p:nvSpPr>
        <p:spPr>
          <a:xfrm>
            <a:off x="699009" y="686281"/>
            <a:ext cx="7461250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Informacja Wojewódzkiego Urzędu Pracy w Toruniu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pl-PL" sz="2000" b="1" dirty="0">
              <a:latin typeface="+mn-lt"/>
            </a:endParaRP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53B031AD-3A0E-F87C-CF39-BA2F876A864A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14E8E344-567D-50EE-6C73-DED0CD576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2662" y="1469007"/>
            <a:ext cx="55338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Obywatele Ukrainy zarejestrowani p powiatowych urzędach pracy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Rejestracje obywateli Ukrainy w PUP według daty 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– skumulowane dane </a:t>
            </a:r>
            <a:r>
              <a:rPr kumimoji="0" lang="pl-PL" altLang="pl-PL" sz="1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l-PL" altLang="pl-PL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miesięczne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7" name="Picture 670">
            <a:extLst>
              <a:ext uri="{FF2B5EF4-FFF2-40B4-BE49-F238E27FC236}">
                <a16:creationId xmlns:a16="http://schemas.microsoft.com/office/drawing/2014/main" id="{D3D9AE1D-DB93-3E10-48BE-944AE0C25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9" y="2208044"/>
            <a:ext cx="8124920" cy="286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523EA971-398A-D334-92B0-A7EE63257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23" y="5131699"/>
            <a:ext cx="5969479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pl-PL" altLang="pl-PL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Opracowanie WUP w Toruniu na podstawie danych z Centralnego Systemu Analityczno-Raportowego (</a:t>
            </a:r>
            <a:r>
              <a:rPr kumimoji="0" lang="pl-PL" altLang="pl-PL" sz="1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CeSAR</a:t>
            </a:r>
            <a:r>
              <a:rPr kumimoji="0" lang="pl-PL" altLang="pl-PL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– data pobrania 09.02.2023 roku. 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Symbol zastępczy tekstu 5">
            <a:extLst>
              <a:ext uri="{FF2B5EF4-FFF2-40B4-BE49-F238E27FC236}">
                <a16:creationId xmlns:a16="http://schemas.microsoft.com/office/drawing/2014/main" id="{D22A7CF9-51E2-A001-FD96-00DF9FC3156D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406220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48BC24AA-E3FD-D4A6-D391-47B3F28361E5}"/>
              </a:ext>
            </a:extLst>
          </p:cNvPr>
          <p:cNvSpPr txBox="1"/>
          <p:nvPr/>
        </p:nvSpPr>
        <p:spPr>
          <a:xfrm>
            <a:off x="699009" y="686281"/>
            <a:ext cx="7461250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Informacja Wojewódzkiego Urzędu Pracy w Toruniu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pl-PL" sz="2000" b="1" dirty="0">
              <a:latin typeface="+mn-lt"/>
            </a:endParaRP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53B031AD-3A0E-F87C-CF39-BA2F876A864A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956">
            <a:extLst>
              <a:ext uri="{FF2B5EF4-FFF2-40B4-BE49-F238E27FC236}">
                <a16:creationId xmlns:a16="http://schemas.microsoft.com/office/drawing/2014/main" id="{89331CAC-D133-6CFA-7B0A-32E214FDE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9" y="2346756"/>
            <a:ext cx="8329079" cy="236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9745121-F761-7E54-2710-04B8531A3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755" y="18282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77744" tIns="45720" rIns="91440" bIns="18409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Zarejestrowani obywatele Ukrainy w PUP według stanu w końcu miesiąca</a:t>
            </a:r>
            <a:endParaRPr kumimoji="0" lang="pl-PL" altLang="pl-PL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E6E29BE0-0CAD-BB31-BA5A-762A3801B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560" y="5400390"/>
            <a:ext cx="5969479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pl-PL" altLang="pl-PL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Opracowanie WUP w Toruniu na podstawie danych z Centralnego Systemu Analityczno-Raportowego (</a:t>
            </a:r>
            <a:r>
              <a:rPr kumimoji="0" lang="pl-PL" altLang="pl-PL" sz="1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CeSAR</a:t>
            </a:r>
            <a:r>
              <a:rPr kumimoji="0" lang="pl-PL" altLang="pl-PL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– data pobrania 09.02.2023 roku. 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CDA91652-A71A-9E61-860A-B738FE0C8221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4882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48BC24AA-E3FD-D4A6-D391-47B3F28361E5}"/>
              </a:ext>
            </a:extLst>
          </p:cNvPr>
          <p:cNvSpPr txBox="1"/>
          <p:nvPr/>
        </p:nvSpPr>
        <p:spPr>
          <a:xfrm>
            <a:off x="699009" y="686281"/>
            <a:ext cx="7461250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Informacja Wojewódzkiego Urzędu Pracy w Toruniu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625475" algn="l"/>
              </a:tabLst>
              <a:defRPr/>
            </a:pPr>
            <a:endParaRPr lang="pl-PL" sz="2000" b="1" dirty="0">
              <a:latin typeface="+mn-lt"/>
            </a:endParaRP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53B031AD-3A0E-F87C-CF39-BA2F876A864A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1" name="Picture 1362">
            <a:extLst>
              <a:ext uri="{FF2B5EF4-FFF2-40B4-BE49-F238E27FC236}">
                <a16:creationId xmlns:a16="http://schemas.microsoft.com/office/drawing/2014/main" id="{4CB8A57E-D966-102C-E0D6-0A951357A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00" y="1632094"/>
            <a:ext cx="6909759" cy="286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C8C4BBB4-B936-6BD4-A6E8-9F1EA0FCA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117" y="1286689"/>
            <a:ext cx="6620984" cy="8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25392" rIns="390402" bIns="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100" b="1" i="0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pl-PL" altLang="pl-PL" sz="1200" b="0" i="0" u="none" strike="noStrike" cap="none" normalizeH="0" baseline="0" dirty="0">
              <a:ln>
                <a:noFill/>
              </a:ln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Dostęp </a:t>
            </a:r>
            <a:r>
              <a:rPr kumimoji="0" lang="pl-PL" altLang="pl-PL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kumimoji="0" lang="pl-PL" altLang="pl-PL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rynku pracy obywateli Ukrainy w województwie</a:t>
            </a:r>
            <a:endParaRPr kumimoji="0" lang="pl-PL" altLang="pl-PL" sz="1200" b="0" i="0" u="none" strike="noStrike" cap="none" normalizeH="0" baseline="0" dirty="0">
              <a:ln>
                <a:noFill/>
              </a:ln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kujawsko-pomorskim w latach 2022-2023 </a:t>
            </a:r>
            <a:endParaRPr kumimoji="0" lang="pl-PL" altLang="pl-PL" sz="1200" b="0" i="0" u="none" strike="noStrike" cap="none" normalizeH="0" baseline="0" dirty="0">
              <a:ln>
                <a:noFill/>
              </a:ln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6F3480D-2D85-6685-F966-C1DAED80B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1947" y="2065298"/>
            <a:ext cx="3075228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pl-PL" altLang="pl-PL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* Rozwiązania wprowadzone na mocy ustawy </a:t>
            </a:r>
            <a:br>
              <a:rPr kumimoji="0" lang="pl-PL" altLang="pl-PL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l-PL" altLang="pl-PL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z dnia 12 marca 2022 roku o pomocy obywatelom Ukrainy w związku z konfliktem zbrojnym na terytorium tego państwa. </a:t>
            </a:r>
            <a:endParaRPr kumimoji="0" lang="pl-PL" altLang="pl-P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A4F8A01-E10F-F981-EC7A-771F76F06571}"/>
              </a:ext>
            </a:extLst>
          </p:cNvPr>
          <p:cNvSpPr txBox="1"/>
          <p:nvPr/>
        </p:nvSpPr>
        <p:spPr>
          <a:xfrm>
            <a:off x="841374" y="4619180"/>
            <a:ext cx="7461249" cy="146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2022 roku obywatele Ukrainy pracowali na 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terenie województwa przede wszystkim 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podstawie oświadczeń o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powierzeniu pracy. Wprowadzenie ustawy </a:t>
            </a:r>
            <a:r>
              <a:rPr lang="pl-PL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pomocy obywatelom Ukrainy w związku </a:t>
            </a:r>
            <a:br>
              <a:rPr lang="pl-PL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konfliktem zbrojnym na terytorium tego państwa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umożliwiło tej grupie 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podejmowanie pracy na 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podstawie zgłoszenia podjęcia pracy.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Wspomniana forma 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zatrudnienia była najliczniejsza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2022 r.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2022 roku, niezależnie od 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formy, 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terenie województwa pracę rozpoczęło </a:t>
            </a: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54 367 obywateli Ukrainy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ymbol zastępczy tekstu 5">
            <a:extLst>
              <a:ext uri="{FF2B5EF4-FFF2-40B4-BE49-F238E27FC236}">
                <a16:creationId xmlns:a16="http://schemas.microsoft.com/office/drawing/2014/main" id="{B74E2374-E1E4-E8FC-B477-3A63649E8151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60058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DE476611-7B2E-A5EC-D375-719ED46F73D2}"/>
              </a:ext>
            </a:extLst>
          </p:cNvPr>
          <p:cNvSpPr txBox="1"/>
          <p:nvPr/>
        </p:nvSpPr>
        <p:spPr>
          <a:xfrm>
            <a:off x="320674" y="1550988"/>
            <a:ext cx="425132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7 milionów złotych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i="1" dirty="0">
                <a:latin typeface="+mn-lt"/>
              </a:rPr>
              <a:t>na pomoc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2A1CD56-3FE9-6DF2-D6E1-FAE468681BD8}"/>
              </a:ext>
            </a:extLst>
          </p:cNvPr>
          <p:cNvSpPr txBox="1"/>
          <p:nvPr/>
        </p:nvSpPr>
        <p:spPr>
          <a:xfrm>
            <a:off x="4860925" y="1699878"/>
            <a:ext cx="3962400" cy="8002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 magazyny pomocy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i="1" dirty="0">
                <a:latin typeface="+mn-lt"/>
              </a:rPr>
              <a:t>70 jednostek / 85 zamówień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EC73A46-AA46-2E67-0928-34F139032058}"/>
              </a:ext>
            </a:extLst>
          </p:cNvPr>
          <p:cNvSpPr txBox="1"/>
          <p:nvPr/>
        </p:nvSpPr>
        <p:spPr>
          <a:xfrm>
            <a:off x="4828381" y="2547034"/>
            <a:ext cx="3962400" cy="13542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pomoc rzeczowa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i="1" dirty="0">
                <a:latin typeface="+mn-lt"/>
              </a:rPr>
              <a:t>6 krajów </a:t>
            </a:r>
            <a:br>
              <a:rPr lang="pl-PL" b="1" i="1" dirty="0">
                <a:latin typeface="+mn-lt"/>
              </a:rPr>
            </a:br>
            <a:r>
              <a:rPr lang="pl-PL" b="1" i="1" dirty="0">
                <a:latin typeface="+mn-lt"/>
              </a:rPr>
              <a:t>13 darczyńców: zakłady, fundacje, stowarzyszenia, osoby prywatne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DA09B8E-DF80-E4C4-508C-D2C3BBA8945F}"/>
              </a:ext>
            </a:extLst>
          </p:cNvPr>
          <p:cNvSpPr txBox="1"/>
          <p:nvPr/>
        </p:nvSpPr>
        <p:spPr>
          <a:xfrm>
            <a:off x="-12296" y="2384738"/>
            <a:ext cx="509665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63 konwoje humanitarne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i="1" dirty="0">
                <a:latin typeface="+mn-lt"/>
              </a:rPr>
              <a:t>19 punktów na Ukrainie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C042A00-0F58-9345-6A47-844E0E33BCC8}"/>
              </a:ext>
            </a:extLst>
          </p:cNvPr>
          <p:cNvSpPr txBox="1"/>
          <p:nvPr/>
        </p:nvSpPr>
        <p:spPr>
          <a:xfrm>
            <a:off x="157956" y="3297785"/>
            <a:ext cx="4670425" cy="12311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 punkty informacyjno-doradcze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i="1" dirty="0">
                <a:latin typeface="+mn-lt"/>
              </a:rPr>
              <a:t>Toruń, Bydgoszcz, Włocławek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C03B6D5-D9B4-208C-5EAB-8D116D29C172}"/>
              </a:ext>
            </a:extLst>
          </p:cNvPr>
          <p:cNvSpPr txBox="1"/>
          <p:nvPr/>
        </p:nvSpPr>
        <p:spPr>
          <a:xfrm>
            <a:off x="244475" y="219674"/>
            <a:ext cx="8467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REZULTATY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A2EF46C-221A-6812-A427-9CF6EF8992BF}"/>
              </a:ext>
            </a:extLst>
          </p:cNvPr>
          <p:cNvSpPr txBox="1"/>
          <p:nvPr/>
        </p:nvSpPr>
        <p:spPr>
          <a:xfrm>
            <a:off x="4478337" y="4058485"/>
            <a:ext cx="453628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 miejsc tymczasowego pobytu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i="1" dirty="0">
                <a:latin typeface="+mn-lt"/>
              </a:rPr>
              <a:t>np. Brodnica, Toruń, Przysiek, Wąpielsk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D3A100D-706E-48ED-EEDA-17CCCE4BADF9}"/>
              </a:ext>
            </a:extLst>
          </p:cNvPr>
          <p:cNvSpPr txBox="1"/>
          <p:nvPr/>
        </p:nvSpPr>
        <p:spPr>
          <a:xfrm>
            <a:off x="474265" y="4570492"/>
            <a:ext cx="3687763" cy="8002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punkt żywieniowy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i="1" dirty="0">
                <a:latin typeface="+mn-lt"/>
              </a:rPr>
              <a:t>20.000 zestawów żywieniowych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8B4AC9D-4121-8F9F-8E7C-9AFA7C743D13}"/>
              </a:ext>
            </a:extLst>
          </p:cNvPr>
          <p:cNvSpPr txBox="1"/>
          <p:nvPr/>
        </p:nvSpPr>
        <p:spPr>
          <a:xfrm>
            <a:off x="1294211" y="5370711"/>
            <a:ext cx="3687763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szkoła internetowa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i="1" dirty="0">
                <a:latin typeface="+mn-lt"/>
              </a:rPr>
              <a:t>ponad 300 godzin lekcyjnych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i="1" dirty="0">
              <a:latin typeface="+mn-lt"/>
            </a:endParaRP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0886B3F1-4F03-F387-56AF-51D940064F6D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4568897-2B37-1AFD-0FC0-7339722B1152}"/>
              </a:ext>
            </a:extLst>
          </p:cNvPr>
          <p:cNvSpPr txBox="1"/>
          <p:nvPr/>
        </p:nvSpPr>
        <p:spPr>
          <a:xfrm>
            <a:off x="2240261" y="882892"/>
            <a:ext cx="46634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Wsparcie samorządowe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D2095C1-02A1-1BAC-3F19-493164C66E3C}"/>
              </a:ext>
            </a:extLst>
          </p:cNvPr>
          <p:cNvSpPr txBox="1"/>
          <p:nvPr/>
        </p:nvSpPr>
        <p:spPr>
          <a:xfrm>
            <a:off x="5084358" y="5328777"/>
            <a:ext cx="458062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punkt opieki </a:t>
            </a:r>
            <a:r>
              <a:rPr lang="pl-PL" b="1" i="1" dirty="0">
                <a:latin typeface="+mn-lt"/>
              </a:rPr>
              <a:t>dla 57 osób </a:t>
            </a:r>
            <a:br>
              <a:rPr lang="pl-PL" b="1" i="1" dirty="0">
                <a:latin typeface="+mn-lt"/>
              </a:rPr>
            </a:br>
            <a:r>
              <a:rPr lang="pl-PL" b="1" i="1" dirty="0">
                <a:latin typeface="+mn-lt"/>
              </a:rPr>
              <a:t>z niepełnosprawnościami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3B3A03EB-71B0-C9FD-42C5-AD8F3415927B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7C02886-2FD6-CA29-2DD0-412C38BBB3D9}"/>
              </a:ext>
            </a:extLst>
          </p:cNvPr>
          <p:cNvSpPr txBox="1"/>
          <p:nvPr/>
        </p:nvSpPr>
        <p:spPr>
          <a:xfrm>
            <a:off x="414338" y="314325"/>
            <a:ext cx="4511345" cy="70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PLANY – 2023 r.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4CFEB9B-6BDA-2DED-F22D-716BE713C12F}"/>
              </a:ext>
            </a:extLst>
          </p:cNvPr>
          <p:cNvSpPr txBox="1"/>
          <p:nvPr/>
        </p:nvSpPr>
        <p:spPr>
          <a:xfrm>
            <a:off x="804233" y="1435207"/>
            <a:ext cx="7339103" cy="1785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Plan finansowy – zadania budżetowe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Pomoc obywatelom Ukrainy</a:t>
            </a:r>
          </a:p>
          <a:p>
            <a:pPr marL="182563" indent="-182563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pomoc społeczna –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pomoc dla cudzoziemców</a:t>
            </a:r>
          </a:p>
          <a:p>
            <a:pPr marL="1778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3 000 000,00</a:t>
            </a:r>
          </a:p>
          <a:p>
            <a:pPr marL="182563" indent="-182563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pomoc społeczna –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pozostałe zadania w zakresie polityki społecznej</a:t>
            </a:r>
          </a:p>
          <a:p>
            <a:pPr marL="1778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2 206 272,00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97B4AF8-3965-BC91-BBFD-86C256211529}"/>
              </a:ext>
            </a:extLst>
          </p:cNvPr>
          <p:cNvSpPr txBox="1"/>
          <p:nvPr/>
        </p:nvSpPr>
        <p:spPr>
          <a:xfrm>
            <a:off x="2099917" y="3438859"/>
            <a:ext cx="49441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5 206 272,00 zł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3D3ADE10-763D-7BE2-7B6E-87126690BD2E}"/>
              </a:ext>
            </a:extLst>
          </p:cNvPr>
          <p:cNvSpPr txBox="1"/>
          <p:nvPr/>
        </p:nvSpPr>
        <p:spPr>
          <a:xfrm>
            <a:off x="765805" y="4269856"/>
            <a:ext cx="7851984" cy="1708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w tym: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indent="-182563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zakup towarów (m.in.: </a:t>
            </a:r>
            <a:r>
              <a:rPr lang="pl-PL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leków, żywności, materiałów</a:t>
            </a: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  <a:endParaRPr lang="pl-PL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indent="-182563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zakup usług (m.in.: </a:t>
            </a:r>
            <a:r>
              <a:rPr lang="pl-PL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integracyjnych, edukacyjnych, terapeutycznych, psychologicznych, interwencyjno-adaptacyjnych, prawnych, doradczych</a:t>
            </a: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</a:p>
          <a:p>
            <a:pPr marL="182563" indent="-182563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wsparcie organizacji pozarządowych.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F5094850-50CA-393E-3206-2B5E0FAF65E9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ymbol zastępczy tekstu 5">
            <a:extLst>
              <a:ext uri="{FF2B5EF4-FFF2-40B4-BE49-F238E27FC236}">
                <a16:creationId xmlns:a16="http://schemas.microsoft.com/office/drawing/2014/main" id="{84913E32-FB27-97F3-40E4-048C10C7DC70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ołożenie na mapie">
            <a:extLst>
              <a:ext uri="{FF2B5EF4-FFF2-40B4-BE49-F238E27FC236}">
                <a16:creationId xmlns:a16="http://schemas.microsoft.com/office/drawing/2014/main" id="{2F72C044-8495-6D62-00EE-29150B254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2354263"/>
            <a:ext cx="5400675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pole tekstowe 1">
            <a:extLst>
              <a:ext uri="{FF2B5EF4-FFF2-40B4-BE49-F238E27FC236}">
                <a16:creationId xmlns:a16="http://schemas.microsoft.com/office/drawing/2014/main" id="{BFB7676F-6719-0902-1930-0C6297134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979613"/>
            <a:ext cx="446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rgbClr val="414141"/>
                </a:solidFill>
              </a:rPr>
              <a:t>Obwód Chmielnicki</a:t>
            </a:r>
          </a:p>
        </p:txBody>
      </p:sp>
      <p:graphicFrame>
        <p:nvGraphicFramePr>
          <p:cNvPr id="7172" name="Obiekt 3">
            <a:extLst>
              <a:ext uri="{FF2B5EF4-FFF2-40B4-BE49-F238E27FC236}">
                <a16:creationId xmlns:a16="http://schemas.microsoft.com/office/drawing/2014/main" id="{97CDD922-8AF1-FF19-2137-7AC6A0A95A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338" y="1633538"/>
          <a:ext cx="3494087" cy="550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593705" imgH="8805582" progId="Word.Document.8">
                  <p:embed/>
                </p:oleObj>
              </mc:Choice>
              <mc:Fallback>
                <p:oleObj name="Document" r:id="rId3" imgW="5593705" imgH="8805582" progId="Word.Document.8">
                  <p:embed/>
                  <p:pic>
                    <p:nvPicPr>
                      <p:cNvPr id="7172" name="Obiekt 3">
                        <a:extLst>
                          <a:ext uri="{FF2B5EF4-FFF2-40B4-BE49-F238E27FC236}">
                            <a16:creationId xmlns:a16="http://schemas.microsoft.com/office/drawing/2014/main" id="{97CDD922-8AF1-FF19-2137-7AC6A0A95A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8" y="1633538"/>
                        <a:ext cx="3494087" cy="550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pole tekstowe 7">
            <a:extLst>
              <a:ext uri="{FF2B5EF4-FFF2-40B4-BE49-F238E27FC236}">
                <a16:creationId xmlns:a16="http://schemas.microsoft.com/office/drawing/2014/main" id="{0F18F72F-7F43-B759-65B2-1DEF51B9D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379413"/>
            <a:ext cx="72056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/>
            <a:r>
              <a:rPr lang="pl-PL" altLang="pl-PL" sz="2400" b="1"/>
              <a:t>Regiony partnerskie Województwa Kujawsko-Pomorskiego w Ukrainie – 2003 rok </a:t>
            </a: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992BB54D-6B4C-3D50-DC22-B20D014F1595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5">
            <a:extLst>
              <a:ext uri="{FF2B5EF4-FFF2-40B4-BE49-F238E27FC236}">
                <a16:creationId xmlns:a16="http://schemas.microsoft.com/office/drawing/2014/main" id="{C4744B0D-6689-7AD0-10C8-A0D61D9F7F32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Podtytuł 1">
            <a:extLst>
              <a:ext uri="{FF2B5EF4-FFF2-40B4-BE49-F238E27FC236}">
                <a16:creationId xmlns:a16="http://schemas.microsoft.com/office/drawing/2014/main" id="{61D9D945-AC57-7979-1501-1A59B1433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195638"/>
            <a:ext cx="6858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l-PL" altLang="pl-PL" sz="2800"/>
              <a:t>Dziękuję za uwagę!</a:t>
            </a: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17766BD8-5305-94EA-94DA-F62FD0CAD3DE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5">
            <a:extLst>
              <a:ext uri="{FF2B5EF4-FFF2-40B4-BE49-F238E27FC236}">
                <a16:creationId xmlns:a16="http://schemas.microsoft.com/office/drawing/2014/main" id="{8C26DAA2-C076-C539-9F25-F3C4C048AD1A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az 7">
            <a:extLst>
              <a:ext uri="{FF2B5EF4-FFF2-40B4-BE49-F238E27FC236}">
                <a16:creationId xmlns:a16="http://schemas.microsoft.com/office/drawing/2014/main" id="{805C75DF-0B77-63C2-D977-16D7DE99E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25" y="1328738"/>
            <a:ext cx="1730375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pole tekstowe 2">
            <a:extLst>
              <a:ext uri="{FF2B5EF4-FFF2-40B4-BE49-F238E27FC236}">
                <a16:creationId xmlns:a16="http://schemas.microsoft.com/office/drawing/2014/main" id="{D38892BF-192E-4A22-EAE0-5CB31DAA6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2160588"/>
            <a:ext cx="6545262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/>
              <a:t>Uchwała nr XLII/567/22 Sejmiku Województwa Kujawsko-Pomorskiego z dnia 7 marca 2022 r. </a:t>
            </a:r>
            <a:br>
              <a:rPr lang="pl-PL" altLang="pl-PL"/>
            </a:br>
            <a:r>
              <a:rPr lang="pl-PL" altLang="pl-PL" i="1"/>
              <a:t>w sprawie rozwiązania umowy o współpracy międzyregionalnej </a:t>
            </a:r>
            <a:br>
              <a:rPr lang="pl-PL" altLang="pl-PL" i="1"/>
            </a:br>
            <a:r>
              <a:rPr lang="pl-PL" altLang="pl-PL" i="1"/>
              <a:t>z Regionem Nowgorodu (Rosja).</a:t>
            </a:r>
          </a:p>
          <a:p>
            <a:pPr eaLnBrk="1" hangingPunct="1">
              <a:spcBef>
                <a:spcPts val="12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/>
              <a:t>Uchwała nr XLII/568/22 Sejmiku Województwa Kujawsko-Pomorskiego z dnia 7 marca 2022 r. </a:t>
            </a:r>
            <a:br>
              <a:rPr lang="pl-PL" altLang="pl-PL"/>
            </a:br>
            <a:r>
              <a:rPr lang="pl-PL" altLang="pl-PL" i="1"/>
              <a:t>w sprawie rozwiązania umowy o współpracy międzyregionalnej </a:t>
            </a:r>
            <a:br>
              <a:rPr lang="pl-PL" altLang="pl-PL" i="1"/>
            </a:br>
            <a:r>
              <a:rPr lang="pl-PL" altLang="pl-PL" i="1"/>
              <a:t>z Regionem Smoleńskim (Rosja).</a:t>
            </a:r>
          </a:p>
          <a:p>
            <a:pPr eaLnBrk="1" hangingPunct="1">
              <a:spcBef>
                <a:spcPts val="12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/>
              <a:t>Uchwała nr XLII/569/22 Sejmiku Województwa Kujawsko-Pomorskiego z dnia 7 marca 2022 r. </a:t>
            </a:r>
            <a:br>
              <a:rPr lang="pl-PL" altLang="pl-PL"/>
            </a:br>
            <a:r>
              <a:rPr lang="pl-PL" altLang="pl-PL" i="1"/>
              <a:t>w sprawie rozwiązania umowy o współpracy międzyregionalnej </a:t>
            </a:r>
            <a:br>
              <a:rPr lang="pl-PL" altLang="pl-PL" i="1"/>
            </a:br>
            <a:r>
              <a:rPr lang="pl-PL" altLang="pl-PL" i="1"/>
              <a:t>z Regionem Mohylewskim (Białoruś).</a:t>
            </a:r>
          </a:p>
        </p:txBody>
      </p:sp>
      <p:sp>
        <p:nvSpPr>
          <p:cNvPr id="38916" name="pole tekstowe 3">
            <a:extLst>
              <a:ext uri="{FF2B5EF4-FFF2-40B4-BE49-F238E27FC236}">
                <a16:creationId xmlns:a16="http://schemas.microsoft.com/office/drawing/2014/main" id="{2A33EAA5-73C9-E2BA-A8B0-4875F59B4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439863"/>
            <a:ext cx="7204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/>
            <a:r>
              <a:rPr lang="pl-PL" altLang="pl-PL"/>
              <a:t>Rozwiązanie umów partnerskich z regionami</a:t>
            </a:r>
            <a:br>
              <a:rPr lang="pl-PL" altLang="pl-PL"/>
            </a:br>
            <a:r>
              <a:rPr lang="pl-PL" altLang="pl-PL"/>
              <a:t>rosyjskimi i białoruskim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D64707D-BB25-12ED-949E-9750D91B7B2F}"/>
              </a:ext>
            </a:extLst>
          </p:cNvPr>
          <p:cNvSpPr txBox="1"/>
          <p:nvPr/>
        </p:nvSpPr>
        <p:spPr>
          <a:xfrm>
            <a:off x="655878" y="651670"/>
            <a:ext cx="74612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19138" indent="-719138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400" b="1" dirty="0">
                <a:latin typeface="+mn-lt"/>
              </a:rPr>
              <a:t>Wsparcie samorządowe.</a:t>
            </a: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F519837D-2563-C91F-4792-76C2D8DC7C6E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5">
            <a:extLst>
              <a:ext uri="{FF2B5EF4-FFF2-40B4-BE49-F238E27FC236}">
                <a16:creationId xmlns:a16="http://schemas.microsoft.com/office/drawing/2014/main" id="{2A1ECD1B-0E64-0A9A-D700-640AE32A9E6F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az 14">
            <a:extLst>
              <a:ext uri="{FF2B5EF4-FFF2-40B4-BE49-F238E27FC236}">
                <a16:creationId xmlns:a16="http://schemas.microsoft.com/office/drawing/2014/main" id="{FB3B23DE-8ABD-DA76-0E83-756AAFEC1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780156"/>
            <a:ext cx="2646362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Obraz 13">
            <a:extLst>
              <a:ext uri="{FF2B5EF4-FFF2-40B4-BE49-F238E27FC236}">
                <a16:creationId xmlns:a16="http://schemas.microsoft.com/office/drawing/2014/main" id="{BCE0A1AF-4990-8E6D-9D90-142C8F4E6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1783331"/>
            <a:ext cx="2646363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Obraz 16">
            <a:extLst>
              <a:ext uri="{FF2B5EF4-FFF2-40B4-BE49-F238E27FC236}">
                <a16:creationId xmlns:a16="http://schemas.microsoft.com/office/drawing/2014/main" id="{9E44B3AF-3BA4-C44E-EA61-1CAB3B798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826444"/>
            <a:ext cx="2646362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Obraz 18">
            <a:extLst>
              <a:ext uri="{FF2B5EF4-FFF2-40B4-BE49-F238E27FC236}">
                <a16:creationId xmlns:a16="http://schemas.microsoft.com/office/drawing/2014/main" id="{075CABD2-9384-ADB3-3970-CF7E4FD8E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3835969"/>
            <a:ext cx="2646363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Obraz 20">
            <a:extLst>
              <a:ext uri="{FF2B5EF4-FFF2-40B4-BE49-F238E27FC236}">
                <a16:creationId xmlns:a16="http://schemas.microsoft.com/office/drawing/2014/main" id="{4E862EE0-6EDD-0121-3872-CCBCB4DE4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1794444"/>
            <a:ext cx="2646363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Obraz 24">
            <a:extLst>
              <a:ext uri="{FF2B5EF4-FFF2-40B4-BE49-F238E27FC236}">
                <a16:creationId xmlns:a16="http://schemas.microsoft.com/office/drawing/2014/main" id="{93734A28-4BFA-305A-90C2-B4FA563B1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3826444"/>
            <a:ext cx="268605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pole tekstowe 2">
            <a:extLst>
              <a:ext uri="{FF2B5EF4-FFF2-40B4-BE49-F238E27FC236}">
                <a16:creationId xmlns:a16="http://schemas.microsoft.com/office/drawing/2014/main" id="{7B317D16-EA91-6CC6-3F81-1426B934B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079" y="936740"/>
            <a:ext cx="7526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/>
            <a:r>
              <a:rPr lang="pl-PL" altLang="pl-PL" dirty="0"/>
              <a:t>Władze Województwa Kujawsko-Pomorskiego zadeklarowały wsparcie samorządowe dla Ukrainy podczas wszelkich aktywności publicznych.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A54757B2-25EB-7DCC-51DB-CBE776EA09DF}"/>
              </a:ext>
            </a:extLst>
          </p:cNvPr>
          <p:cNvCxnSpPr>
            <a:cxnSpLocks/>
          </p:cNvCxnSpPr>
          <p:nvPr/>
        </p:nvCxnSpPr>
        <p:spPr>
          <a:xfrm>
            <a:off x="1117120" y="6314536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ymbol zastępczy tekstu 5">
            <a:extLst>
              <a:ext uri="{FF2B5EF4-FFF2-40B4-BE49-F238E27FC236}">
                <a16:creationId xmlns:a16="http://schemas.microsoft.com/office/drawing/2014/main" id="{64EB6778-8B65-D634-2038-2F2FDEBAF9B0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pole tekstowe 1">
            <a:extLst>
              <a:ext uri="{FF2B5EF4-FFF2-40B4-BE49-F238E27FC236}">
                <a16:creationId xmlns:a16="http://schemas.microsoft.com/office/drawing/2014/main" id="{D90A55F5-C007-DDF9-7CCE-684F052EA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740726"/>
            <a:ext cx="7461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/>
            <a:r>
              <a:rPr lang="pl-PL" altLang="pl-PL" b="1" dirty="0"/>
              <a:t>II. Działania Pełnomocnika i Zespołu ds. Pomocy Obywatelom Ukrainy.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6435379-0F53-1484-879F-9556D3E80AD5}"/>
              </a:ext>
            </a:extLst>
          </p:cNvPr>
          <p:cNvSpPr txBox="1"/>
          <p:nvPr/>
        </p:nvSpPr>
        <p:spPr>
          <a:xfrm>
            <a:off x="524377" y="1293962"/>
            <a:ext cx="7351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Pełnomocnika ds. koordynacji niesienia pomocy obywatelom Ukrainy oraz Zespół ds. pomocy obywatelom Ukrainy powołano zarządzeniem Nr 40/2022 Marszałka Województwa Kujawsko-Pomorskiego z dnia 29 kwietnia 2022 r. 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BF31526-585A-8622-E391-263286F82D35}"/>
              </a:ext>
            </a:extLst>
          </p:cNvPr>
          <p:cNvSpPr txBox="1"/>
          <p:nvPr/>
        </p:nvSpPr>
        <p:spPr>
          <a:xfrm>
            <a:off x="524377" y="2772089"/>
            <a:ext cx="7351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W 2022 r. Zespół ds. pomocy obywatelom Ukrainy dokonał oceny zasadności i celowości oraz sposobu organizacji i rozdziału udzielanej pomocy finansowej – </a:t>
            </a:r>
            <a:r>
              <a:rPr lang="pl-PL" b="1" dirty="0"/>
              <a:t>17 wniosków</a:t>
            </a:r>
            <a:r>
              <a:rPr lang="pl-PL" dirty="0"/>
              <a:t>, tym </a:t>
            </a:r>
            <a:r>
              <a:rPr lang="pl-PL" b="1" dirty="0"/>
              <a:t>24</a:t>
            </a:r>
            <a:r>
              <a:rPr lang="pl-PL" dirty="0"/>
              <a:t> </a:t>
            </a:r>
            <a:r>
              <a:rPr lang="pl-PL" b="1" dirty="0"/>
              <a:t>projekty</a:t>
            </a:r>
            <a:r>
              <a:rPr lang="pl-PL" dirty="0"/>
              <a:t> w ramach dwóch konkursów grantowych.</a:t>
            </a:r>
            <a:r>
              <a:rPr lang="pl-PL" b="1" dirty="0"/>
              <a:t>  </a:t>
            </a:r>
            <a:endParaRPr lang="pl-PL" dirty="0"/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AC97CAC0-2612-8597-1FE5-4AF14ABFED6F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ymbol zastępczy tekstu 5">
            <a:extLst>
              <a:ext uri="{FF2B5EF4-FFF2-40B4-BE49-F238E27FC236}">
                <a16:creationId xmlns:a16="http://schemas.microsoft.com/office/drawing/2014/main" id="{6D391FAD-62A9-6B4B-A157-F77EE13D971F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67BFB1F-6AE4-C957-D9C1-8391CA5050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254" r="74679"/>
          <a:stretch/>
        </p:blipFill>
        <p:spPr>
          <a:xfrm flipH="1">
            <a:off x="6970142" y="3855741"/>
            <a:ext cx="2173857" cy="194408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982F9B6-DDA6-3317-3043-A14DDF1AC06E}"/>
              </a:ext>
            </a:extLst>
          </p:cNvPr>
          <p:cNvSpPr txBox="1"/>
          <p:nvPr/>
        </p:nvSpPr>
        <p:spPr>
          <a:xfrm>
            <a:off x="524377" y="4184049"/>
            <a:ext cx="5891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ramach 6 zadań budżetowych Zarząd Województwa Kujawsko-Pomorskiego przeznaczył na pomoc środki na łączną kwotę: 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EC00E3E-C36D-DABD-8250-CB9400B46A2E}"/>
              </a:ext>
            </a:extLst>
          </p:cNvPr>
          <p:cNvSpPr txBox="1"/>
          <p:nvPr/>
        </p:nvSpPr>
        <p:spPr>
          <a:xfrm>
            <a:off x="2242869" y="5114175"/>
            <a:ext cx="3468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"/>
            <a:r>
              <a:rPr lang="pl-PL" sz="3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6 201 419,98 zł</a:t>
            </a:r>
          </a:p>
        </p:txBody>
      </p:sp>
    </p:spTree>
    <p:extLst>
      <p:ext uri="{BB962C8B-B14F-4D97-AF65-F5344CB8AC3E}">
        <p14:creationId xmlns:p14="http://schemas.microsoft.com/office/powerpoint/2010/main" val="425258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az 5">
            <a:extLst>
              <a:ext uri="{FF2B5EF4-FFF2-40B4-BE49-F238E27FC236}">
                <a16:creationId xmlns:a16="http://schemas.microsoft.com/office/drawing/2014/main" id="{88495603-81F4-CE62-0C6D-DFD7E6537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836" y="1462757"/>
            <a:ext cx="57531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DF952D7-1556-B763-4260-1D944E063E2B}"/>
              </a:ext>
            </a:extLst>
          </p:cNvPr>
          <p:cNvSpPr txBox="1"/>
          <p:nvPr/>
        </p:nvSpPr>
        <p:spPr>
          <a:xfrm>
            <a:off x="478765" y="966691"/>
            <a:ext cx="80743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9138" indent="-719138" defTabSz="447675" eaLnBrk="1" fontAlgn="auto" hangingPunct="1">
              <a:spcBef>
                <a:spcPts val="0"/>
              </a:spcBef>
              <a:spcAft>
                <a:spcPts val="0"/>
              </a:spcAft>
              <a:tabLst>
                <a:tab pos="719138" algn="l"/>
              </a:tabLst>
              <a:defRPr/>
            </a:pPr>
            <a:r>
              <a:rPr lang="pl-PL" sz="2200" b="1" dirty="0">
                <a:latin typeface="+mn-lt"/>
              </a:rPr>
              <a:t>Kujawsko-Pomorskie Samorządowe Stowarzyszenie </a:t>
            </a:r>
            <a:r>
              <a:rPr lang="pl-PL" sz="2200" b="1" dirty="0" err="1">
                <a:latin typeface="+mn-lt"/>
              </a:rPr>
              <a:t>Salutaris</a:t>
            </a:r>
            <a:r>
              <a:rPr lang="pl-PL" sz="2200" b="1" dirty="0">
                <a:latin typeface="+mn-lt"/>
              </a:rPr>
              <a:t>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471895D-EDB8-151E-4E39-7715F926C708}"/>
              </a:ext>
            </a:extLst>
          </p:cNvPr>
          <p:cNvSpPr txBox="1"/>
          <p:nvPr/>
        </p:nvSpPr>
        <p:spPr>
          <a:xfrm>
            <a:off x="718627" y="5089485"/>
            <a:ext cx="75946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+mn-lt"/>
              </a:rPr>
              <a:t>Uruchomienie środków finansowych w I fazie działań pomocowych. Wspieranie niesienia pomocy w późniejszym okresie np. uruchomienie miejsc tymczasowego pobytu.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A2691614-DBD7-0A42-FBDD-B8B855B3721B}"/>
              </a:ext>
            </a:extLst>
          </p:cNvPr>
          <p:cNvCxnSpPr>
            <a:cxnSpLocks/>
          </p:cNvCxnSpPr>
          <p:nvPr/>
        </p:nvCxnSpPr>
        <p:spPr>
          <a:xfrm>
            <a:off x="1061049" y="6305910"/>
            <a:ext cx="6909759" cy="0"/>
          </a:xfrm>
          <a:prstGeom prst="line">
            <a:avLst/>
          </a:prstGeom>
          <a:ln w="28575">
            <a:solidFill>
              <a:srgbClr val="0A13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F346E197-3750-4725-102D-77EDA42DD087}"/>
              </a:ext>
            </a:extLst>
          </p:cNvPr>
          <p:cNvSpPr txBox="1">
            <a:spLocks/>
          </p:cNvSpPr>
          <p:nvPr/>
        </p:nvSpPr>
        <p:spPr>
          <a:xfrm>
            <a:off x="483079" y="6434668"/>
            <a:ext cx="6642340" cy="1903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lang="pl-PL" sz="800" b="0" kern="1200" dirty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pl-PL" sz="1200" b="1" dirty="0"/>
              <a:t>                                          Urząd Marszałkowski Województwa Kujawsko-Pomorskiego w Toruniu</a:t>
            </a:r>
            <a:endParaRPr lang="pl-PL" sz="12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3ACBAC8-F166-1988-C97D-5998A2D415C9}"/>
              </a:ext>
            </a:extLst>
          </p:cNvPr>
          <p:cNvSpPr txBox="1"/>
          <p:nvPr/>
        </p:nvSpPr>
        <p:spPr>
          <a:xfrm>
            <a:off x="718627" y="438894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89 członków – </a:t>
            </a:r>
            <a:r>
              <a:rPr lang="pl-PL" b="1" dirty="0" err="1"/>
              <a:t>jst</a:t>
            </a:r>
            <a:endParaRPr lang="pl-PL" b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B2EB72B-7E99-D2FD-3F8B-DF38FB4CC741}"/>
              </a:ext>
            </a:extLst>
          </p:cNvPr>
          <p:cNvSpPr txBox="1"/>
          <p:nvPr/>
        </p:nvSpPr>
        <p:spPr>
          <a:xfrm>
            <a:off x="6440936" y="455849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wolontariusze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ultimedia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3334</TotalTime>
  <Words>2840</Words>
  <Application>Microsoft Office PowerPoint</Application>
  <PresentationFormat>Pokaz na ekranie (4:3)</PresentationFormat>
  <Paragraphs>306</Paragraphs>
  <Slides>50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50</vt:i4>
      </vt:variant>
    </vt:vector>
  </HeadingPairs>
  <TitlesOfParts>
    <vt:vector size="58" baseType="lpstr">
      <vt:lpstr>Arial</vt:lpstr>
      <vt:lpstr>Calibri</vt:lpstr>
      <vt:lpstr>Calibri Light</vt:lpstr>
      <vt:lpstr>Lato</vt:lpstr>
      <vt:lpstr>Lato Heavy</vt:lpstr>
      <vt:lpstr>Motyw pakietu Office</vt:lpstr>
      <vt:lpstr>Acrobat Document</vt:lpstr>
      <vt:lpstr>Document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Andrzej Narolewski</dc:creator>
  <cp:lastModifiedBy>Andrzej Narolewski</cp:lastModifiedBy>
  <cp:revision>146</cp:revision>
  <cp:lastPrinted>2023-02-17T11:59:08Z</cp:lastPrinted>
  <dcterms:created xsi:type="dcterms:W3CDTF">2016-12-16T08:08:09Z</dcterms:created>
  <dcterms:modified xsi:type="dcterms:W3CDTF">2023-09-13T07:20:23Z</dcterms:modified>
</cp:coreProperties>
</file>