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6" r:id="rId3"/>
    <p:sldId id="261" r:id="rId4"/>
    <p:sldId id="262" r:id="rId5"/>
    <p:sldId id="263" r:id="rId6"/>
    <p:sldId id="281" r:id="rId7"/>
    <p:sldId id="280" r:id="rId8"/>
    <p:sldId id="265" r:id="rId9"/>
    <p:sldId id="271" r:id="rId10"/>
    <p:sldId id="272" r:id="rId11"/>
    <p:sldId id="267" r:id="rId12"/>
    <p:sldId id="276" r:id="rId13"/>
    <p:sldId id="278" r:id="rId14"/>
    <p:sldId id="282" r:id="rId15"/>
    <p:sldId id="264" r:id="rId16"/>
    <p:sldId id="273" r:id="rId17"/>
    <p:sldId id="277" r:id="rId18"/>
    <p:sldId id="266" r:id="rId19"/>
    <p:sldId id="274" r:id="rId20"/>
    <p:sldId id="275" r:id="rId21"/>
    <p:sldId id="279" r:id="rId22"/>
    <p:sldId id="268" r:id="rId23"/>
    <p:sldId id="269" r:id="rId24"/>
    <p:sldId id="284" r:id="rId25"/>
    <p:sldId id="270" r:id="rId26"/>
    <p:sldId id="283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7ca7af28baacd2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F14D2"/>
    <a:srgbClr val="FF0032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4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1658" y="1959429"/>
            <a:ext cx="6858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aspernatur</a:t>
            </a:r>
            <a:r>
              <a:rPr lang="pl-PL" dirty="0"/>
              <a:t> </a:t>
            </a:r>
            <a:r>
              <a:rPr lang="pl-PL" dirty="0" err="1"/>
              <a:t>quaim</a:t>
            </a:r>
            <a:r>
              <a:rPr lang="pl-PL" dirty="0"/>
              <a:t> </a:t>
            </a:r>
          </a:p>
          <a:p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od minima </a:t>
            </a:r>
            <a:r>
              <a:rPr lang="pl-PL" dirty="0" err="1"/>
              <a:t>veniam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549276" y="581820"/>
            <a:ext cx="2650874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5328309"/>
            <a:ext cx="7351211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649997" y="6529385"/>
            <a:ext cx="225352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756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T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2839" y="674044"/>
            <a:ext cx="6562812" cy="80284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2800"/>
              </a:lnSpc>
              <a:defRPr sz="19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 dirty="0"/>
              <a:t>ROZWÓJ W STRATEGII ROZWOJU WOJEWÓDZTWA KUJAWSKO-POMORSKIEGO DO 2020 ROKU</a:t>
            </a:r>
            <a:endParaRPr lang="en-US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3014663" y="2011680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Cel strategiczny: gospodarka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  <p:sp>
        <p:nvSpPr>
          <p:cNvPr id="6" name="Symbol zastępczy obrazu 5"/>
          <p:cNvSpPr>
            <a:spLocks noGrp="1"/>
          </p:cNvSpPr>
          <p:nvPr>
            <p:ph type="pic" sz="quarter" idx="15"/>
          </p:nvPr>
        </p:nvSpPr>
        <p:spPr>
          <a:xfrm>
            <a:off x="657223" y="2102845"/>
            <a:ext cx="2114552" cy="124995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5"/>
          <p:cNvSpPr>
            <a:spLocks noGrp="1"/>
          </p:cNvSpPr>
          <p:nvPr>
            <p:ph type="pic" sz="quarter" idx="18"/>
          </p:nvPr>
        </p:nvSpPr>
        <p:spPr>
          <a:xfrm>
            <a:off x="657223" y="3522297"/>
            <a:ext cx="2114552" cy="124995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9" name="Symbol zastępczy obrazu 5"/>
          <p:cNvSpPr>
            <a:spLocks noGrp="1"/>
          </p:cNvSpPr>
          <p:nvPr>
            <p:ph type="pic" sz="quarter" idx="21"/>
          </p:nvPr>
        </p:nvSpPr>
        <p:spPr>
          <a:xfrm>
            <a:off x="657223" y="4941749"/>
            <a:ext cx="2114552" cy="124995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cxnSp>
        <p:nvCxnSpPr>
          <p:cNvPr id="20" name="Łącznik prosty 19"/>
          <p:cNvCxnSpPr/>
          <p:nvPr userDrawn="1"/>
        </p:nvCxnSpPr>
        <p:spPr>
          <a:xfrm>
            <a:off x="649997" y="6529385"/>
            <a:ext cx="225352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ymbol zastępczy tekstu 9"/>
          <p:cNvSpPr>
            <a:spLocks noGrp="1"/>
          </p:cNvSpPr>
          <p:nvPr>
            <p:ph type="body" sz="quarter" idx="22" hasCustomPrompt="1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  <p:sp>
        <p:nvSpPr>
          <p:cNvPr id="16" name="Symbol zastępczy tekstu 9"/>
          <p:cNvSpPr>
            <a:spLocks noGrp="1"/>
          </p:cNvSpPr>
          <p:nvPr>
            <p:ph type="body" sz="quarter" idx="23" hasCustomPrompt="1"/>
          </p:nvPr>
        </p:nvSpPr>
        <p:spPr>
          <a:xfrm>
            <a:off x="3014663" y="3431132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Cel strategiczny: gospodarka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  <p:sp>
        <p:nvSpPr>
          <p:cNvPr id="22" name="Symbol zastępczy tekstu 9"/>
          <p:cNvSpPr>
            <a:spLocks noGrp="1"/>
          </p:cNvSpPr>
          <p:nvPr>
            <p:ph type="body" sz="quarter" idx="24" hasCustomPrompt="1"/>
          </p:nvPr>
        </p:nvSpPr>
        <p:spPr>
          <a:xfrm>
            <a:off x="3014662" y="4853267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Cel strategiczny: gospodarka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836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2024064"/>
            <a:ext cx="6553199" cy="14248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Cel strategiczny: gospodarka: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2" y="3448936"/>
            <a:ext cx="6553199" cy="14194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Planowanie przedsięwzięcia: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9" hasCustomPrompt="1"/>
          </p:nvPr>
        </p:nvSpPr>
        <p:spPr>
          <a:xfrm>
            <a:off x="552452" y="4868387"/>
            <a:ext cx="6553199" cy="13527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Planowanie przedsięwzięcia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</a:t>
            </a:r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nasaccusantium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.</a:t>
            </a:r>
          </a:p>
        </p:txBody>
      </p:sp>
      <p:cxnSp>
        <p:nvCxnSpPr>
          <p:cNvPr id="20" name="Łącznik prosty 19"/>
          <p:cNvCxnSpPr/>
          <p:nvPr userDrawn="1"/>
        </p:nvCxnSpPr>
        <p:spPr>
          <a:xfrm>
            <a:off x="649997" y="6529385"/>
            <a:ext cx="225352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ymbol zastępczy tekstu 9"/>
          <p:cNvSpPr>
            <a:spLocks noGrp="1"/>
          </p:cNvSpPr>
          <p:nvPr>
            <p:ph type="body" sz="quarter" idx="22" hasCustomPrompt="1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542839" y="674044"/>
            <a:ext cx="6562812" cy="80284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2800"/>
              </a:lnSpc>
              <a:defRPr sz="19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 dirty="0"/>
              <a:t>ROZWÓJ W STRATEGII ROZWOJU WOJEWÓDZTWA KUJAWSKO-POMORSKIEGO DO 2020 ROKU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43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1414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299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VkC0TiCdxyM&amp;t=2s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youtube.com/watch?v=av5lg9ilbt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kujawsko-pomorskie.pl/pliki/blenska/logotyp/Blenska_animacja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4vfSMhbfFI&amp;t=1s" TargetMode="External"/><Relationship Id="rId2" Type="http://schemas.openxmlformats.org/officeDocument/2006/relationships/hyperlink" Target="https://www.kujawsko-pomorskie.pl/grafiki-galerii-rus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52452" y="2323750"/>
            <a:ext cx="7451174" cy="1694491"/>
          </a:xfrm>
        </p:spPr>
        <p:txBody>
          <a:bodyPr/>
          <a:lstStyle/>
          <a:p>
            <a:pPr>
              <a:lnSpc>
                <a:spcPct val="128000"/>
              </a:lnSpc>
            </a:pPr>
            <a:r>
              <a:rPr lang="pl-PL" b="1" dirty="0"/>
              <a:t>Rok Wandy Błeńskiej w Województwie Kujawsko-Pomorskim</a:t>
            </a:r>
          </a:p>
          <a:p>
            <a:pPr>
              <a:lnSpc>
                <a:spcPct val="128000"/>
              </a:lnSpc>
            </a:pPr>
            <a:r>
              <a:rPr lang="pl-PL" dirty="0"/>
              <a:t>2021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</p:txBody>
      </p:sp>
    </p:spTree>
    <p:extLst>
      <p:ext uri="{BB962C8B-B14F-4D97-AF65-F5344CB8AC3E}">
        <p14:creationId xmlns:p14="http://schemas.microsoft.com/office/powerpoint/2010/main" val="600461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GRAFIKI GALERII RUSZ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2012FAE-2112-4DE7-89D0-B6B81D55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" y="2216792"/>
            <a:ext cx="4986372" cy="3604435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39CF9E-4749-4DCB-B58F-F44AB325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18" y="2216792"/>
            <a:ext cx="2544307" cy="3604435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3573891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776C7A4-A61F-4E19-B4E2-AB62D58C561D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33FAC7-5766-465D-AB3F-3319D3E5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6" y="2598999"/>
            <a:ext cx="2575421" cy="363918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CF77519-97D2-455C-8289-2272A232FD59}"/>
              </a:ext>
            </a:extLst>
          </p:cNvPr>
          <p:cNvSpPr txBox="1"/>
          <p:nvPr/>
        </p:nvSpPr>
        <p:spPr>
          <a:xfrm>
            <a:off x="3892492" y="2634143"/>
            <a:ext cx="3934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Kolejna pozycja w wydawanym przez samorząd województwa cyklu komiksów, poświęconych wyjątkowym postaciom związanym </a:t>
            </a:r>
          </a:p>
          <a:p>
            <a:r>
              <a:rPr lang="pl-PL" dirty="0"/>
              <a:t>z kujawsko-</a:t>
            </a:r>
            <a:r>
              <a:rPr lang="pl-PL" dirty="0" err="1"/>
              <a:t>pomorskiem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Postała również wersja w języku angielskim.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4339A7E-0233-432E-A803-1CDA2D36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KOMIKS </a:t>
            </a:r>
          </a:p>
        </p:txBody>
      </p:sp>
    </p:spTree>
    <p:extLst>
      <p:ext uri="{BB962C8B-B14F-4D97-AF65-F5344CB8AC3E}">
        <p14:creationId xmlns:p14="http://schemas.microsoft.com/office/powerpoint/2010/main" val="242489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776C7A4-A61F-4E19-B4E2-AB62D58C561D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4339A7E-0233-432E-A803-1CDA2D36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KOMIKS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336CF6A-1844-4A26-B2CB-D05881A7C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8" y="2030136"/>
            <a:ext cx="4696495" cy="3522372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13C9D85-2B07-4940-AC12-041C89EF7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4" t="12058" r="43578" b="19460"/>
          <a:stretch/>
        </p:blipFill>
        <p:spPr>
          <a:xfrm>
            <a:off x="5631634" y="2030136"/>
            <a:ext cx="2877423" cy="3522372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262681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776C7A4-A61F-4E19-B4E2-AB62D58C561D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4339A7E-0233-432E-A803-1CDA2D36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KOMIKS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D310926-7783-4C38-8CE9-A51BF663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95" y="1901050"/>
            <a:ext cx="3052560" cy="43403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71BEEA-8C5C-4D81-8B50-01A01A93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47" y="1901050"/>
            <a:ext cx="2932414" cy="41180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6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776C7A4-A61F-4E19-B4E2-AB62D58C561D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CF77519-97D2-455C-8289-2272A232FD59}"/>
              </a:ext>
            </a:extLst>
          </p:cNvPr>
          <p:cNvSpPr txBox="1"/>
          <p:nvPr/>
        </p:nvSpPr>
        <p:spPr>
          <a:xfrm>
            <a:off x="661917" y="2357306"/>
            <a:ext cx="3934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Wanda Błeńska została przywołana także w jednym z rozdziałów magazynu </a:t>
            </a:r>
            <a:r>
              <a:rPr lang="pl-PL" i="1" dirty="0"/>
              <a:t>Lubię tu być</a:t>
            </a:r>
            <a:r>
              <a:rPr lang="pl-PL" dirty="0"/>
              <a:t>, poświęconego ważnym inicjatywom </a:t>
            </a:r>
          </a:p>
          <a:p>
            <a:r>
              <a:rPr lang="pl-PL" dirty="0"/>
              <a:t>i postaciom związanym z naszym województwem.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4339A7E-0233-432E-A803-1CDA2D36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MAGAZYN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E12E8E-EA2F-4B34-85C0-0A83DDFA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72" y="1876229"/>
            <a:ext cx="3312837" cy="4470483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174542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12396" y="2086027"/>
            <a:ext cx="767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WYSTAWA</a:t>
            </a:r>
            <a:r>
              <a:rPr lang="pl-PL" sz="2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1095AAF-234E-4563-BBFB-08BB86A1FF9C}"/>
              </a:ext>
            </a:extLst>
          </p:cNvPr>
          <p:cNvSpPr txBox="1"/>
          <p:nvPr/>
        </p:nvSpPr>
        <p:spPr>
          <a:xfrm>
            <a:off x="4572000" y="2905587"/>
            <a:ext cx="35569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0" dirty="0">
                <a:solidFill>
                  <a:srgbClr val="15141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Wystawa poświęcona dr Wandzie Błeńskiej przygotowana przez Książnicę Kopernikańską</a:t>
            </a:r>
            <a:r>
              <a:rPr lang="pl-PL" sz="1600" b="0" i="0" dirty="0">
                <a:solidFill>
                  <a:srgbClr val="15141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Otwarcie ekspozycji odbyło się 7 czerwca podczas uroczystej sesji sejmiku województwa kujawsko-pomorskiego (w historycznym gmachu Filharmonii Pomorskiej w Bydgoszczy) w ramach obchodów Święta Województwa Kujawsko-Pomorskiego.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8486F6A-8024-4C8F-BA3B-D28F6CC8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" y="2994120"/>
            <a:ext cx="3727015" cy="2632378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182272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30467CC-C3BD-4935-9E88-F8D7A24B7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31" y="2336725"/>
            <a:ext cx="4760719" cy="3167932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A96C3BD-693A-4A5E-AB1D-7B4D88549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47" y="2336725"/>
            <a:ext cx="2395759" cy="3167932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256750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5AD9379-C8C7-402E-BC9D-8F20B3C6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63" y="2435335"/>
            <a:ext cx="2299527" cy="3167932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7D7062F-3DED-463D-9923-684EEAA3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9" y="2435335"/>
            <a:ext cx="4760783" cy="3167932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172313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12396" y="2086027"/>
            <a:ext cx="767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GRA TERENOWA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F89722-677E-4897-8FCB-5F316679BEBD}"/>
              </a:ext>
            </a:extLst>
          </p:cNvPr>
          <p:cNvSpPr txBox="1"/>
          <p:nvPr/>
        </p:nvSpPr>
        <p:spPr>
          <a:xfrm>
            <a:off x="1007912" y="2890391"/>
            <a:ext cx="6895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Zadanie obejmowało przygotowanie i realizację „Rodzinnej gry terenowej Śladami Błeńskiej” w 5 miastach prezydenckich: Bydgoszczy, Grudziądzu, Inowrocławiu, Toruniu i Włocławku. Gra była przeznaczona dla rodzin </a:t>
            </a:r>
          </a:p>
          <a:p>
            <a:r>
              <a:rPr lang="pl-PL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miała na celu uczczenie pamięci i podkreślenie zasług wybitnej lekarki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E8C728-64F5-426F-B216-D7BB476B5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89" y="4063602"/>
            <a:ext cx="2765139" cy="2069086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5C77E-47BF-48CB-B2DF-A408B7C6D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63602"/>
            <a:ext cx="2622712" cy="2069484"/>
          </a:xfrm>
          <a:prstGeom prst="rect">
            <a:avLst/>
          </a:prstGeom>
          <a:ln>
            <a:solidFill>
              <a:srgbClr val="414141"/>
            </a:solidFill>
          </a:ln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</p:spTree>
    <p:extLst>
      <p:ext uri="{BB962C8B-B14F-4D97-AF65-F5344CB8AC3E}">
        <p14:creationId xmlns:p14="http://schemas.microsoft.com/office/powerpoint/2010/main" val="25910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8FD0BB-DB15-4DB9-85F2-17CF0330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4" y="2309403"/>
            <a:ext cx="4378647" cy="2897150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7D3502F-6F47-4731-BE5F-2A67A9E36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40" y="2309403"/>
            <a:ext cx="3862866" cy="2897150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285412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FDDEBD96-AE8E-4302-A6E6-9383CEFB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69" y="1909762"/>
            <a:ext cx="53625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2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13E843-1F61-45DD-975F-0EF100CB4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50" y="4357189"/>
            <a:ext cx="3171760" cy="2108883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A72A265-57A9-4A90-B429-3578B32C1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7" y="2118696"/>
            <a:ext cx="4324373" cy="4347375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44129F0-3510-4048-A7E1-B98C60181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51" y="2118697"/>
            <a:ext cx="3171762" cy="2108884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6059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A31978F-8C52-4352-9139-3950E30A4027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24E6BBB-18B5-47C1-AEA4-125821FE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DF24-8CF2-4492-B47A-9F104391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4" y="2609886"/>
            <a:ext cx="3713797" cy="2818830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06389DC-61F8-4625-88CF-BADFFECE1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56" y="2609886"/>
            <a:ext cx="4239520" cy="2818830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321301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667FD4B8-AAE9-4053-8F7E-C69224BDA861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08202" y="2086027"/>
            <a:ext cx="767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PROMOCJA PUBLIKACJI POŚWIECONYCH WANDZIE BŁEŃSKIEJ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08488A2-3BF2-4D17-9B96-EFFA82BD0ECD}"/>
              </a:ext>
            </a:extLst>
          </p:cNvPr>
          <p:cNvSpPr txBox="1"/>
          <p:nvPr/>
        </p:nvSpPr>
        <p:spPr>
          <a:xfrm>
            <a:off x="763398" y="3030919"/>
            <a:ext cx="3372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Książki poświęcone Wandzie Błeńskiej, pozwalające zapoznać się czytelnikom z niezwykłą historią jej życia, są dystrybuowane jako nagrody </a:t>
            </a:r>
          </a:p>
          <a:p>
            <a:pPr lvl="0"/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w konkursach wspieranych przez Samorząd Województwa.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Dokta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Opowieść o Wandzie Błeńskiej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Wanda Błeńska. Spełnione życie.</a:t>
            </a:r>
            <a:endParaRPr lang="pl-PL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BF85395-AA75-4048-AAF8-99CB01D87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7" y="3151530"/>
            <a:ext cx="4270219" cy="2519428"/>
          </a:xfrm>
          <a:prstGeom prst="rect">
            <a:avLst/>
          </a:prstGeom>
          <a:ln>
            <a:solidFill>
              <a:srgbClr val="414141"/>
            </a:solidFill>
          </a:ln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D65BF23D-6DBE-4EF4-AE71-1AE3D9292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</p:spTree>
    <p:extLst>
      <p:ext uri="{BB962C8B-B14F-4D97-AF65-F5344CB8AC3E}">
        <p14:creationId xmlns:p14="http://schemas.microsoft.com/office/powerpoint/2010/main" val="25255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AC06D8DB-312C-4507-807A-13E2EFA9AC01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12396" y="2086027"/>
            <a:ext cx="767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KONFERENCJA APOSTOŁOWIE AFRYKI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40D1E70-B1BC-49CD-948E-196003D9C043}"/>
              </a:ext>
            </a:extLst>
          </p:cNvPr>
          <p:cNvSpPr txBox="1"/>
          <p:nvPr/>
        </p:nvSpPr>
        <p:spPr>
          <a:xfrm>
            <a:off x="670508" y="2701155"/>
            <a:ext cx="7802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ea typeface="Calibri" panose="020F0502020204030204" pitchFamily="34" charset="0"/>
              </a:rPr>
              <a:t>Konferencja poświęcona dr Wandzie Błeńskiej oraz kard. Adamowi Kozłowieckiemu współorganizowana z Klubem Inteligencji Katolickiej w Toruniu.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DEE303-79E1-47A1-A878-529FA4343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7" y="3543665"/>
            <a:ext cx="3571298" cy="2380865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211C3FA-DF07-4613-A8E1-CE64325F8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39" y="3537008"/>
            <a:ext cx="3581284" cy="2387522"/>
          </a:xfrm>
          <a:prstGeom prst="rect">
            <a:avLst/>
          </a:prstGeom>
          <a:ln>
            <a:solidFill>
              <a:srgbClr val="414141"/>
            </a:solidFill>
          </a:ln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13FC73D7-A3DD-4210-9810-AA93787E5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</p:spTree>
    <p:extLst>
      <p:ext uri="{BB962C8B-B14F-4D97-AF65-F5344CB8AC3E}">
        <p14:creationId xmlns:p14="http://schemas.microsoft.com/office/powerpoint/2010/main" val="82334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317C2BAB-0B3A-459B-8A94-CB623AF43744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12396" y="2086027"/>
            <a:ext cx="767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SPOTKANIE Z HISTORIĄ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40D1E70-B1BC-49CD-948E-196003D9C043}"/>
              </a:ext>
            </a:extLst>
          </p:cNvPr>
          <p:cNvSpPr txBox="1"/>
          <p:nvPr/>
        </p:nvSpPr>
        <p:spPr>
          <a:xfrm>
            <a:off x="5486400" y="2839765"/>
            <a:ext cx="31135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Sylwetkę tej niezwykłej kobiety, </a:t>
            </a:r>
          </a:p>
          <a:p>
            <a:r>
              <a:rPr lang="pl-PL" sz="1400" dirty="0"/>
              <a:t>w ramach cyklu pogadanek historycznych </a:t>
            </a:r>
            <a:r>
              <a:rPr lang="pl-PL" sz="1400" i="1" dirty="0"/>
              <a:t>Spotkanie z historią </a:t>
            </a:r>
          </a:p>
          <a:p>
            <a:r>
              <a:rPr lang="pl-PL" sz="1400" i="1" dirty="0"/>
              <a:t>u Hoffmana </a:t>
            </a:r>
            <a:r>
              <a:rPr lang="pl-PL" sz="1400" dirty="0"/>
              <a:t>w Kujawsko-Pomorskim Centrum Kultury w Bydgoszczy, przybliżyła dr Katarzyna Mich, teolog i archeolog, członek Komisji Historycznej w procesie beatyfikacyjnym dr Błeńskiej, który toczy się aktualnie w Poznaniu.</a:t>
            </a:r>
            <a:endParaRPr lang="pl-PL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B70DD07-A596-4A61-9A45-3F0DE99A9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3A37BC3-45BE-4739-A571-5E15BAB72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3" y="2839765"/>
            <a:ext cx="4895079" cy="2754298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338449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317C2BAB-0B3A-459B-8A94-CB623AF43744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612396" y="2086027"/>
            <a:ext cx="767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F14D2"/>
                </a:solidFill>
              </a:rPr>
              <a:t>KONCERT NIEPODLEGŁOŚCIOWY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40D1E70-B1BC-49CD-948E-196003D9C043}"/>
              </a:ext>
            </a:extLst>
          </p:cNvPr>
          <p:cNvSpPr txBox="1"/>
          <p:nvPr/>
        </p:nvSpPr>
        <p:spPr>
          <a:xfrm>
            <a:off x="796954" y="2839765"/>
            <a:ext cx="78029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+mj-lt"/>
                <a:ea typeface="Calibri" panose="020F0502020204030204" pitchFamily="34" charset="0"/>
              </a:rPr>
              <a:t>Koncert </a:t>
            </a:r>
            <a:r>
              <a:rPr lang="pl-PL" sz="1400" b="1" dirty="0">
                <a:effectLst/>
                <a:latin typeface="+mj-lt"/>
                <a:ea typeface="Calibri" panose="020F0502020204030204" pitchFamily="34" charset="0"/>
              </a:rPr>
              <a:t>Polskie Pieśni Patriotyczne in memoriam Bandy Błeńskiej</a:t>
            </a:r>
            <a:r>
              <a:rPr lang="pl-PL" sz="14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pl-PL" sz="1400" dirty="0">
                <a:latin typeface="+mj-lt"/>
                <a:ea typeface="Calibri" panose="020F0502020204030204" pitchFamily="34" charset="0"/>
              </a:rPr>
              <a:t>odbył się </a:t>
            </a:r>
            <a:r>
              <a:rPr lang="pl-PL" sz="1400" dirty="0">
                <a:effectLst/>
                <a:latin typeface="+mj-lt"/>
                <a:ea typeface="Calibri" panose="020F0502020204030204" pitchFamily="34" charset="0"/>
              </a:rPr>
              <a:t>11 listopada Auli UMK</a:t>
            </a:r>
            <a:r>
              <a:rPr lang="pl-PL" sz="1400" dirty="0">
                <a:latin typeface="+mj-lt"/>
                <a:ea typeface="Calibri" panose="020F0502020204030204" pitchFamily="34" charset="0"/>
              </a:rPr>
              <a:t>. </a:t>
            </a:r>
            <a:r>
              <a:rPr lang="pl-PL" sz="1400" dirty="0">
                <a:effectLst/>
                <a:latin typeface="+mj-lt"/>
                <a:ea typeface="Calibri" panose="020F0502020204030204" pitchFamily="34" charset="0"/>
              </a:rPr>
              <a:t> Koncert w wykonaniu Toruńskiej Orkiestry Symfonicznej i Chóru Akademickiego UMK poprzedził wykład o życiu i działalności Wandy Błeńskiej. Podczas wydarzenia uczczono pamięć </a:t>
            </a:r>
          </a:p>
          <a:p>
            <a:r>
              <a:rPr lang="pl-PL" sz="1400" dirty="0">
                <a:effectLst/>
                <a:latin typeface="+mj-lt"/>
                <a:ea typeface="Calibri" panose="020F0502020204030204" pitchFamily="34" charset="0"/>
              </a:rPr>
              <a:t>o jednej z wielkich Polek. Dodatkowo koncert przypadał w okolicach jej urodzin (30 października) i śmierci (27 listopada). Każdy z uczestników otrzymał ulotkę z biografia Wandy Błeńskiej oraz komiks prezentujący historię jej działalności. W koncercie wzięli udział przedstawiciele władz samorządowych Województwa i miasta Torunia oraz mieszkańcy regionu.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588FD8-1ACE-4D14-874E-D22B3D43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9" y="4535963"/>
            <a:ext cx="2864840" cy="1909893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CE6795-AE57-44D9-90FC-DA2D4AD36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31" y="4535962"/>
            <a:ext cx="2864841" cy="1909894"/>
          </a:xfrm>
          <a:prstGeom prst="rect">
            <a:avLst/>
          </a:prstGeom>
          <a:ln>
            <a:solidFill>
              <a:srgbClr val="414141"/>
            </a:solidFill>
          </a:ln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0B70DD07-A596-4A61-9A45-3F0DE99A9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WYDARZENIA </a:t>
            </a:r>
          </a:p>
        </p:txBody>
      </p:sp>
    </p:spTree>
    <p:extLst>
      <p:ext uri="{BB962C8B-B14F-4D97-AF65-F5344CB8AC3E}">
        <p14:creationId xmlns:p14="http://schemas.microsoft.com/office/powerpoint/2010/main" val="4087946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317C2BAB-0B3A-459B-8A94-CB623AF43744}"/>
              </a:ext>
            </a:extLst>
          </p:cNvPr>
          <p:cNvSpPr/>
          <p:nvPr/>
        </p:nvSpPr>
        <p:spPr>
          <a:xfrm>
            <a:off x="1" y="838899"/>
            <a:ext cx="4437776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40D1E70-B1BC-49CD-948E-196003D9C043}"/>
              </a:ext>
            </a:extLst>
          </p:cNvPr>
          <p:cNvSpPr txBox="1"/>
          <p:nvPr/>
        </p:nvSpPr>
        <p:spPr>
          <a:xfrm>
            <a:off x="830510" y="2277703"/>
            <a:ext cx="7802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+mj-lt"/>
                <a:ea typeface="Calibri" panose="020F0502020204030204" pitchFamily="34" charset="0"/>
              </a:rPr>
              <a:t>22 grudnia </a:t>
            </a:r>
            <a:r>
              <a:rPr lang="pl-PL" sz="1400" dirty="0">
                <a:latin typeface="+mj-lt"/>
                <a:ea typeface="Calibri" panose="020F0502020204030204" pitchFamily="34" charset="0"/>
              </a:rPr>
              <a:t>w </a:t>
            </a:r>
            <a:r>
              <a:rPr lang="pl-PL" sz="1400" b="1" dirty="0"/>
              <a:t>Wojewódzkim Szpitalu Zespolony im. L. Rydygiera w Toruniu </a:t>
            </a:r>
            <a:r>
              <a:rPr lang="pl-PL" sz="1400" dirty="0"/>
              <a:t>otwarto oddział zakaźny im. Wandy Błeńskiej. Niezwykłą lekarkę upamiętnia także płaskorzeźba, która zawisła przed wejściem na oddział. </a:t>
            </a:r>
            <a:endParaRPr lang="pl-PL" sz="1400" b="1" dirty="0"/>
          </a:p>
          <a:p>
            <a:endParaRPr lang="pl-PL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B70DD07-A596-4A61-9A45-3F0DE99A9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UPAMIĘTNIENIE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CB37B5-5977-4E3D-AF96-6BF65137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1" y="3203584"/>
            <a:ext cx="4602440" cy="3068892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132719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B70DD07-A596-4A61-9A45-3F0DE99A9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1015802"/>
            <a:ext cx="6562812" cy="46166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UPAMIĘTNIENIE</a:t>
            </a:r>
          </a:p>
        </p:txBody>
      </p:sp>
      <p:pic>
        <p:nvPicPr>
          <p:cNvPr id="3" name="Obraz 2">
            <a:hlinkClick r:id="rId2"/>
            <a:extLst>
              <a:ext uri="{FF2B5EF4-FFF2-40B4-BE49-F238E27FC236}">
                <a16:creationId xmlns:a16="http://schemas.microsoft.com/office/drawing/2014/main" id="{1359FB33-F9CA-4EE4-803D-0C5191FE0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49" y="1337299"/>
            <a:ext cx="6004042" cy="4340065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360281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4116" y="838899"/>
            <a:ext cx="6562812" cy="802844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OPRACOWANIE LOGOTYPU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ORAZ JEGO ANIMACJI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18" name="Obraz 17">
            <a:hlinkClick r:id="rId2"/>
            <a:extLst>
              <a:ext uri="{FF2B5EF4-FFF2-40B4-BE49-F238E27FC236}">
                <a16:creationId xmlns:a16="http://schemas.microsoft.com/office/drawing/2014/main" id="{DA982DBB-2245-4BA1-9174-391212318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1" y="2332429"/>
            <a:ext cx="7413385" cy="29613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7985F8F-096F-488B-A905-40BA76F4ACF0}"/>
              </a:ext>
            </a:extLst>
          </p:cNvPr>
          <p:cNvSpPr txBox="1"/>
          <p:nvPr/>
        </p:nvSpPr>
        <p:spPr>
          <a:xfrm>
            <a:off x="552452" y="5753596"/>
            <a:ext cx="535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Autor grafiki: Monika Wawrzyniak-Fijałkowska</a:t>
            </a:r>
          </a:p>
          <a:p>
            <a:r>
              <a:rPr lang="pl-PL" sz="1200" dirty="0"/>
              <a:t>Autor muzyki do animacji: Steve Nash</a:t>
            </a:r>
          </a:p>
        </p:txBody>
      </p:sp>
    </p:spTree>
    <p:extLst>
      <p:ext uri="{BB962C8B-B14F-4D97-AF65-F5344CB8AC3E}">
        <p14:creationId xmlns:p14="http://schemas.microsoft.com/office/powerpoint/2010/main" val="421966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STWORZENIE PODSTRONY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9534D1-F682-442A-964E-1DB73D01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011033"/>
            <a:ext cx="4191000" cy="4267200"/>
          </a:xfrm>
          <a:prstGeom prst="rect">
            <a:avLst/>
          </a:prstGeom>
          <a:noFill/>
          <a:ln>
            <a:solidFill>
              <a:srgbClr val="4141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3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KONKURS LITERACKI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695055-94E8-4880-A94D-807EF6776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" y="1958466"/>
            <a:ext cx="2747394" cy="4121091"/>
          </a:xfrm>
          <a:prstGeom prst="rect">
            <a:avLst/>
          </a:prstGeom>
          <a:ln>
            <a:solidFill>
              <a:srgbClr val="414141"/>
            </a:solidFill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B9B1332-FAD4-4903-A835-872FA8ACD62C}"/>
              </a:ext>
            </a:extLst>
          </p:cNvPr>
          <p:cNvSpPr txBox="1"/>
          <p:nvPr/>
        </p:nvSpPr>
        <p:spPr>
          <a:xfrm>
            <a:off x="3699545" y="2021747"/>
            <a:ext cx="481528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Konkurs literacki we współpracy z Książnicą Kopernikańską w Toruniu</a:t>
            </a:r>
            <a:br>
              <a:rPr lang="pl-PL" sz="1400" dirty="0"/>
            </a:br>
            <a:br>
              <a:rPr lang="pl-PL" sz="1400" dirty="0"/>
            </a:br>
            <a:r>
              <a:rPr lang="pl-PL" sz="1400" dirty="0"/>
              <a:t>Prace konkursowe w dwóch kategoriach wiekowych: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 </a:t>
            </a:r>
            <a:r>
              <a:rPr lang="pl-PL" sz="1400" b="1" dirty="0"/>
              <a:t>Taka jest Wanda </a:t>
            </a:r>
            <a:r>
              <a:rPr lang="pl-PL" sz="1400" dirty="0"/>
              <a:t>– (osoby, które ukończyły 18 lat) opowiadanie, którego główną bohaterką powinna być Wanda Błeńska. Tekst mógł dotyczyć zarówno Jej działalności zawodowej, pracy misjonarskiej, jak i okresu II wojny światowej. Akcja mogła zostać ulokowana w dowolnym miejscu związanym z aktywnością Wandy Błeńskiej.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 </a:t>
            </a:r>
            <a:r>
              <a:rPr lang="pl-PL" sz="1400" b="1" dirty="0"/>
              <a:t>Wpis na blogu </a:t>
            </a:r>
            <a:r>
              <a:rPr lang="pl-PL" sz="1400" b="1" dirty="0" err="1"/>
              <a:t>Dokty</a:t>
            </a:r>
            <a:r>
              <a:rPr lang="pl-PL" sz="1400" b="1" dirty="0"/>
              <a:t> </a:t>
            </a:r>
            <a:r>
              <a:rPr lang="pl-PL" sz="1400" dirty="0"/>
              <a:t>– (młodzież w wieku 15–18 lat) praca konkursowa w formie wpisu blogowego. Tekst powinien zawierać przemyślenia koncentrujące się na wybranym aspekcie życia lub dziedzinie aktywności </a:t>
            </a:r>
            <a:r>
              <a:rPr lang="pl-PL" sz="1400" dirty="0" err="1"/>
              <a:t>Dokty</a:t>
            </a:r>
            <a:r>
              <a:rPr lang="pl-PL" sz="1400" dirty="0"/>
              <a:t> (medycyna, działalność w AK, misje).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25961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KONKURS LITERACKI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E891BD-568F-494A-A0C5-16935CF2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42" y="1955954"/>
            <a:ext cx="6230849" cy="4126114"/>
          </a:xfrm>
          <a:prstGeom prst="rect">
            <a:avLst/>
          </a:prstGeom>
          <a:noFill/>
          <a:ln>
            <a:solidFill>
              <a:srgbClr val="4141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5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KONKURS LITERACKI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99365F-C1BB-486B-B7FC-89942788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9" y="2538408"/>
            <a:ext cx="4085372" cy="2709963"/>
          </a:xfrm>
          <a:prstGeom prst="rect">
            <a:avLst/>
          </a:prstGeom>
          <a:noFill/>
          <a:ln>
            <a:solidFill>
              <a:srgbClr val="4141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AEAD90-4302-48CE-B5BA-DAB06E17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00" y="2538409"/>
            <a:ext cx="4058159" cy="2709964"/>
          </a:xfrm>
          <a:prstGeom prst="rect">
            <a:avLst/>
          </a:prstGeom>
          <a:noFill/>
          <a:ln>
            <a:solidFill>
              <a:srgbClr val="4141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3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GRAFIKI GALERII RUSZ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482CAC-1C3F-45D6-B1F8-A8AFA413CCD3}"/>
              </a:ext>
            </a:extLst>
          </p:cNvPr>
          <p:cNvSpPr txBox="1"/>
          <p:nvPr/>
        </p:nvSpPr>
        <p:spPr>
          <a:xfrm>
            <a:off x="1301526" y="2305615"/>
            <a:ext cx="2876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Kampania promocyjna na </a:t>
            </a:r>
            <a:r>
              <a:rPr lang="pl-PL" sz="1400" dirty="0">
                <a:hlinkClick r:id="rId2"/>
              </a:rPr>
              <a:t>bilbordach</a:t>
            </a:r>
            <a:r>
              <a:rPr lang="pl-PL" sz="1400" dirty="0"/>
              <a:t>, zawierająca sentencje dr Błeńskiej. </a:t>
            </a:r>
          </a:p>
          <a:p>
            <a:endParaRPr lang="pl-PL" sz="1400" dirty="0"/>
          </a:p>
          <a:p>
            <a:r>
              <a:rPr lang="pl-PL" sz="1400" dirty="0"/>
              <a:t>Pozytywne hasła nawołujące do miłości i szacunku do innych.</a:t>
            </a:r>
          </a:p>
          <a:p>
            <a:endParaRPr lang="pl-PL" sz="1400" dirty="0"/>
          </a:p>
          <a:p>
            <a:r>
              <a:rPr lang="pl-PL" sz="1400" dirty="0"/>
              <a:t>Wybrane grafiki zostały opracowane także w formie animacji.</a:t>
            </a:r>
          </a:p>
        </p:txBody>
      </p:sp>
      <p:pic>
        <p:nvPicPr>
          <p:cNvPr id="8" name="Obraz 7">
            <a:hlinkClick r:id="rId3"/>
            <a:extLst>
              <a:ext uri="{FF2B5EF4-FFF2-40B4-BE49-F238E27FC236}">
                <a16:creationId xmlns:a16="http://schemas.microsoft.com/office/drawing/2014/main" id="{97C1F161-8B49-435F-AFDD-8E8363543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87" y="1728132"/>
            <a:ext cx="3014438" cy="4270453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198478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70BFF0A-5D5E-456D-B69D-64BE9F2BF462}"/>
              </a:ext>
            </a:extLst>
          </p:cNvPr>
          <p:cNvSpPr/>
          <p:nvPr/>
        </p:nvSpPr>
        <p:spPr>
          <a:xfrm>
            <a:off x="0" y="838899"/>
            <a:ext cx="4177717" cy="889233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GRAFIKI GALERII RUSZ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l-PL" b="1" dirty="0"/>
              <a:t>Urząd Marszałkowski Województwa Kujawsko-Pomorskiego w Toruniu   |   </a:t>
            </a:r>
            <a:r>
              <a:rPr lang="pl-PL" dirty="0"/>
              <a:t>Departament Promocji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FBF3830-D31E-47D7-A81A-F1B50A2D0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69" y="2198341"/>
            <a:ext cx="5037428" cy="3641341"/>
          </a:xfrm>
          <a:prstGeom prst="rect">
            <a:avLst/>
          </a:prstGeom>
          <a:ln>
            <a:solidFill>
              <a:srgbClr val="41414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B1C336C-7097-4474-9046-078C218D8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2" y="2198341"/>
            <a:ext cx="2571704" cy="3643247"/>
          </a:xfrm>
          <a:prstGeom prst="rect">
            <a:avLst/>
          </a:prstGeom>
          <a:ln>
            <a:solidFill>
              <a:srgbClr val="414141"/>
            </a:solidFill>
          </a:ln>
        </p:spPr>
      </p:pic>
    </p:spTree>
    <p:extLst>
      <p:ext uri="{BB962C8B-B14F-4D97-AF65-F5344CB8AC3E}">
        <p14:creationId xmlns:p14="http://schemas.microsoft.com/office/powerpoint/2010/main" val="96709336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ultimedia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821</Words>
  <Application>Microsoft Office PowerPoint</Application>
  <PresentationFormat>Pokaz na ekranie (4:3)</PresentationFormat>
  <Paragraphs>90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Calibri</vt:lpstr>
      <vt:lpstr>Lato</vt:lpstr>
      <vt:lpstr>Lato Heavy</vt:lpstr>
      <vt:lpstr>Motyw pakietu Office</vt:lpstr>
      <vt:lpstr>Prezentacja programu PowerPoint</vt:lpstr>
      <vt:lpstr>Prezentacja programu PowerPoint</vt:lpstr>
      <vt:lpstr>OPRACOWANIE LOGOTYPU  ORAZ JEGO ANIMACJI</vt:lpstr>
      <vt:lpstr>STWORZENIE PODSTRONY</vt:lpstr>
      <vt:lpstr>KONKURS LITERACKI</vt:lpstr>
      <vt:lpstr>KONKURS LITERACKI</vt:lpstr>
      <vt:lpstr>KONKURS LITERACKI</vt:lpstr>
      <vt:lpstr>GRAFIKI GALERII RUSZ</vt:lpstr>
      <vt:lpstr>GRAFIKI GALERII RUSZ</vt:lpstr>
      <vt:lpstr>GRAFIKI GALERII RUSZ</vt:lpstr>
      <vt:lpstr>KOMIKS </vt:lpstr>
      <vt:lpstr>KOMIKS</vt:lpstr>
      <vt:lpstr>KOMIKS</vt:lpstr>
      <vt:lpstr>MAGAZYN </vt:lpstr>
      <vt:lpstr>WYDARZENIA </vt:lpstr>
      <vt:lpstr>WYDARZENIA </vt:lpstr>
      <vt:lpstr>WYDARZENIA </vt:lpstr>
      <vt:lpstr>WYDARZENIA </vt:lpstr>
      <vt:lpstr>WYDARZENIA </vt:lpstr>
      <vt:lpstr>WYDARZENIA </vt:lpstr>
      <vt:lpstr>WYDARZENIA </vt:lpstr>
      <vt:lpstr>WYDARZENIA </vt:lpstr>
      <vt:lpstr>WYDARZENIA </vt:lpstr>
      <vt:lpstr>WYDARZENIA </vt:lpstr>
      <vt:lpstr>WYDARZENIA </vt:lpstr>
      <vt:lpstr>UPAMIĘTNIENIE</vt:lpstr>
      <vt:lpstr>UPAMIĘTNIENIE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Glapinski</dc:creator>
  <cp:lastModifiedBy>Anna Jasińska</cp:lastModifiedBy>
  <cp:revision>79</cp:revision>
  <dcterms:created xsi:type="dcterms:W3CDTF">2016-12-16T08:08:09Z</dcterms:created>
  <dcterms:modified xsi:type="dcterms:W3CDTF">2021-11-25T12:44:05Z</dcterms:modified>
</cp:coreProperties>
</file>