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31"/>
  </p:notesMasterIdLst>
  <p:handoutMasterIdLst>
    <p:handoutMasterId r:id="rId32"/>
  </p:handoutMasterIdLst>
  <p:sldIdLst>
    <p:sldId id="404" r:id="rId2"/>
    <p:sldId id="443" r:id="rId3"/>
    <p:sldId id="442" r:id="rId4"/>
    <p:sldId id="444" r:id="rId5"/>
    <p:sldId id="428" r:id="rId6"/>
    <p:sldId id="447" r:id="rId7"/>
    <p:sldId id="411" r:id="rId8"/>
    <p:sldId id="448" r:id="rId9"/>
    <p:sldId id="454" r:id="rId10"/>
    <p:sldId id="478" r:id="rId11"/>
    <p:sldId id="479" r:id="rId12"/>
    <p:sldId id="480" r:id="rId13"/>
    <p:sldId id="414" r:id="rId14"/>
    <p:sldId id="477" r:id="rId15"/>
    <p:sldId id="476" r:id="rId16"/>
    <p:sldId id="446" r:id="rId17"/>
    <p:sldId id="456" r:id="rId18"/>
    <p:sldId id="457" r:id="rId19"/>
    <p:sldId id="471" r:id="rId20"/>
    <p:sldId id="472" r:id="rId21"/>
    <p:sldId id="333" r:id="rId22"/>
    <p:sldId id="463" r:id="rId23"/>
    <p:sldId id="458" r:id="rId24"/>
    <p:sldId id="467" r:id="rId25"/>
    <p:sldId id="437" r:id="rId26"/>
    <p:sldId id="438" r:id="rId27"/>
    <p:sldId id="439" r:id="rId28"/>
    <p:sldId id="440" r:id="rId29"/>
    <p:sldId id="468" r:id="rId30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FF0000"/>
    <a:srgbClr val="FF5050"/>
    <a:srgbClr val="FBEEC9"/>
    <a:srgbClr val="F7DE97"/>
    <a:srgbClr val="DF6F13"/>
    <a:srgbClr val="F4CF68"/>
    <a:srgbClr val="FFFF99"/>
    <a:srgbClr val="CCECFF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28" autoAdjust="0"/>
    <p:restoredTop sz="99133" autoAdjust="0"/>
  </p:normalViewPr>
  <p:slideViewPr>
    <p:cSldViewPr>
      <p:cViewPr varScale="1">
        <p:scale>
          <a:sx n="116" d="100"/>
          <a:sy n="116" d="100"/>
        </p:scale>
        <p:origin x="87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70" y="-84"/>
      </p:cViewPr>
      <p:guideLst>
        <p:guide orient="horz" pos="3127"/>
        <p:guide pos="2141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59"/>
      <c:rotY val="20"/>
      <c:depthPercent val="5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411459973753281"/>
          <c:y val="2.690049699238832E-2"/>
          <c:w val="0.8586093613298339"/>
          <c:h val="0.8594667072116161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Plan 01.01.15</c:v>
                </c:pt>
              </c:strCache>
            </c:strRef>
          </c:tx>
          <c:spPr>
            <a:solidFill>
              <a:srgbClr val="FFFF99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2.9008458863027842E-3"/>
                  <c:y val="0.39383843471154484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6231399689437803E-2"/>
                  <c:y val="-8.9856223808121069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9399281674012375E-3"/>
                  <c:y val="0.52666711012705136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13928182807399347"/>
                  <c:y val="0.71033210332103325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Dochody bieżące</c:v>
                </c:pt>
                <c:pt idx="1">
                  <c:v>Dochody majątkowe</c:v>
                </c:pt>
                <c:pt idx="2">
                  <c:v>Dochody ogółem</c:v>
                </c:pt>
              </c:strCache>
            </c:strRef>
          </c:cat>
          <c:val>
            <c:numRef>
              <c:f>Sheet1!$B$2:$D$2</c:f>
              <c:numCache>
                <c:formatCode>#,##0.00</c:formatCode>
                <c:ptCount val="3"/>
                <c:pt idx="0">
                  <c:v>646585052</c:v>
                </c:pt>
                <c:pt idx="1">
                  <c:v>241916482</c:v>
                </c:pt>
                <c:pt idx="2">
                  <c:v>888501534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Plan 31.12.15</c:v>
                </c:pt>
              </c:strCache>
            </c:strRef>
          </c:tx>
          <c:spPr>
            <a:solidFill>
              <a:srgbClr val="00FF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1979179008749484E-3"/>
                  <c:y val="0.3946805659821539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4350048220750434E-2"/>
                  <c:y val="-0.11519086218201514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4486666973680756E-3"/>
                  <c:y val="0.5371788317352921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12295973884657237"/>
                  <c:y val="0.71033210332103325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Dochody bieżące</c:v>
                </c:pt>
                <c:pt idx="1">
                  <c:v>Dochody majątkowe</c:v>
                </c:pt>
                <c:pt idx="2">
                  <c:v>Dochody ogółem</c:v>
                </c:pt>
              </c:strCache>
            </c:strRef>
          </c:cat>
          <c:val>
            <c:numRef>
              <c:f>Sheet1!$B$3:$D$3</c:f>
              <c:numCache>
                <c:formatCode>#,##0.00</c:formatCode>
                <c:ptCount val="3"/>
                <c:pt idx="0">
                  <c:v>646577736.26999998</c:v>
                </c:pt>
                <c:pt idx="1">
                  <c:v>339648686</c:v>
                </c:pt>
                <c:pt idx="2">
                  <c:v>986226422.26999998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Wykonanie</c:v>
                </c:pt>
              </c:strCache>
            </c:strRef>
          </c:tx>
          <c:spPr>
            <a:solidFill>
              <a:srgbClr val="FF6600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911392750299675E-4"/>
                  <c:y val="0.3889669590337631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2000" b="1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2536417322834538E-2"/>
                  <c:y val="-0.12696625583229598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2000" b="1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482499019713647E-3"/>
                  <c:y val="0.44205923997225205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 anchorCtr="0"/>
                <a:lstStyle/>
                <a:p>
                  <a:pPr algn="ctr">
                    <a:defRPr sz="2000" b="1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2176278563656148"/>
                  <c:y val="0.71033210332103325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2000" b="1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Dochody bieżące</c:v>
                </c:pt>
                <c:pt idx="1">
                  <c:v>Dochody majątkowe</c:v>
                </c:pt>
                <c:pt idx="2">
                  <c:v>Dochody ogółem</c:v>
                </c:pt>
              </c:strCache>
            </c:strRef>
          </c:cat>
          <c:val>
            <c:numRef>
              <c:f>Sheet1!$B$4:$D$4</c:f>
              <c:numCache>
                <c:formatCode>#,##0.00</c:formatCode>
                <c:ptCount val="3"/>
                <c:pt idx="0">
                  <c:v>630615910.45000005</c:v>
                </c:pt>
                <c:pt idx="1">
                  <c:v>332241386.50999999</c:v>
                </c:pt>
                <c:pt idx="2">
                  <c:v>962857296.96000004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293432168"/>
        <c:axId val="293432560"/>
        <c:axId val="0"/>
      </c:bar3DChart>
      <c:catAx>
        <c:axId val="2934321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95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l-PL"/>
                  <a:t>w złotych</a:t>
                </a:r>
              </a:p>
            </c:rich>
          </c:tx>
          <c:layout>
            <c:manualLayout>
              <c:xMode val="edge"/>
              <c:yMode val="edge"/>
              <c:x val="1.2500000000000001E-2"/>
              <c:y val="3.3791681316697235E-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6350">
            <a:noFill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9343256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93432560"/>
        <c:scaling>
          <c:orientation val="minMax"/>
        </c:scaling>
        <c:delete val="0"/>
        <c:axPos val="l"/>
        <c:numFmt formatCode="#,##0.00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934321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1346117672790901"/>
          <c:y val="1.4482149135727386E-2"/>
          <c:w val="0.57127312295973887"/>
          <c:h val="9.0405904059040587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5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5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565309174099867"/>
          <c:y val="0.1814432204438774"/>
          <c:w val="0.68384074941451989"/>
          <c:h val="0.66391752577319585"/>
        </c:manualLayout>
      </c:layout>
      <c:pie3DChart>
        <c:varyColors val="1"/>
        <c:ser>
          <c:idx val="1"/>
          <c:order val="0"/>
          <c:spPr>
            <a:solidFill>
              <a:schemeClr val="accent2"/>
            </a:solidFill>
            <a:ln w="13717">
              <a:solidFill>
                <a:schemeClr val="tx1"/>
              </a:solidFill>
              <a:prstDash val="solid"/>
            </a:ln>
          </c:spPr>
          <c:explosion val="22"/>
          <c:dPt>
            <c:idx val="0"/>
            <c:bubble3D val="0"/>
            <c:spPr>
              <a:solidFill>
                <a:schemeClr val="accent1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chemeClr val="hlink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CC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FFFF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0"/>
            <c:bubble3D val="0"/>
            <c:spPr>
              <a:solidFill>
                <a:srgbClr val="00FF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1"/>
            <c:bubble3D val="0"/>
            <c:spPr>
              <a:solidFill>
                <a:srgbClr val="00FF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2"/>
            <c:bubble3D val="0"/>
            <c:spPr>
              <a:solidFill>
                <a:srgbClr val="00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3"/>
            <c:bubble3D val="0"/>
            <c:spPr>
              <a:solidFill>
                <a:srgbClr val="FF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4"/>
            <c:bubble3D val="0"/>
            <c:spPr>
              <a:solidFill>
                <a:srgbClr val="00808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5"/>
            <c:bubble3D val="0"/>
            <c:spPr>
              <a:solidFill>
                <a:srgbClr val="00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6"/>
            <c:bubble3D val="0"/>
            <c:spPr>
              <a:solidFill>
                <a:srgbClr val="00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7"/>
            <c:bubble3D val="0"/>
            <c:spPr>
              <a:solidFill>
                <a:srgbClr val="00FF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8"/>
            <c:bubble3D val="0"/>
            <c:spPr>
              <a:solidFill>
                <a:srgbClr val="CCFFCC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9"/>
            <c:bubble3D val="0"/>
            <c:spPr>
              <a:solidFill>
                <a:srgbClr val="FFFF99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0"/>
            <c:bubble3D val="0"/>
            <c:spPr>
              <a:solidFill>
                <a:srgbClr val="99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1"/>
            <c:bubble3D val="0"/>
            <c:spPr>
              <a:solidFill>
                <a:srgbClr val="FF66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2"/>
            <c:bubble3D val="0"/>
            <c:spPr>
              <a:solidFill>
                <a:srgbClr val="CC99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3"/>
            <c:bubble3D val="0"/>
            <c:spPr>
              <a:solidFill>
                <a:srgbClr val="E3E3E3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2.2649907309965512E-2"/>
                  <c:y val="-0.11010025802397433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2269305150798125E-3"/>
                  <c:y val="-6.338458901827114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3956522120136056E-2"/>
                  <c:y val="-6.1938702644031673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0599094058511072E-16"/>
                  <c:y val="-1.2173399727694255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1376207733111077E-2"/>
                  <c:y val="6.7268468708642379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7045056867891514E-3"/>
                  <c:y val="0.11969509292965931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8.7857167325627622E-2"/>
                  <c:y val="4.4438012358491465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3.0143693737422178E-2"/>
                  <c:y val="0.10692494453912729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2"/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3"/>
              <c:layout>
                <c:manualLayout>
                  <c:x val="-4.193408918569224E-2"/>
                  <c:y val="-1.5529615629968865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6.7174241673289281E-2"/>
                  <c:y val="-6.7030820059221743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3.7355466652129736E-2"/>
                  <c:y val="-2.9195745936836494E-3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6.2833134152280243E-2"/>
                  <c:y val="-6.4772586618933817E-3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8"/>
              <c:layout>
                <c:manualLayout>
                  <c:x val="-5.8926825915152629E-2"/>
                  <c:y val="-6.2032010206704812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9"/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0"/>
              <c:layout>
                <c:manualLayout>
                  <c:x val="6.8185131514691397E-2"/>
                  <c:y val="-3.1127783754962914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pPr>
                      <a:defRPr sz="864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fld id="{EF016B5D-69B7-4E69-9171-30C1DCF2D766}" type="CATEGORYNAME">
                      <a:rPr lang="pl-PL"/>
                      <a:pPr>
                        <a:defRPr sz="864" b="1" i="0" u="none" strike="noStrike" baseline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t>[NAZWA KATEGORII]</a:t>
                    </a:fld>
                    <a:r>
                      <a:rPr lang="pl-PL" baseline="0" dirty="0"/>
                      <a:t>
</a:t>
                    </a:r>
                    <a:r>
                      <a:rPr lang="pl-PL" baseline="0" dirty="0" smtClean="0"/>
                      <a:t>1,05%</a:t>
                    </a:r>
                  </a:p>
                </c:rich>
              </c:tx>
              <c:numFmt formatCode="0.00%" sourceLinked="0"/>
              <c:spPr>
                <a:noFill/>
                <a:ln w="27433">
                  <a:noFill/>
                </a:ln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2"/>
              <c:layout>
                <c:manualLayout>
                  <c:x val="2.5499575329530743E-3"/>
                  <c:y val="-3.1546715669005701E-2"/>
                </c:manualLayout>
              </c:layout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864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numFmt formatCode="0.00%" sourceLinked="0"/>
              <c:spPr>
                <a:noFill/>
                <a:ln w="27433">
                  <a:noFill/>
                </a:ln>
              </c:spPr>
              <c:txPr>
                <a:bodyPr/>
                <a:lstStyle/>
                <a:p>
                  <a:pPr>
                    <a:defRPr sz="972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0%" sourceLinked="0"/>
            <c:spPr>
              <a:noFill/>
              <a:ln w="2743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64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Sheet1!$A$2:$A$24</c:f>
              <c:strCache>
                <c:ptCount val="23"/>
                <c:pt idx="0">
                  <c:v>Rolnictwo i łowiectwo</c:v>
                </c:pt>
                <c:pt idx="1">
                  <c:v>Rybołówstwo i rybactwo</c:v>
                </c:pt>
                <c:pt idx="2">
                  <c:v>Przetwórstwo przemysłowe</c:v>
                </c:pt>
                <c:pt idx="3">
                  <c:v>Wytwarzanie i zaopatrywanie w energię elektryczną, gaz i wodę</c:v>
                </c:pt>
                <c:pt idx="4">
                  <c:v>Handel</c:v>
                </c:pt>
                <c:pt idx="5">
                  <c:v>Transport i łączność</c:v>
                </c:pt>
                <c:pt idx="6">
                  <c:v>Turystyka</c:v>
                </c:pt>
                <c:pt idx="7">
                  <c:v>Gospodarka mieszkaniowa</c:v>
                </c:pt>
                <c:pt idx="8">
                  <c:v>Działalność usługowa</c:v>
                </c:pt>
                <c:pt idx="9">
                  <c:v>Informatyka</c:v>
                </c:pt>
                <c:pt idx="10">
                  <c:v>Administracja publiczna</c:v>
                </c:pt>
                <c:pt idx="11">
                  <c:v>Obrona narodowa</c:v>
                </c:pt>
                <c:pt idx="12">
                  <c:v>Bezpieczeństwo publiczne i ochrona przeciwpożarowa</c:v>
                </c:pt>
                <c:pt idx="13">
                  <c:v>Obsługa długu publicznego</c:v>
                </c:pt>
                <c:pt idx="14">
                  <c:v>Oświata i Edukacja</c:v>
                </c:pt>
                <c:pt idx="15">
                  <c:v>Szkolnictwo wyższe</c:v>
                </c:pt>
                <c:pt idx="16">
                  <c:v>Ochrona zdrowia</c:v>
                </c:pt>
                <c:pt idx="17">
                  <c:v>Pomoc społeczna</c:v>
                </c:pt>
                <c:pt idx="18">
                  <c:v>Pozostałe zadania w zakresie polityki społecznej</c:v>
                </c:pt>
                <c:pt idx="19">
                  <c:v>Gospodarka komunalna i ochrona środowiska</c:v>
                </c:pt>
                <c:pt idx="20">
                  <c:v>Kultura i ochrona dziedzictwa narodowego</c:v>
                </c:pt>
                <c:pt idx="21">
                  <c:v>Ogrody botaniczne i zoologiczne oraz naturalne obszary i obiekty chronionej przyrody</c:v>
                </c:pt>
                <c:pt idx="22">
                  <c:v>Kultura fizyczna</c:v>
                </c:pt>
              </c:strCache>
            </c:strRef>
          </c:cat>
          <c:val>
            <c:numRef>
              <c:f>Sheet1!$B$2:$B$24</c:f>
              <c:numCache>
                <c:formatCode>#,##0.00</c:formatCode>
                <c:ptCount val="23"/>
                <c:pt idx="0">
                  <c:v>70654200.079999998</c:v>
                </c:pt>
                <c:pt idx="1">
                  <c:v>983842.2</c:v>
                </c:pt>
                <c:pt idx="2">
                  <c:v>50164957.259999998</c:v>
                </c:pt>
                <c:pt idx="3">
                  <c:v>233937.96</c:v>
                </c:pt>
                <c:pt idx="4">
                  <c:v>267912</c:v>
                </c:pt>
                <c:pt idx="5">
                  <c:v>277421473.45999998</c:v>
                </c:pt>
                <c:pt idx="6">
                  <c:v>3326764.77</c:v>
                </c:pt>
                <c:pt idx="7">
                  <c:v>269541.19</c:v>
                </c:pt>
                <c:pt idx="8">
                  <c:v>6773081.3399999999</c:v>
                </c:pt>
                <c:pt idx="9">
                  <c:v>100289740.59</c:v>
                </c:pt>
                <c:pt idx="10">
                  <c:v>99304421.849999994</c:v>
                </c:pt>
                <c:pt idx="11">
                  <c:v>2000</c:v>
                </c:pt>
                <c:pt idx="12">
                  <c:v>124980.41</c:v>
                </c:pt>
                <c:pt idx="13">
                  <c:v>7409305.7000000002</c:v>
                </c:pt>
                <c:pt idx="14">
                  <c:v>80747860.469999999</c:v>
                </c:pt>
                <c:pt idx="15">
                  <c:v>667576.61</c:v>
                </c:pt>
                <c:pt idx="16">
                  <c:v>94548002.840000004</c:v>
                </c:pt>
                <c:pt idx="17">
                  <c:v>9759978.2400000002</c:v>
                </c:pt>
                <c:pt idx="18">
                  <c:v>33951404.990000002</c:v>
                </c:pt>
                <c:pt idx="19">
                  <c:v>11313933.67</c:v>
                </c:pt>
                <c:pt idx="20">
                  <c:v>88997066.310000002</c:v>
                </c:pt>
                <c:pt idx="21">
                  <c:v>10007784.859999999</c:v>
                </c:pt>
                <c:pt idx="22">
                  <c:v>11493108.57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 w="2743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917" b="1" i="0" u="none" strike="noStrike" baseline="0">
          <a:solidFill>
            <a:schemeClr val="tx1"/>
          </a:solidFill>
          <a:latin typeface="Franklin Gothic Medium"/>
          <a:ea typeface="Franklin Gothic Medium"/>
          <a:cs typeface="Franklin Gothic Medium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009798842656378"/>
          <c:y val="9.5274737953865679E-2"/>
          <c:w val="0.76439273232076499"/>
          <c:h val="0.74203264371488664"/>
        </c:manualLayout>
      </c:layout>
      <c:pie3DChart>
        <c:varyColors val="1"/>
        <c:ser>
          <c:idx val="1"/>
          <c:order val="0"/>
          <c:explosion val="11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4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5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6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3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4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5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4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6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5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7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6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8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9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1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4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2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5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3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6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Lbls>
            <c:dLbl>
              <c:idx val="0"/>
              <c:layout>
                <c:manualLayout>
                  <c:x val="-4.5340988463508321E-2"/>
                  <c:y val="-0.1463480398682890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5147423532654642E-3"/>
                  <c:y val="-2.694215902938646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329236704326363E-2"/>
                  <c:y val="2.650726451349496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081267601383315E-2"/>
                  <c:y val="9.63312653655332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Wydatki bieżące na zadania z udziałem UE</c:v>
                </c:pt>
                <c:pt idx="1">
                  <c:v>Wydatki majątkowe na zadania z udziałem UE</c:v>
                </c:pt>
                <c:pt idx="2">
                  <c:v>Wydatki majątkowe na pozostałe zadania</c:v>
                </c:pt>
                <c:pt idx="3">
                  <c:v>Wydatki bieżące na pozostałe zadania</c:v>
                </c:pt>
              </c:strCache>
            </c:strRef>
          </c:cat>
          <c:val>
            <c:numRef>
              <c:f>Sheet1!$B$2:$B$5</c:f>
              <c:numCache>
                <c:formatCode>#,##0.00</c:formatCode>
                <c:ptCount val="4"/>
                <c:pt idx="0">
                  <c:v>122003444.75</c:v>
                </c:pt>
                <c:pt idx="1">
                  <c:v>285613821.94999999</c:v>
                </c:pt>
                <c:pt idx="2">
                  <c:v>102101305.04000001</c:v>
                </c:pt>
                <c:pt idx="3">
                  <c:v>448994303.63</c:v>
                </c:pt>
              </c:numCache>
            </c:numRef>
          </c:val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4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12113529898041"/>
          <c:y val="0.11330954726593356"/>
          <c:w val="0.7435629921259842"/>
          <c:h val="0.72174348569648905"/>
        </c:manualLayout>
      </c:layout>
      <c:pie3DChart>
        <c:varyColors val="1"/>
        <c:ser>
          <c:idx val="1"/>
          <c:order val="0"/>
          <c:spPr>
            <a:solidFill>
              <a:schemeClr val="accent2"/>
            </a:solidFill>
            <a:ln w="13717">
              <a:solidFill>
                <a:schemeClr val="tx1"/>
              </a:solidFill>
              <a:prstDash val="solid"/>
            </a:ln>
          </c:spPr>
          <c:explosion val="11"/>
          <c:dPt>
            <c:idx val="0"/>
            <c:bubble3D val="0"/>
            <c:explosion val="19"/>
            <c:spPr>
              <a:solidFill>
                <a:srgbClr val="0070C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FF00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accent5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CC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FFFF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0"/>
            <c:bubble3D val="0"/>
            <c:spPr>
              <a:solidFill>
                <a:srgbClr val="00FF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1"/>
            <c:bubble3D val="0"/>
            <c:spPr>
              <a:solidFill>
                <a:srgbClr val="00FF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2"/>
            <c:bubble3D val="0"/>
            <c:spPr>
              <a:solidFill>
                <a:srgbClr val="00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3"/>
            <c:bubble3D val="0"/>
            <c:spPr>
              <a:solidFill>
                <a:srgbClr val="FF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4"/>
            <c:bubble3D val="0"/>
            <c:spPr>
              <a:solidFill>
                <a:srgbClr val="00808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5"/>
            <c:bubble3D val="0"/>
            <c:spPr>
              <a:solidFill>
                <a:srgbClr val="00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6"/>
            <c:bubble3D val="0"/>
            <c:spPr>
              <a:solidFill>
                <a:srgbClr val="00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7"/>
            <c:bubble3D val="0"/>
            <c:spPr>
              <a:solidFill>
                <a:srgbClr val="FFC000"/>
              </a:solidFill>
              <a:ln w="13717">
                <a:solidFill>
                  <a:srgbClr val="FFC000"/>
                </a:solidFill>
                <a:prstDash val="solid"/>
              </a:ln>
            </c:spPr>
          </c:dPt>
          <c:dPt>
            <c:idx val="18"/>
            <c:bubble3D val="0"/>
            <c:spPr>
              <a:solidFill>
                <a:srgbClr val="CCFFCC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9"/>
            <c:bubble3D val="0"/>
            <c:spPr>
              <a:solidFill>
                <a:srgbClr val="FFFF99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0"/>
            <c:bubble3D val="0"/>
            <c:spPr>
              <a:solidFill>
                <a:srgbClr val="99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1"/>
            <c:bubble3D val="0"/>
            <c:spPr>
              <a:solidFill>
                <a:srgbClr val="FF66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2"/>
            <c:bubble3D val="0"/>
            <c:spPr>
              <a:solidFill>
                <a:srgbClr val="CC99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3"/>
            <c:bubble3D val="0"/>
            <c:spPr>
              <a:solidFill>
                <a:srgbClr val="E3E3E3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1.3998346651970342E-2"/>
                  <c:y val="-0.484083520981860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3998346651970237E-2"/>
                  <c:y val="-0.162890663458351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21557453844034163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0%" sourceLinked="0"/>
            <c:spPr>
              <a:solidFill>
                <a:prstClr val="white"/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Środki z Unii Europejskiej i inne zagraniczne</c:v>
                </c:pt>
                <c:pt idx="1">
                  <c:v>Środki z Budżetu Państwa</c:v>
                </c:pt>
                <c:pt idx="2">
                  <c:v>Środki własne województwa</c:v>
                </c:pt>
                <c:pt idx="3">
                  <c:v>Inne środki publiczne (fundusze celowe, j.s.t.)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1214</c:v>
                </c:pt>
                <c:pt idx="1">
                  <c:v>100</c:v>
                </c:pt>
                <c:pt idx="2">
                  <c:v>338</c:v>
                </c:pt>
                <c:pt idx="3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743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917" b="1" i="0" u="none" strike="noStrike" baseline="0">
          <a:solidFill>
            <a:schemeClr val="tx1"/>
          </a:solidFill>
          <a:latin typeface="Franklin Gothic Medium"/>
          <a:ea typeface="Franklin Gothic Medium"/>
          <a:cs typeface="Franklin Gothic Medium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3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31977252843396"/>
          <c:y val="6.5322614427176573E-2"/>
          <c:w val="0.7435629921259842"/>
          <c:h val="0.72174348569648905"/>
        </c:manualLayout>
      </c:layout>
      <c:pie3DChart>
        <c:varyColors val="1"/>
        <c:ser>
          <c:idx val="1"/>
          <c:order val="0"/>
          <c:spPr>
            <a:solidFill>
              <a:schemeClr val="accent2"/>
            </a:solidFill>
            <a:ln w="13717">
              <a:solidFill>
                <a:schemeClr val="tx1"/>
              </a:solidFill>
              <a:prstDash val="solid"/>
            </a:ln>
          </c:spPr>
          <c:explosion val="11"/>
          <c:dPt>
            <c:idx val="0"/>
            <c:bubble3D val="0"/>
            <c:spPr>
              <a:solidFill>
                <a:srgbClr val="FF9933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99CC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CCE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FF99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CC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FFFF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0"/>
            <c:bubble3D val="0"/>
            <c:spPr>
              <a:solidFill>
                <a:srgbClr val="00FF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1"/>
            <c:bubble3D val="0"/>
            <c:spPr>
              <a:solidFill>
                <a:srgbClr val="00FF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2"/>
            <c:bubble3D val="0"/>
            <c:spPr>
              <a:solidFill>
                <a:srgbClr val="00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3"/>
            <c:bubble3D val="0"/>
            <c:spPr>
              <a:solidFill>
                <a:srgbClr val="FF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4"/>
            <c:bubble3D val="0"/>
            <c:spPr>
              <a:solidFill>
                <a:srgbClr val="00808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5"/>
            <c:bubble3D val="0"/>
            <c:spPr>
              <a:solidFill>
                <a:srgbClr val="0000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6"/>
            <c:bubble3D val="0"/>
            <c:spPr>
              <a:solidFill>
                <a:srgbClr val="00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7"/>
            <c:bubble3D val="0"/>
            <c:spPr>
              <a:solidFill>
                <a:srgbClr val="FFC000"/>
              </a:solidFill>
              <a:ln w="13717">
                <a:solidFill>
                  <a:srgbClr val="FFC000"/>
                </a:solidFill>
                <a:prstDash val="solid"/>
              </a:ln>
            </c:spPr>
          </c:dPt>
          <c:dPt>
            <c:idx val="18"/>
            <c:bubble3D val="0"/>
            <c:spPr>
              <a:solidFill>
                <a:srgbClr val="CCFFCC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19"/>
            <c:bubble3D val="0"/>
            <c:spPr>
              <a:solidFill>
                <a:srgbClr val="FFFF99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0"/>
            <c:bubble3D val="0"/>
            <c:spPr>
              <a:solidFill>
                <a:srgbClr val="99CC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1"/>
            <c:bubble3D val="0"/>
            <c:spPr>
              <a:solidFill>
                <a:srgbClr val="FF6600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2"/>
            <c:bubble3D val="0"/>
            <c:spPr>
              <a:solidFill>
                <a:srgbClr val="CC99FF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Pt>
            <c:idx val="23"/>
            <c:bubble3D val="0"/>
            <c:spPr>
              <a:solidFill>
                <a:srgbClr val="E3E3E3"/>
              </a:solidFill>
              <a:ln w="13717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9.105367578339435E-3"/>
                  <c:y val="-0.17809374195667035"/>
                </c:manualLayout>
              </c:layout>
              <c:numFmt formatCode="0.00%" sourceLinked="0"/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4840182875048213"/>
                      <c:h val="0.14185229562176602"/>
                    </c:manualLayout>
                  </c15:layout>
                </c:ext>
              </c:extLst>
            </c:dLbl>
            <c:dLbl>
              <c:idx val="1"/>
              <c:layout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fld id="{D262ABB2-5C39-4B12-BA38-2F3E6ECCC838}" type="CATEGORYNAME">
                      <a:rPr lang="en-US"/>
                      <a:pPr>
                        <a:defRPr/>
                      </a:pPr>
                      <a:t>[NAZWA KATEGORII]</a:t>
                    </a:fld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14,98%</a:t>
                    </a:r>
                  </a:p>
                </c:rich>
              </c:tx>
              <c:numFmt formatCode="0.00%" sourceLinked="0"/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1.5409028443491736E-2"/>
                  <c:y val="-5.4104427936203639E-2"/>
                </c:manualLayout>
              </c:layout>
              <c:numFmt formatCode="0.00%" sourceLinked="0"/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1336309481461725"/>
                      <c:h val="0.13734359329374907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3.0818112037604796E-2"/>
                  <c:y val="-4.0578320952152726E-2"/>
                </c:manualLayout>
              </c:layout>
              <c:numFmt formatCode="0.00%" sourceLinked="0"/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0891828564073053"/>
                      <c:h val="0.14185229562176602"/>
                    </c:manualLayout>
                  </c15:layout>
                </c:ext>
              </c:extLst>
            </c:dLbl>
            <c:numFmt formatCode="0.00%" sourceLinked="0"/>
            <c:spPr>
              <a:solidFill>
                <a:prstClr val="white"/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RPO WK-P</c:v>
                </c:pt>
                <c:pt idx="1">
                  <c:v>POKL</c:v>
                </c:pt>
                <c:pt idx="2">
                  <c:v>PROW</c:v>
                </c:pt>
                <c:pt idx="3">
                  <c:v>IZ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1104</c:v>
                </c:pt>
                <c:pt idx="1">
                  <c:v>251</c:v>
                </c:pt>
                <c:pt idx="2">
                  <c:v>175</c:v>
                </c:pt>
                <c:pt idx="3">
                  <c:v>145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743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917" b="1" i="0" u="none" strike="noStrike" baseline="0">
          <a:solidFill>
            <a:schemeClr val="tx1"/>
          </a:solidFill>
          <a:latin typeface="Franklin Gothic Medium"/>
          <a:ea typeface="Franklin Gothic Medium"/>
          <a:cs typeface="Franklin Gothic Medium"/>
        </a:defRPr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0E2DCA-7FDA-4F10-88B1-CC9E7A7AB74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</dgm:pt>
    <dgm:pt modelId="{DA2A33D9-E804-41BB-B74F-F74A2740E850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SPRAWOZDANIE FINANSOWE WOJEWÓDZTWA KUJAWSKO-POMORSKIEGO ZA 2015 ROK</a:t>
          </a:r>
        </a:p>
      </dgm:t>
    </dgm:pt>
    <dgm:pt modelId="{B04ADBA0-5BAB-4A45-AABA-9607B0AED53C}" type="parTrans" cxnId="{B6FA2D4B-5937-4363-959D-7B4A8F0B378C}">
      <dgm:prSet/>
      <dgm:spPr/>
      <dgm:t>
        <a:bodyPr/>
        <a:lstStyle/>
        <a:p>
          <a:endParaRPr lang="pl-PL"/>
        </a:p>
      </dgm:t>
    </dgm:pt>
    <dgm:pt modelId="{2DD426C3-ED77-4EC4-B864-38F20E5A0D37}" type="sibTrans" cxnId="{B6FA2D4B-5937-4363-959D-7B4A8F0B378C}">
      <dgm:prSet/>
      <dgm:spPr/>
      <dgm:t>
        <a:bodyPr/>
        <a:lstStyle/>
        <a:p>
          <a:endParaRPr lang="pl-PL"/>
        </a:p>
      </dgm:t>
    </dgm:pt>
    <dgm:pt modelId="{FDE5EC13-66B0-41BE-855A-CC3FA0D325C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BILANS Z WYKONANIA BUDŻETU WOJEWÓDZTWA </a:t>
          </a:r>
          <a:b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</a:b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Suma bilansowa po stronie aktywów i pasywów 75.062.520,37 zł</a:t>
          </a:r>
        </a:p>
      </dgm:t>
    </dgm:pt>
    <dgm:pt modelId="{116C2742-08C9-4EA6-835A-2A84F43E78C9}" type="parTrans" cxnId="{6A24A875-AF46-43A1-8963-2104ECFBFC3D}">
      <dgm:prSet/>
      <dgm:spPr/>
      <dgm:t>
        <a:bodyPr/>
        <a:lstStyle/>
        <a:p>
          <a:endParaRPr lang="pl-PL"/>
        </a:p>
      </dgm:t>
    </dgm:pt>
    <dgm:pt modelId="{43EDFFCF-314E-4666-BFF1-6C400EE605E1}" type="sibTrans" cxnId="{6A24A875-AF46-43A1-8963-2104ECFBFC3D}">
      <dgm:prSet/>
      <dgm:spPr/>
      <dgm:t>
        <a:bodyPr/>
        <a:lstStyle/>
        <a:p>
          <a:endParaRPr lang="pl-PL"/>
        </a:p>
      </dgm:t>
    </dgm:pt>
    <dgm:pt modelId="{25901178-76C8-4747-B965-92299A47C1F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ŁĄCZNY BILNAS WOJEWÓDZKICH JEDNOSTEK BUDŻETOWYCH</a:t>
          </a: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/>
          </a:r>
          <a:b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</a:b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Suma bilansowa po stronie aktywów i pasywów 1.704.451.899,06 zł</a:t>
          </a:r>
        </a:p>
      </dgm:t>
    </dgm:pt>
    <dgm:pt modelId="{C983C246-D0E2-41C9-8E52-DA20B3AEE3D2}" type="parTrans" cxnId="{0738F54B-2FDE-4DAD-AF70-D785996CF33D}">
      <dgm:prSet/>
      <dgm:spPr/>
      <dgm:t>
        <a:bodyPr/>
        <a:lstStyle/>
        <a:p>
          <a:endParaRPr lang="pl-PL"/>
        </a:p>
      </dgm:t>
    </dgm:pt>
    <dgm:pt modelId="{6E58F864-4712-46C2-87D8-3BEF37E608C2}" type="sibTrans" cxnId="{0738F54B-2FDE-4DAD-AF70-D785996CF33D}">
      <dgm:prSet/>
      <dgm:spPr/>
      <dgm:t>
        <a:bodyPr/>
        <a:lstStyle/>
        <a:p>
          <a:endParaRPr lang="pl-PL"/>
        </a:p>
      </dgm:t>
    </dgm:pt>
    <dgm:pt modelId="{B543803A-5628-4881-AB50-066D4557FB2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ŁĄCZNY RACHUNEK ZYSKÓW I STRAT WOJEWÓDZKICH JEDNOSTEK BUDŻETOWYCH</a:t>
          </a:r>
          <a:r>
            <a:rPr kumimoji="0" lang="pl-PL" altLang="pl-P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 </a:t>
          </a:r>
          <a:br>
            <a:rPr kumimoji="0" lang="pl-PL" altLang="pl-P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</a:b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Zysk netto  594.435.892,71 zł</a:t>
          </a:r>
        </a:p>
      </dgm:t>
    </dgm:pt>
    <dgm:pt modelId="{3F9A25AC-4B87-466D-9992-864DF3659085}" type="parTrans" cxnId="{41DA114F-0E06-4347-B549-343A393E68E7}">
      <dgm:prSet/>
      <dgm:spPr/>
      <dgm:t>
        <a:bodyPr/>
        <a:lstStyle/>
        <a:p>
          <a:endParaRPr lang="pl-PL"/>
        </a:p>
      </dgm:t>
    </dgm:pt>
    <dgm:pt modelId="{80FDF7CB-5F8A-420D-B60B-C71F898BF99B}" type="sibTrans" cxnId="{41DA114F-0E06-4347-B549-343A393E68E7}">
      <dgm:prSet/>
      <dgm:spPr/>
      <dgm:t>
        <a:bodyPr/>
        <a:lstStyle/>
        <a:p>
          <a:endParaRPr lang="pl-PL"/>
        </a:p>
      </dgm:t>
    </dgm:pt>
    <dgm:pt modelId="{2B3BDD86-8F80-42A7-998B-A720564DCFB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ŁĄCZNE ZESTAWIENIE ZMIAN W FUNDUSZU WOJEWÓDZKICH JEDNOSTEK BUDŻETOWYCH</a:t>
          </a:r>
          <a:r>
            <a:rPr kumimoji="0" lang="pl-PL" altLang="pl-PL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/>
          </a:r>
          <a:br>
            <a:rPr kumimoji="0" lang="pl-PL" altLang="pl-PL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</a:b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Stan funduszu na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31-12-2015 r.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1.633.428.385,23 zł</a:t>
          </a:r>
        </a:p>
      </dgm:t>
    </dgm:pt>
    <dgm:pt modelId="{B3C98918-8DB8-45AB-A346-702E3A2A331A}" type="parTrans" cxnId="{CA9168CF-8D08-4381-A4F7-D82C32F0047A}">
      <dgm:prSet/>
      <dgm:spPr/>
      <dgm:t>
        <a:bodyPr/>
        <a:lstStyle/>
        <a:p>
          <a:endParaRPr lang="pl-PL"/>
        </a:p>
      </dgm:t>
    </dgm:pt>
    <dgm:pt modelId="{7486B450-587F-4768-884D-EC7F35D4C573}" type="sibTrans" cxnId="{CA9168CF-8D08-4381-A4F7-D82C32F0047A}">
      <dgm:prSet/>
      <dgm:spPr/>
      <dgm:t>
        <a:bodyPr/>
        <a:lstStyle/>
        <a:p>
          <a:endParaRPr lang="pl-PL"/>
        </a:p>
      </dgm:t>
    </dgm:pt>
    <dgm:pt modelId="{28E14B87-7121-44FC-92D3-C999AF77118F}" type="pres">
      <dgm:prSet presAssocID="{D50E2DCA-7FDA-4F10-88B1-CC9E7A7AB74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09CEB6-2A2A-4C3D-AE38-252ED2366552}" type="pres">
      <dgm:prSet presAssocID="{DA2A33D9-E804-41BB-B74F-F74A2740E850}" presName="hierRoot1" presStyleCnt="0"/>
      <dgm:spPr/>
    </dgm:pt>
    <dgm:pt modelId="{AB46F07E-127A-4BD1-B11B-1200658343DC}" type="pres">
      <dgm:prSet presAssocID="{DA2A33D9-E804-41BB-B74F-F74A2740E850}" presName="composite" presStyleCnt="0"/>
      <dgm:spPr/>
    </dgm:pt>
    <dgm:pt modelId="{008110CD-0802-4152-BAAB-FE11C1615D21}" type="pres">
      <dgm:prSet presAssocID="{DA2A33D9-E804-41BB-B74F-F74A2740E850}" presName="background" presStyleLbl="node0" presStyleIdx="0" presStyleCnt="1"/>
      <dgm:spPr/>
    </dgm:pt>
    <dgm:pt modelId="{A1BC9507-0637-4AA7-BAD6-86F2C9AB841B}" type="pres">
      <dgm:prSet presAssocID="{DA2A33D9-E804-41BB-B74F-F74A2740E850}" presName="text" presStyleLbl="fgAcc0" presStyleIdx="0" presStyleCnt="1" custScaleX="211864" custLinFactNeighborX="-11711" custLinFactNeighborY="-8004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46B9F6D-FF01-4BB7-B94C-A921C2DA1EFF}" type="pres">
      <dgm:prSet presAssocID="{DA2A33D9-E804-41BB-B74F-F74A2740E850}" presName="hierChild2" presStyleCnt="0"/>
      <dgm:spPr/>
    </dgm:pt>
    <dgm:pt modelId="{7E5274E1-9CC0-461E-A972-F0F6E0763AF9}" type="pres">
      <dgm:prSet presAssocID="{116C2742-08C9-4EA6-835A-2A84F43E78C9}" presName="Name10" presStyleLbl="parChTrans1D2" presStyleIdx="0" presStyleCnt="4"/>
      <dgm:spPr/>
      <dgm:t>
        <a:bodyPr/>
        <a:lstStyle/>
        <a:p>
          <a:endParaRPr lang="pl-PL"/>
        </a:p>
      </dgm:t>
    </dgm:pt>
    <dgm:pt modelId="{C1C41C33-F729-478A-AF91-67ADE196CC6A}" type="pres">
      <dgm:prSet presAssocID="{FDE5EC13-66B0-41BE-855A-CC3FA0D325CB}" presName="hierRoot2" presStyleCnt="0"/>
      <dgm:spPr/>
    </dgm:pt>
    <dgm:pt modelId="{F983083C-EC06-4576-B02A-EE3EE5C75F5A}" type="pres">
      <dgm:prSet presAssocID="{FDE5EC13-66B0-41BE-855A-CC3FA0D325CB}" presName="composite2" presStyleCnt="0"/>
      <dgm:spPr/>
    </dgm:pt>
    <dgm:pt modelId="{804C7025-1E96-4A8D-B9D3-19235419A4E7}" type="pres">
      <dgm:prSet presAssocID="{FDE5EC13-66B0-41BE-855A-CC3FA0D325CB}" presName="background2" presStyleLbl="node2" presStyleIdx="0" presStyleCnt="4"/>
      <dgm:spPr/>
    </dgm:pt>
    <dgm:pt modelId="{B2909FAA-2801-4938-98EB-93EFBF74AA86}" type="pres">
      <dgm:prSet presAssocID="{FDE5EC13-66B0-41BE-855A-CC3FA0D325CB}" presName="text2" presStyleLbl="fgAcc2" presStyleIdx="0" presStyleCnt="4" custScaleX="111817" custScaleY="12364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971F634-80BA-4A81-914B-1B42C9E10A92}" type="pres">
      <dgm:prSet presAssocID="{FDE5EC13-66B0-41BE-855A-CC3FA0D325CB}" presName="hierChild3" presStyleCnt="0"/>
      <dgm:spPr/>
    </dgm:pt>
    <dgm:pt modelId="{A03B4E5C-666B-41B7-9025-C37675CD1F2D}" type="pres">
      <dgm:prSet presAssocID="{C983C246-D0E2-41C9-8E52-DA20B3AEE3D2}" presName="Name10" presStyleLbl="parChTrans1D2" presStyleIdx="1" presStyleCnt="4"/>
      <dgm:spPr/>
      <dgm:t>
        <a:bodyPr/>
        <a:lstStyle/>
        <a:p>
          <a:endParaRPr lang="pl-PL"/>
        </a:p>
      </dgm:t>
    </dgm:pt>
    <dgm:pt modelId="{5EA33D72-8A88-4335-83F2-C7B358F0E9F5}" type="pres">
      <dgm:prSet presAssocID="{25901178-76C8-4747-B965-92299A47C1FF}" presName="hierRoot2" presStyleCnt="0"/>
      <dgm:spPr/>
    </dgm:pt>
    <dgm:pt modelId="{ABFB0235-2AE2-42F6-95CD-DD76B6550D16}" type="pres">
      <dgm:prSet presAssocID="{25901178-76C8-4747-B965-92299A47C1FF}" presName="composite2" presStyleCnt="0"/>
      <dgm:spPr/>
    </dgm:pt>
    <dgm:pt modelId="{5AC4B0CE-97C6-4BFE-826C-42AD06F82EDC}" type="pres">
      <dgm:prSet presAssocID="{25901178-76C8-4747-B965-92299A47C1FF}" presName="background2" presStyleLbl="node2" presStyleIdx="1" presStyleCnt="4"/>
      <dgm:spPr/>
    </dgm:pt>
    <dgm:pt modelId="{AB7A0555-74D9-4575-B31F-DF09CF4E179C}" type="pres">
      <dgm:prSet presAssocID="{25901178-76C8-4747-B965-92299A47C1FF}" presName="text2" presStyleLbl="fgAcc2" presStyleIdx="1" presStyleCnt="4" custScaleX="114209" custScaleY="125485" custLinFactNeighborX="-575" custLinFactNeighborY="-69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B95B8A7-5538-4C97-A59C-B605CB77136D}" type="pres">
      <dgm:prSet presAssocID="{25901178-76C8-4747-B965-92299A47C1FF}" presName="hierChild3" presStyleCnt="0"/>
      <dgm:spPr/>
    </dgm:pt>
    <dgm:pt modelId="{FE0DB254-7BFB-402F-BD17-3AD0EFEF5A34}" type="pres">
      <dgm:prSet presAssocID="{3F9A25AC-4B87-466D-9992-864DF3659085}" presName="Name10" presStyleLbl="parChTrans1D2" presStyleIdx="2" presStyleCnt="4"/>
      <dgm:spPr/>
      <dgm:t>
        <a:bodyPr/>
        <a:lstStyle/>
        <a:p>
          <a:endParaRPr lang="pl-PL"/>
        </a:p>
      </dgm:t>
    </dgm:pt>
    <dgm:pt modelId="{90BB6E0C-EFA7-41B6-A288-9A40FA74C7C4}" type="pres">
      <dgm:prSet presAssocID="{B543803A-5628-4881-AB50-066D4557FB2B}" presName="hierRoot2" presStyleCnt="0"/>
      <dgm:spPr/>
    </dgm:pt>
    <dgm:pt modelId="{4F9FE6A9-139E-46CA-BFE7-2418B57A99E9}" type="pres">
      <dgm:prSet presAssocID="{B543803A-5628-4881-AB50-066D4557FB2B}" presName="composite2" presStyleCnt="0"/>
      <dgm:spPr/>
    </dgm:pt>
    <dgm:pt modelId="{BECC4E47-1C4E-434C-8735-95E96A45DE67}" type="pres">
      <dgm:prSet presAssocID="{B543803A-5628-4881-AB50-066D4557FB2B}" presName="background2" presStyleLbl="node2" presStyleIdx="2" presStyleCnt="4"/>
      <dgm:spPr/>
    </dgm:pt>
    <dgm:pt modelId="{310E4600-7400-49DD-BD2F-1C154B29E4B8}" type="pres">
      <dgm:prSet presAssocID="{B543803A-5628-4881-AB50-066D4557FB2B}" presName="text2" presStyleLbl="fgAcc2" presStyleIdx="2" presStyleCnt="4" custScaleX="119651" custScaleY="12115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AA97243-A7C3-4D85-8D90-AE1A09712F6D}" type="pres">
      <dgm:prSet presAssocID="{B543803A-5628-4881-AB50-066D4557FB2B}" presName="hierChild3" presStyleCnt="0"/>
      <dgm:spPr/>
    </dgm:pt>
    <dgm:pt modelId="{5958CA89-D320-44DA-BFC4-32D97A8521A2}" type="pres">
      <dgm:prSet presAssocID="{B3C98918-8DB8-45AB-A346-702E3A2A331A}" presName="Name10" presStyleLbl="parChTrans1D2" presStyleIdx="3" presStyleCnt="4"/>
      <dgm:spPr/>
      <dgm:t>
        <a:bodyPr/>
        <a:lstStyle/>
        <a:p>
          <a:endParaRPr lang="pl-PL"/>
        </a:p>
      </dgm:t>
    </dgm:pt>
    <dgm:pt modelId="{FB20CE88-9F0B-4AD0-AA69-228692B8A7B9}" type="pres">
      <dgm:prSet presAssocID="{2B3BDD86-8F80-42A7-998B-A720564DCFB5}" presName="hierRoot2" presStyleCnt="0"/>
      <dgm:spPr/>
    </dgm:pt>
    <dgm:pt modelId="{1982EABD-081B-4E33-9100-C60C7D109D76}" type="pres">
      <dgm:prSet presAssocID="{2B3BDD86-8F80-42A7-998B-A720564DCFB5}" presName="composite2" presStyleCnt="0"/>
      <dgm:spPr/>
    </dgm:pt>
    <dgm:pt modelId="{7F70437F-6C06-4797-AC14-88363DA90E55}" type="pres">
      <dgm:prSet presAssocID="{2B3BDD86-8F80-42A7-998B-A720564DCFB5}" presName="background2" presStyleLbl="node2" presStyleIdx="3" presStyleCnt="4"/>
      <dgm:spPr/>
    </dgm:pt>
    <dgm:pt modelId="{47772024-9B74-4667-AA77-6C9B8AAFDB0E}" type="pres">
      <dgm:prSet presAssocID="{2B3BDD86-8F80-42A7-998B-A720564DCFB5}" presName="text2" presStyleLbl="fgAcc2" presStyleIdx="3" presStyleCnt="4" custScaleX="111298" custScaleY="14560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1AA3E91-CFAC-4849-B510-B1B3511CBE7B}" type="pres">
      <dgm:prSet presAssocID="{2B3BDD86-8F80-42A7-998B-A720564DCFB5}" presName="hierChild3" presStyleCnt="0"/>
      <dgm:spPr/>
    </dgm:pt>
  </dgm:ptLst>
  <dgm:cxnLst>
    <dgm:cxn modelId="{DB49E67A-98EC-465B-B38C-43138F5571E5}" type="presOf" srcId="{D50E2DCA-7FDA-4F10-88B1-CC9E7A7AB74E}" destId="{28E14B87-7121-44FC-92D3-C999AF77118F}" srcOrd="0" destOrd="0" presId="urn:microsoft.com/office/officeart/2005/8/layout/hierarchy1"/>
    <dgm:cxn modelId="{AF8E0CC5-BA8B-498A-BC38-B597FFC66A8B}" type="presOf" srcId="{B3C98918-8DB8-45AB-A346-702E3A2A331A}" destId="{5958CA89-D320-44DA-BFC4-32D97A8521A2}" srcOrd="0" destOrd="0" presId="urn:microsoft.com/office/officeart/2005/8/layout/hierarchy1"/>
    <dgm:cxn modelId="{FFF276D6-70F9-4D2F-99E3-E4E33612B908}" type="presOf" srcId="{B543803A-5628-4881-AB50-066D4557FB2B}" destId="{310E4600-7400-49DD-BD2F-1C154B29E4B8}" srcOrd="0" destOrd="0" presId="urn:microsoft.com/office/officeart/2005/8/layout/hierarchy1"/>
    <dgm:cxn modelId="{CA9168CF-8D08-4381-A4F7-D82C32F0047A}" srcId="{DA2A33D9-E804-41BB-B74F-F74A2740E850}" destId="{2B3BDD86-8F80-42A7-998B-A720564DCFB5}" srcOrd="3" destOrd="0" parTransId="{B3C98918-8DB8-45AB-A346-702E3A2A331A}" sibTransId="{7486B450-587F-4768-884D-EC7F35D4C573}"/>
    <dgm:cxn modelId="{7CFF7ECC-60DD-4547-9D7B-31E7845EE832}" type="presOf" srcId="{FDE5EC13-66B0-41BE-855A-CC3FA0D325CB}" destId="{B2909FAA-2801-4938-98EB-93EFBF74AA86}" srcOrd="0" destOrd="0" presId="urn:microsoft.com/office/officeart/2005/8/layout/hierarchy1"/>
    <dgm:cxn modelId="{88EC4E4B-094F-473C-AB67-9FE8376144A7}" type="presOf" srcId="{25901178-76C8-4747-B965-92299A47C1FF}" destId="{AB7A0555-74D9-4575-B31F-DF09CF4E179C}" srcOrd="0" destOrd="0" presId="urn:microsoft.com/office/officeart/2005/8/layout/hierarchy1"/>
    <dgm:cxn modelId="{02B1F500-B078-4F98-89BA-CC308A884143}" type="presOf" srcId="{C983C246-D0E2-41C9-8E52-DA20B3AEE3D2}" destId="{A03B4E5C-666B-41B7-9025-C37675CD1F2D}" srcOrd="0" destOrd="0" presId="urn:microsoft.com/office/officeart/2005/8/layout/hierarchy1"/>
    <dgm:cxn modelId="{6A24A875-AF46-43A1-8963-2104ECFBFC3D}" srcId="{DA2A33D9-E804-41BB-B74F-F74A2740E850}" destId="{FDE5EC13-66B0-41BE-855A-CC3FA0D325CB}" srcOrd="0" destOrd="0" parTransId="{116C2742-08C9-4EA6-835A-2A84F43E78C9}" sibTransId="{43EDFFCF-314E-4666-BFF1-6C400EE605E1}"/>
    <dgm:cxn modelId="{0738F54B-2FDE-4DAD-AF70-D785996CF33D}" srcId="{DA2A33D9-E804-41BB-B74F-F74A2740E850}" destId="{25901178-76C8-4747-B965-92299A47C1FF}" srcOrd="1" destOrd="0" parTransId="{C983C246-D0E2-41C9-8E52-DA20B3AEE3D2}" sibTransId="{6E58F864-4712-46C2-87D8-3BEF37E608C2}"/>
    <dgm:cxn modelId="{C0B82333-1E87-43E1-950E-7852F55E23FE}" type="presOf" srcId="{3F9A25AC-4B87-466D-9992-864DF3659085}" destId="{FE0DB254-7BFB-402F-BD17-3AD0EFEF5A34}" srcOrd="0" destOrd="0" presId="urn:microsoft.com/office/officeart/2005/8/layout/hierarchy1"/>
    <dgm:cxn modelId="{B6FA2D4B-5937-4363-959D-7B4A8F0B378C}" srcId="{D50E2DCA-7FDA-4F10-88B1-CC9E7A7AB74E}" destId="{DA2A33D9-E804-41BB-B74F-F74A2740E850}" srcOrd="0" destOrd="0" parTransId="{B04ADBA0-5BAB-4A45-AABA-9607B0AED53C}" sibTransId="{2DD426C3-ED77-4EC4-B864-38F20E5A0D37}"/>
    <dgm:cxn modelId="{816A8174-1DB9-4A13-8AB4-AF6BFEBD4BBB}" type="presOf" srcId="{DA2A33D9-E804-41BB-B74F-F74A2740E850}" destId="{A1BC9507-0637-4AA7-BAD6-86F2C9AB841B}" srcOrd="0" destOrd="0" presId="urn:microsoft.com/office/officeart/2005/8/layout/hierarchy1"/>
    <dgm:cxn modelId="{4905C0FE-70E1-42A2-ACCE-0003CE3EFBF5}" type="presOf" srcId="{116C2742-08C9-4EA6-835A-2A84F43E78C9}" destId="{7E5274E1-9CC0-461E-A972-F0F6E0763AF9}" srcOrd="0" destOrd="0" presId="urn:microsoft.com/office/officeart/2005/8/layout/hierarchy1"/>
    <dgm:cxn modelId="{41DA114F-0E06-4347-B549-343A393E68E7}" srcId="{DA2A33D9-E804-41BB-B74F-F74A2740E850}" destId="{B543803A-5628-4881-AB50-066D4557FB2B}" srcOrd="2" destOrd="0" parTransId="{3F9A25AC-4B87-466D-9992-864DF3659085}" sibTransId="{80FDF7CB-5F8A-420D-B60B-C71F898BF99B}"/>
    <dgm:cxn modelId="{107CFF08-5A42-431C-A5C0-83370D9B8E66}" type="presOf" srcId="{2B3BDD86-8F80-42A7-998B-A720564DCFB5}" destId="{47772024-9B74-4667-AA77-6C9B8AAFDB0E}" srcOrd="0" destOrd="0" presId="urn:microsoft.com/office/officeart/2005/8/layout/hierarchy1"/>
    <dgm:cxn modelId="{84A0997A-8232-4088-88AF-A50D4EF932D9}" type="presParOf" srcId="{28E14B87-7121-44FC-92D3-C999AF77118F}" destId="{CD09CEB6-2A2A-4C3D-AE38-252ED2366552}" srcOrd="0" destOrd="0" presId="urn:microsoft.com/office/officeart/2005/8/layout/hierarchy1"/>
    <dgm:cxn modelId="{B1502800-5C51-421B-A3F4-F3736C5D9F14}" type="presParOf" srcId="{CD09CEB6-2A2A-4C3D-AE38-252ED2366552}" destId="{AB46F07E-127A-4BD1-B11B-1200658343DC}" srcOrd="0" destOrd="0" presId="urn:microsoft.com/office/officeart/2005/8/layout/hierarchy1"/>
    <dgm:cxn modelId="{8FB8C96A-4602-499E-BFEA-11AA78B1D595}" type="presParOf" srcId="{AB46F07E-127A-4BD1-B11B-1200658343DC}" destId="{008110CD-0802-4152-BAAB-FE11C1615D21}" srcOrd="0" destOrd="0" presId="urn:microsoft.com/office/officeart/2005/8/layout/hierarchy1"/>
    <dgm:cxn modelId="{9A6DD87E-6394-4D58-A260-2765683BB562}" type="presParOf" srcId="{AB46F07E-127A-4BD1-B11B-1200658343DC}" destId="{A1BC9507-0637-4AA7-BAD6-86F2C9AB841B}" srcOrd="1" destOrd="0" presId="urn:microsoft.com/office/officeart/2005/8/layout/hierarchy1"/>
    <dgm:cxn modelId="{480A75B3-0B05-41D5-A353-740052B9278E}" type="presParOf" srcId="{CD09CEB6-2A2A-4C3D-AE38-252ED2366552}" destId="{346B9F6D-FF01-4BB7-B94C-A921C2DA1EFF}" srcOrd="1" destOrd="0" presId="urn:microsoft.com/office/officeart/2005/8/layout/hierarchy1"/>
    <dgm:cxn modelId="{F65955BE-CDEE-4B3B-B82F-801CFFA620C6}" type="presParOf" srcId="{346B9F6D-FF01-4BB7-B94C-A921C2DA1EFF}" destId="{7E5274E1-9CC0-461E-A972-F0F6E0763AF9}" srcOrd="0" destOrd="0" presId="urn:microsoft.com/office/officeart/2005/8/layout/hierarchy1"/>
    <dgm:cxn modelId="{15D7E9E0-41A0-4C62-AF8E-BB1D8210D835}" type="presParOf" srcId="{346B9F6D-FF01-4BB7-B94C-A921C2DA1EFF}" destId="{C1C41C33-F729-478A-AF91-67ADE196CC6A}" srcOrd="1" destOrd="0" presId="urn:microsoft.com/office/officeart/2005/8/layout/hierarchy1"/>
    <dgm:cxn modelId="{B72BB860-95A9-46B8-9B73-81A258DEEAF5}" type="presParOf" srcId="{C1C41C33-F729-478A-AF91-67ADE196CC6A}" destId="{F983083C-EC06-4576-B02A-EE3EE5C75F5A}" srcOrd="0" destOrd="0" presId="urn:microsoft.com/office/officeart/2005/8/layout/hierarchy1"/>
    <dgm:cxn modelId="{49ABCE8E-05D0-453D-A085-C5D6D2213090}" type="presParOf" srcId="{F983083C-EC06-4576-B02A-EE3EE5C75F5A}" destId="{804C7025-1E96-4A8D-B9D3-19235419A4E7}" srcOrd="0" destOrd="0" presId="urn:microsoft.com/office/officeart/2005/8/layout/hierarchy1"/>
    <dgm:cxn modelId="{53796E94-2BCB-49F1-B7E5-3A71193FD188}" type="presParOf" srcId="{F983083C-EC06-4576-B02A-EE3EE5C75F5A}" destId="{B2909FAA-2801-4938-98EB-93EFBF74AA86}" srcOrd="1" destOrd="0" presId="urn:microsoft.com/office/officeart/2005/8/layout/hierarchy1"/>
    <dgm:cxn modelId="{5D4743B8-2EAA-4A25-83CD-010255975F5F}" type="presParOf" srcId="{C1C41C33-F729-478A-AF91-67ADE196CC6A}" destId="{7971F634-80BA-4A81-914B-1B42C9E10A92}" srcOrd="1" destOrd="0" presId="urn:microsoft.com/office/officeart/2005/8/layout/hierarchy1"/>
    <dgm:cxn modelId="{E5C538C8-BA06-40E4-BC72-45459D974643}" type="presParOf" srcId="{346B9F6D-FF01-4BB7-B94C-A921C2DA1EFF}" destId="{A03B4E5C-666B-41B7-9025-C37675CD1F2D}" srcOrd="2" destOrd="0" presId="urn:microsoft.com/office/officeart/2005/8/layout/hierarchy1"/>
    <dgm:cxn modelId="{2F7B0111-C282-4599-B8BB-D00E694C4E87}" type="presParOf" srcId="{346B9F6D-FF01-4BB7-B94C-A921C2DA1EFF}" destId="{5EA33D72-8A88-4335-83F2-C7B358F0E9F5}" srcOrd="3" destOrd="0" presId="urn:microsoft.com/office/officeart/2005/8/layout/hierarchy1"/>
    <dgm:cxn modelId="{C003D87F-3D58-4B6F-81C6-7D362AFDEC30}" type="presParOf" srcId="{5EA33D72-8A88-4335-83F2-C7B358F0E9F5}" destId="{ABFB0235-2AE2-42F6-95CD-DD76B6550D16}" srcOrd="0" destOrd="0" presId="urn:microsoft.com/office/officeart/2005/8/layout/hierarchy1"/>
    <dgm:cxn modelId="{CDB29564-3DBC-41EA-9B8F-23C0FCFFFEEB}" type="presParOf" srcId="{ABFB0235-2AE2-42F6-95CD-DD76B6550D16}" destId="{5AC4B0CE-97C6-4BFE-826C-42AD06F82EDC}" srcOrd="0" destOrd="0" presId="urn:microsoft.com/office/officeart/2005/8/layout/hierarchy1"/>
    <dgm:cxn modelId="{EED8F32B-5A7D-483C-AF7D-25BC0C09EDDA}" type="presParOf" srcId="{ABFB0235-2AE2-42F6-95CD-DD76B6550D16}" destId="{AB7A0555-74D9-4575-B31F-DF09CF4E179C}" srcOrd="1" destOrd="0" presId="urn:microsoft.com/office/officeart/2005/8/layout/hierarchy1"/>
    <dgm:cxn modelId="{67C9FEB4-8559-4636-8482-97C54D4887CB}" type="presParOf" srcId="{5EA33D72-8A88-4335-83F2-C7B358F0E9F5}" destId="{CB95B8A7-5538-4C97-A59C-B605CB77136D}" srcOrd="1" destOrd="0" presId="urn:microsoft.com/office/officeart/2005/8/layout/hierarchy1"/>
    <dgm:cxn modelId="{1CC48B0F-5E46-4485-9D5C-119D6CDBE80F}" type="presParOf" srcId="{346B9F6D-FF01-4BB7-B94C-A921C2DA1EFF}" destId="{FE0DB254-7BFB-402F-BD17-3AD0EFEF5A34}" srcOrd="4" destOrd="0" presId="urn:microsoft.com/office/officeart/2005/8/layout/hierarchy1"/>
    <dgm:cxn modelId="{178A6504-3410-418B-BF73-24BE5A22A50C}" type="presParOf" srcId="{346B9F6D-FF01-4BB7-B94C-A921C2DA1EFF}" destId="{90BB6E0C-EFA7-41B6-A288-9A40FA74C7C4}" srcOrd="5" destOrd="0" presId="urn:microsoft.com/office/officeart/2005/8/layout/hierarchy1"/>
    <dgm:cxn modelId="{8F119180-C66C-46AD-943E-341A9AD126D5}" type="presParOf" srcId="{90BB6E0C-EFA7-41B6-A288-9A40FA74C7C4}" destId="{4F9FE6A9-139E-46CA-BFE7-2418B57A99E9}" srcOrd="0" destOrd="0" presId="urn:microsoft.com/office/officeart/2005/8/layout/hierarchy1"/>
    <dgm:cxn modelId="{F55FB2E1-4C54-4920-9769-526FA59C47D2}" type="presParOf" srcId="{4F9FE6A9-139E-46CA-BFE7-2418B57A99E9}" destId="{BECC4E47-1C4E-434C-8735-95E96A45DE67}" srcOrd="0" destOrd="0" presId="urn:microsoft.com/office/officeart/2005/8/layout/hierarchy1"/>
    <dgm:cxn modelId="{08B29E6F-1DA5-4650-8E25-08B369CA1CE9}" type="presParOf" srcId="{4F9FE6A9-139E-46CA-BFE7-2418B57A99E9}" destId="{310E4600-7400-49DD-BD2F-1C154B29E4B8}" srcOrd="1" destOrd="0" presId="urn:microsoft.com/office/officeart/2005/8/layout/hierarchy1"/>
    <dgm:cxn modelId="{B5C9785E-4A92-4119-BA14-23BED29F2796}" type="presParOf" srcId="{90BB6E0C-EFA7-41B6-A288-9A40FA74C7C4}" destId="{1AA97243-A7C3-4D85-8D90-AE1A09712F6D}" srcOrd="1" destOrd="0" presId="urn:microsoft.com/office/officeart/2005/8/layout/hierarchy1"/>
    <dgm:cxn modelId="{62E16514-83A5-44EE-8939-D3F161A91D1D}" type="presParOf" srcId="{346B9F6D-FF01-4BB7-B94C-A921C2DA1EFF}" destId="{5958CA89-D320-44DA-BFC4-32D97A8521A2}" srcOrd="6" destOrd="0" presId="urn:microsoft.com/office/officeart/2005/8/layout/hierarchy1"/>
    <dgm:cxn modelId="{350118B6-1E52-4957-B657-7D7FD26274C7}" type="presParOf" srcId="{346B9F6D-FF01-4BB7-B94C-A921C2DA1EFF}" destId="{FB20CE88-9F0B-4AD0-AA69-228692B8A7B9}" srcOrd="7" destOrd="0" presId="urn:microsoft.com/office/officeart/2005/8/layout/hierarchy1"/>
    <dgm:cxn modelId="{1207C222-57A5-4719-887D-EFAE024E1F95}" type="presParOf" srcId="{FB20CE88-9F0B-4AD0-AA69-228692B8A7B9}" destId="{1982EABD-081B-4E33-9100-C60C7D109D76}" srcOrd="0" destOrd="0" presId="urn:microsoft.com/office/officeart/2005/8/layout/hierarchy1"/>
    <dgm:cxn modelId="{E729E032-163E-4F10-8B54-F68BCE7F7B55}" type="presParOf" srcId="{1982EABD-081B-4E33-9100-C60C7D109D76}" destId="{7F70437F-6C06-4797-AC14-88363DA90E55}" srcOrd="0" destOrd="0" presId="urn:microsoft.com/office/officeart/2005/8/layout/hierarchy1"/>
    <dgm:cxn modelId="{20A74F9A-6006-4AB2-9B69-3377A847649F}" type="presParOf" srcId="{1982EABD-081B-4E33-9100-C60C7D109D76}" destId="{47772024-9B74-4667-AA77-6C9B8AAFDB0E}" srcOrd="1" destOrd="0" presId="urn:microsoft.com/office/officeart/2005/8/layout/hierarchy1"/>
    <dgm:cxn modelId="{28C876F7-60D3-4308-9FA8-3866066319D8}" type="presParOf" srcId="{FB20CE88-9F0B-4AD0-AA69-228692B8A7B9}" destId="{61AA3E91-CFAC-4849-B510-B1B3511CBE7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58CA89-D320-44DA-BFC4-32D97A8521A2}">
      <dsp:nvSpPr>
        <dsp:cNvPr id="0" name=""/>
        <dsp:cNvSpPr/>
      </dsp:nvSpPr>
      <dsp:spPr>
        <a:xfrm>
          <a:off x="4277517" y="1222658"/>
          <a:ext cx="3726033" cy="136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8136"/>
              </a:lnTo>
              <a:lnTo>
                <a:pt x="3726033" y="1208136"/>
              </a:lnTo>
              <a:lnTo>
                <a:pt x="3726033" y="136655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0DB254-7BFB-402F-BD17-3AD0EFEF5A34}">
      <dsp:nvSpPr>
        <dsp:cNvPr id="0" name=""/>
        <dsp:cNvSpPr/>
      </dsp:nvSpPr>
      <dsp:spPr>
        <a:xfrm>
          <a:off x="4277517" y="1222658"/>
          <a:ext cx="1371269" cy="136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8136"/>
              </a:lnTo>
              <a:lnTo>
                <a:pt x="1371269" y="1208136"/>
              </a:lnTo>
              <a:lnTo>
                <a:pt x="1371269" y="136655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4E5C-666B-41B7-9025-C37675CD1F2D}">
      <dsp:nvSpPr>
        <dsp:cNvPr id="0" name=""/>
        <dsp:cNvSpPr/>
      </dsp:nvSpPr>
      <dsp:spPr>
        <a:xfrm>
          <a:off x="3259299" y="1222658"/>
          <a:ext cx="1018217" cy="1365809"/>
        </a:xfrm>
        <a:custGeom>
          <a:avLst/>
          <a:gdLst/>
          <a:ahLst/>
          <a:cxnLst/>
          <a:rect l="0" t="0" r="0" b="0"/>
          <a:pathLst>
            <a:path>
              <a:moveTo>
                <a:pt x="1018217" y="0"/>
              </a:moveTo>
              <a:lnTo>
                <a:pt x="1018217" y="1207387"/>
              </a:lnTo>
              <a:lnTo>
                <a:pt x="0" y="1207387"/>
              </a:lnTo>
              <a:lnTo>
                <a:pt x="0" y="136580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274E1-9CC0-461E-A972-F0F6E0763AF9}">
      <dsp:nvSpPr>
        <dsp:cNvPr id="0" name=""/>
        <dsp:cNvSpPr/>
      </dsp:nvSpPr>
      <dsp:spPr>
        <a:xfrm>
          <a:off x="956462" y="1222658"/>
          <a:ext cx="3321054" cy="1366558"/>
        </a:xfrm>
        <a:custGeom>
          <a:avLst/>
          <a:gdLst/>
          <a:ahLst/>
          <a:cxnLst/>
          <a:rect l="0" t="0" r="0" b="0"/>
          <a:pathLst>
            <a:path>
              <a:moveTo>
                <a:pt x="3321054" y="0"/>
              </a:moveTo>
              <a:lnTo>
                <a:pt x="3321054" y="1208136"/>
              </a:lnTo>
              <a:lnTo>
                <a:pt x="0" y="1208136"/>
              </a:lnTo>
              <a:lnTo>
                <a:pt x="0" y="136655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8110CD-0802-4152-BAAB-FE11C1615D21}">
      <dsp:nvSpPr>
        <dsp:cNvPr id="0" name=""/>
        <dsp:cNvSpPr/>
      </dsp:nvSpPr>
      <dsp:spPr>
        <a:xfrm>
          <a:off x="2465964" y="136739"/>
          <a:ext cx="3623105" cy="1085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BC9507-0637-4AA7-BAD6-86F2C9AB841B}">
      <dsp:nvSpPr>
        <dsp:cNvPr id="0" name=""/>
        <dsp:cNvSpPr/>
      </dsp:nvSpPr>
      <dsp:spPr>
        <a:xfrm>
          <a:off x="2655976" y="317251"/>
          <a:ext cx="3623105" cy="1085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SPRAWOZDANIE FINANSOWE WOJEWÓDZTWA KUJAWSKO-POMORSKIEGO ZA 2015 ROK</a:t>
          </a:r>
        </a:p>
      </dsp:txBody>
      <dsp:txXfrm>
        <a:off x="2687781" y="349056"/>
        <a:ext cx="3559495" cy="1022309"/>
      </dsp:txXfrm>
    </dsp:sp>
    <dsp:sp modelId="{804C7025-1E96-4A8D-B9D3-19235419A4E7}">
      <dsp:nvSpPr>
        <dsp:cNvPr id="0" name=""/>
        <dsp:cNvSpPr/>
      </dsp:nvSpPr>
      <dsp:spPr>
        <a:xfrm>
          <a:off x="366" y="2589217"/>
          <a:ext cx="1912192" cy="13426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09FAA-2801-4938-98EB-93EFBF74AA86}">
      <dsp:nvSpPr>
        <dsp:cNvPr id="0" name=""/>
        <dsp:cNvSpPr/>
      </dsp:nvSpPr>
      <dsp:spPr>
        <a:xfrm>
          <a:off x="190378" y="2769729"/>
          <a:ext cx="1912192" cy="13426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BILANS Z WYKONANIA BUDŻETU WOJEWÓDZTWA </a:t>
          </a:r>
          <a:b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</a:b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Suma bilansowa po stronie aktywów i pasywów 75.062.520,37 zł</a:t>
          </a:r>
        </a:p>
      </dsp:txBody>
      <dsp:txXfrm>
        <a:off x="229702" y="2809053"/>
        <a:ext cx="1833544" cy="1263982"/>
      </dsp:txXfrm>
    </dsp:sp>
    <dsp:sp modelId="{5AC4B0CE-97C6-4BFE-826C-42AD06F82EDC}">
      <dsp:nvSpPr>
        <dsp:cNvPr id="0" name=""/>
        <dsp:cNvSpPr/>
      </dsp:nvSpPr>
      <dsp:spPr>
        <a:xfrm>
          <a:off x="2282750" y="2588468"/>
          <a:ext cx="1953098" cy="1362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7A0555-74D9-4575-B31F-DF09CF4E179C}">
      <dsp:nvSpPr>
        <dsp:cNvPr id="0" name=""/>
        <dsp:cNvSpPr/>
      </dsp:nvSpPr>
      <dsp:spPr>
        <a:xfrm>
          <a:off x="2472762" y="2768979"/>
          <a:ext cx="1953098" cy="1362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ŁĄCZNY BILNAS WOJEWÓDZKICH JEDNOSTEK BUDŻETOWYCH</a:t>
          </a: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/>
          </a:r>
          <a:b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</a:b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Suma bilansowa po stronie aktywów i pasywów 1.704.451.899,06 zł</a:t>
          </a:r>
        </a:p>
      </dsp:txBody>
      <dsp:txXfrm>
        <a:off x="2512673" y="2808890"/>
        <a:ext cx="1873276" cy="1282843"/>
      </dsp:txXfrm>
    </dsp:sp>
    <dsp:sp modelId="{BECC4E47-1C4E-434C-8735-95E96A45DE67}">
      <dsp:nvSpPr>
        <dsp:cNvPr id="0" name=""/>
        <dsp:cNvSpPr/>
      </dsp:nvSpPr>
      <dsp:spPr>
        <a:xfrm>
          <a:off x="4625705" y="2589217"/>
          <a:ext cx="2046162" cy="1315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0E4600-7400-49DD-BD2F-1C154B29E4B8}">
      <dsp:nvSpPr>
        <dsp:cNvPr id="0" name=""/>
        <dsp:cNvSpPr/>
      </dsp:nvSpPr>
      <dsp:spPr>
        <a:xfrm>
          <a:off x="4815717" y="2769729"/>
          <a:ext cx="2046162" cy="13155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ŁĄCZNY RACHUNEK ZYSKÓW I STRAT WOJEWÓDZKICH JEDNOSTEK BUDŻETOWYCH</a:t>
          </a:r>
          <a:r>
            <a:rPr kumimoji="0" lang="pl-PL" altLang="pl-PL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 </a:t>
          </a:r>
          <a:br>
            <a:rPr kumimoji="0" lang="pl-PL" altLang="pl-PL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</a:b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Zysk netto  594.435.892,71 zł</a:t>
          </a:r>
        </a:p>
      </dsp:txBody>
      <dsp:txXfrm>
        <a:off x="4854249" y="2808261"/>
        <a:ext cx="1969098" cy="1238527"/>
      </dsp:txXfrm>
    </dsp:sp>
    <dsp:sp modelId="{7F70437F-6C06-4797-AC14-88363DA90E55}">
      <dsp:nvSpPr>
        <dsp:cNvPr id="0" name=""/>
        <dsp:cNvSpPr/>
      </dsp:nvSpPr>
      <dsp:spPr>
        <a:xfrm>
          <a:off x="7051892" y="2589217"/>
          <a:ext cx="1903316" cy="15811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772024-9B74-4667-AA77-6C9B8AAFDB0E}">
      <dsp:nvSpPr>
        <dsp:cNvPr id="0" name=""/>
        <dsp:cNvSpPr/>
      </dsp:nvSpPr>
      <dsp:spPr>
        <a:xfrm>
          <a:off x="7241904" y="2769729"/>
          <a:ext cx="1903316" cy="15811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ŁĄCZNE ZESTAWIENIE ZMIAN W FUNDUSZU WOJEWÓDZKICH JEDNOSTEK BUDŻETOWYCH</a:t>
          </a:r>
          <a:r>
            <a:rPr kumimoji="0" lang="pl-PL" altLang="pl-PL" sz="1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/>
          </a:r>
          <a:br>
            <a:rPr kumimoji="0" lang="pl-PL" altLang="pl-PL" sz="1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</a:b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Stan funduszu na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31-12-2015 r.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altLang="pl-PL" sz="1200" b="1" i="0" u="none" strike="noStrike" kern="1200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1.633.428.385,23 zł</a:t>
          </a:r>
        </a:p>
      </dsp:txBody>
      <dsp:txXfrm>
        <a:off x="7288213" y="2816038"/>
        <a:ext cx="1810698" cy="1488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0.41173</cdr:x>
      <cdr:y>0.15179</cdr:y>
    </cdr:from>
    <cdr:to>
      <cdr:x>0.51252</cdr:x>
      <cdr:y>0.25818</cdr:y>
    </cdr:to>
    <cdr:sp macro="" textlink="">
      <cdr:nvSpPr>
        <cdr:cNvPr id="2" name="Elipsa 1"/>
        <cdr:cNvSpPr/>
      </cdr:nvSpPr>
      <cdr:spPr>
        <a:xfrm xmlns:a="http://schemas.openxmlformats.org/drawingml/2006/main">
          <a:off x="3735415" y="855094"/>
          <a:ext cx="914400" cy="59936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  <cdr:relSizeAnchor xmlns:cdr="http://schemas.openxmlformats.org/drawingml/2006/chartDrawing">
    <cdr:from>
      <cdr:x>0.40181</cdr:x>
      <cdr:y>0.15179</cdr:y>
    </cdr:from>
    <cdr:to>
      <cdr:x>0.52086</cdr:x>
      <cdr:y>0.2157</cdr:y>
    </cdr:to>
    <cdr:sp macro="" textlink="">
      <cdr:nvSpPr>
        <cdr:cNvPr id="3" name="Elipsa 2"/>
        <cdr:cNvSpPr/>
      </cdr:nvSpPr>
      <cdr:spPr>
        <a:xfrm xmlns:a="http://schemas.openxmlformats.org/drawingml/2006/main">
          <a:off x="3645406" y="855095"/>
          <a:ext cx="1080120" cy="36004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lIns="0" tIns="0" rIns="0" bIns="0"/>
        <a:lstStyle xmlns:a="http://schemas.openxmlformats.org/drawingml/2006/main"/>
        <a:p xmlns:a="http://schemas.openxmlformats.org/drawingml/2006/main">
          <a:pPr algn="ctr"/>
          <a:r>
            <a:rPr lang="pl-PL" sz="1600" b="1" dirty="0" smtClean="0">
              <a:solidFill>
                <a:schemeClr val="tx1"/>
              </a:solidFill>
            </a:rPr>
            <a:t>12,73 %</a:t>
          </a:r>
          <a:endParaRPr lang="pl-PL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0.63992</cdr:x>
      <cdr:y>0.22368</cdr:y>
    </cdr:from>
    <cdr:to>
      <cdr:x>0.76393</cdr:x>
      <cdr:y>0.29558</cdr:y>
    </cdr:to>
    <cdr:sp macro="" textlink="">
      <cdr:nvSpPr>
        <cdr:cNvPr id="4" name="Elipsa 3"/>
        <cdr:cNvSpPr/>
      </cdr:nvSpPr>
      <cdr:spPr>
        <a:xfrm xmlns:a="http://schemas.openxmlformats.org/drawingml/2006/main">
          <a:off x="5805645" y="1260140"/>
          <a:ext cx="1125125" cy="40504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lIns="0" tIns="0" rIns="0" bIns="0"/>
        <a:lstStyle xmlns:a="http://schemas.openxmlformats.org/drawingml/2006/main"/>
        <a:p xmlns:a="http://schemas.openxmlformats.org/drawingml/2006/main">
          <a:pPr algn="ctr"/>
          <a:r>
            <a:rPr lang="pl-PL" sz="1600" b="1" dirty="0" smtClean="0">
              <a:solidFill>
                <a:schemeClr val="tx1"/>
              </a:solidFill>
            </a:rPr>
            <a:t>29,79 %</a:t>
          </a:r>
          <a:endParaRPr lang="pl-PL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0.65595</cdr:x>
      <cdr:y>0.43139</cdr:y>
    </cdr:from>
    <cdr:to>
      <cdr:x>0.80477</cdr:x>
      <cdr:y>0.53525</cdr:y>
    </cdr:to>
    <cdr:sp macro="" textlink="">
      <cdr:nvSpPr>
        <cdr:cNvPr id="5" name="Elipsa 4"/>
        <cdr:cNvSpPr/>
      </cdr:nvSpPr>
      <cdr:spPr>
        <a:xfrm xmlns:a="http://schemas.openxmlformats.org/drawingml/2006/main">
          <a:off x="5951087" y="2430270"/>
          <a:ext cx="1350150" cy="58506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l-PL" sz="1600" b="1" dirty="0" smtClean="0">
              <a:solidFill>
                <a:schemeClr val="tx1"/>
              </a:solidFill>
            </a:rPr>
            <a:t>10,65 %</a:t>
          </a:r>
          <a:endParaRPr lang="pl-PL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0.28771</cdr:x>
      <cdr:y>0.39145</cdr:y>
    </cdr:from>
    <cdr:to>
      <cdr:x>0.43472</cdr:x>
      <cdr:y>0.48731</cdr:y>
    </cdr:to>
    <cdr:sp macro="" textlink="">
      <cdr:nvSpPr>
        <cdr:cNvPr id="6" name="Elipsa 5"/>
        <cdr:cNvSpPr/>
      </cdr:nvSpPr>
      <cdr:spPr>
        <a:xfrm xmlns:a="http://schemas.openxmlformats.org/drawingml/2006/main">
          <a:off x="2610290" y="2205245"/>
          <a:ext cx="1333710" cy="54006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l-PL" sz="1600" b="1" dirty="0" smtClean="0">
              <a:solidFill>
                <a:schemeClr val="tx1"/>
              </a:solidFill>
            </a:rPr>
            <a:t>46,83 %</a:t>
          </a:r>
          <a:endParaRPr lang="pl-PL" sz="1600" b="1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smtClean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0E69B8-9FD3-4486-9AD8-428248D962AA}" type="datetimeFigureOut">
              <a:rPr lang="pl-PL" altLang="pl-PL"/>
              <a:pPr>
                <a:defRPr/>
              </a:pPr>
              <a:t>2016-05-20</a:t>
            </a:fld>
            <a:endParaRPr lang="pl-PL" altLang="pl-PL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smtClean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1DBAA9E-2C4F-42BD-AC50-379B4D5E89D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05224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Franklin Gothic Book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Franklin Gothic Book" pitchFamily="34" charset="0"/>
                <a:cs typeface="Arial" charset="0"/>
              </a:defRPr>
            </a:lvl1pPr>
          </a:lstStyle>
          <a:p>
            <a:pPr>
              <a:defRPr/>
            </a:pPr>
            <a:fld id="{99DFA31E-C63D-4714-B9DB-5047935EC368}" type="datetimeFigureOut">
              <a:rPr lang="pl-PL"/>
              <a:pPr>
                <a:defRPr/>
              </a:pPr>
              <a:t>2016-05-20</a:t>
            </a:fld>
            <a:endParaRPr lang="pl-P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Franklin Gothic Book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effectLst/>
                <a:latin typeface="Franklin Gothic Book" pitchFamily="34" charset="0"/>
              </a:defRPr>
            </a:lvl1pPr>
          </a:lstStyle>
          <a:p>
            <a:pPr>
              <a:defRPr/>
            </a:pPr>
            <a:fld id="{04A53400-6DFB-4D0F-B7FE-B25308910D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90617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4066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702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0513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9206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9208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1688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01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8972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371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6308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552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1334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4460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8739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9546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0682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0343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9090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265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8371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3539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178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046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96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331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938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036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765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59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6" y="-8468"/>
            <a:chExt cx="9171316" cy="6874935"/>
          </a:xfrm>
        </p:grpSpPr>
        <p:cxnSp>
          <p:nvCxnSpPr>
            <p:cNvPr id="5" name="Straight Connector 27"/>
            <p:cNvCxnSpPr/>
            <p:nvPr/>
          </p:nvCxnSpPr>
          <p:spPr>
            <a:xfrm flipV="1">
              <a:off x="5130456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3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31"/>
            <p:cNvSpPr/>
            <p:nvPr/>
          </p:nvSpPr>
          <p:spPr>
            <a:xfrm>
              <a:off x="6638635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3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3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3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3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7"/>
            <p:cNvSpPr/>
            <p:nvPr/>
          </p:nvSpPr>
          <p:spPr>
            <a:xfrm>
              <a:off x="-8466" y="-8468"/>
              <a:ext cx="863632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WordArt 17"/>
          <p:cNvSpPr>
            <a:spLocks noChangeArrowheads="1" noChangeShapeType="1" noTextEdit="1"/>
          </p:cNvSpPr>
          <p:nvPr userDrawn="1"/>
        </p:nvSpPr>
        <p:spPr bwMode="auto">
          <a:xfrm>
            <a:off x="1474788" y="6443663"/>
            <a:ext cx="6192837" cy="22383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pl-PL" sz="1200" kern="10">
                <a:ln w="31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FFFF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Urząd Marszałkowski Województwa Kujawsko-Pomorskiego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E7624-D08F-4648-91FE-54540ED7C225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2809B-4E70-431D-A9E3-5C6CDAE26B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288029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0F52A-6C7F-4BF0-A542-8A23639F2A9B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CBF61-0333-439D-9ADD-5EEF6C1BED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209061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pl-PL" sz="800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pl-PL" sz="800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5FE19-E858-498E-AA4E-50CB2D8561D3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6B24-BD09-477D-A2BF-264ADD892D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60486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E3D39-07DF-4EFF-97D0-AF48D6C5E4CB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2B7E0-B855-48D4-890E-AE6C6191F0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49372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pl-PL" sz="800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pl-PL" sz="800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C1DEC-C85C-47DF-885B-93F2A907C39A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C04A5-72B8-4AB1-BC5C-7FB4A496F1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00756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4614F-636E-42C0-8584-BD50F8B7BC8F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F38E9-4A3C-4C45-BB99-7F9B0E0CE8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416467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E6151-FB0F-4CDF-901B-0BFB44648F9D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A0784-4151-4A9E-8062-F0C2EB465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698026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B41E4-DD0D-46E5-B2EC-0995AA5839D7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54AA4-C171-408A-B7A1-C5DBAF3FE2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27929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AB212-7985-494A-A5CC-D67DED408C67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A181B-EB64-4B06-AF5C-90BACE5D25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988579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A55D1-2A7D-4496-8092-D9A07BF61F9D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9979-AF76-4091-9943-EC42971256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89142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4B0F6-8347-4F9F-9F9E-4200A509960E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9C543-6466-40C9-8AF5-74EF0AA848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01356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DBA11-1A61-46E8-919E-D1D58CD07CDB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D2D3B-97A4-49FC-8168-9494C9307B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84064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AE679-B36A-40B2-BFCE-F06B031BE167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B7DF2-94AF-4B98-9985-DA40561343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4214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7ED37-2FFF-4CF3-883B-D2E9EEE466FA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3F2B2-7E46-4F38-9959-CEF1587FD9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34097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1E669-8E83-4910-95CA-AA439438D448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19247-F213-46BC-92CD-A7A828DE1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291373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7E3D6-4E66-4D54-85AB-42AA6E8B4249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3D39-C6D0-4584-AD82-74DC93F85D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64287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17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55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34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5BDE2669-8A45-4D91-9143-A745F5ACF59A}" type="datetimeFigureOut">
              <a:rPr lang="en-US"/>
              <a:pPr>
                <a:defRPr/>
              </a:pPr>
              <a:t>5/20/2016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6C6C9E11-A2F5-4711-B7D0-7FF6D0900C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8" r:id="rId11"/>
    <p:sldLayoutId id="2147483783" r:id="rId12"/>
    <p:sldLayoutId id="2147483789" r:id="rId13"/>
    <p:sldLayoutId id="2147483784" r:id="rId14"/>
    <p:sldLayoutId id="2147483785" r:id="rId15"/>
    <p:sldLayoutId id="2147483786" r:id="rId16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3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392113" y="1727200"/>
            <a:ext cx="8335962" cy="1350963"/>
          </a:xfrm>
          <a:prstGeom prst="rect">
            <a:avLst/>
          </a:prstGeom>
        </p:spPr>
        <p:txBody>
          <a:bodyPr wrap="none"/>
          <a:lstStyle/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</a:t>
            </a:r>
          </a:p>
        </p:txBody>
      </p:sp>
      <p:pic>
        <p:nvPicPr>
          <p:cNvPr id="8195" name="Obraz 3" descr="kujpom_herb co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3743325"/>
            <a:ext cx="135096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0" y="323850"/>
            <a:ext cx="8839200" cy="310515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WYKONANIE BUDŻETU WOJEWÓDZTWA KUJAWSKO-POMORSKIEGO ZA 2015 ROK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/>
          </p:cNvSpPr>
          <p:nvPr/>
        </p:nvSpPr>
        <p:spPr bwMode="auto">
          <a:xfrm>
            <a:off x="0" y="142875"/>
            <a:ext cx="9145588" cy="855663"/>
          </a:xfrm>
          <a:prstGeom prst="rect">
            <a:avLst/>
          </a:prstGeom>
          <a:gradFill rotWithShape="1">
            <a:gsLst>
              <a:gs pos="0">
                <a:srgbClr val="CCFF99">
                  <a:alpha val="30000"/>
                </a:srgbClr>
              </a:gs>
              <a:gs pos="100000">
                <a:srgbClr val="3B572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l-PL" altLang="pl-PL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WYDATKI WYKONANE Z BUDŻETU WOJEWÓDZTWA W 2015 ROKU (wg grup wydatków z podziałem na działy klasyfikacji budżetowej)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429231"/>
              </p:ext>
            </p:extLst>
          </p:nvPr>
        </p:nvGraphicFramePr>
        <p:xfrm>
          <a:off x="26495" y="1088740"/>
          <a:ext cx="9082549" cy="5149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2434"/>
                <a:gridCol w="1062731"/>
                <a:gridCol w="765085"/>
                <a:gridCol w="360040"/>
                <a:gridCol w="810090"/>
                <a:gridCol w="360040"/>
                <a:gridCol w="765085"/>
                <a:gridCol w="315035"/>
                <a:gridCol w="765085"/>
                <a:gridCol w="370090"/>
                <a:gridCol w="704156"/>
                <a:gridCol w="285954"/>
                <a:gridCol w="765085"/>
                <a:gridCol w="270030"/>
                <a:gridCol w="745921"/>
                <a:gridCol w="315688"/>
              </a:tblGrid>
              <a:tr h="215414">
                <a:tc rowSpan="3"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Działy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ogółem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l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tym: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5849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bieżące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tym: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majątkowe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tym: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7697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zadania z udziałem UE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zadania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zadania z udziałem UE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zadania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4959"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6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6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6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6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6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6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6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299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Rolnictwo i łowiectwo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70 654 200,08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28 992 218,24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6 113 429,88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22 878 788,36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41 661 981,84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14 450 288,84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27 211 693,00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26,65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5035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Rybołówstwo i rybactwo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983 842,20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983 842,20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954 141,81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29 700,39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Przetwórstwo przemysłowe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50 164 957,26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16 294 356,86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16 078 778,50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215 578,36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33 870 600,40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29 370 600,40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4 500 000,00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0070"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Wytwarzanie i zaopatrywanie w energię elektryczną, gaz i wodę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233 937,96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233 937,96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228 997,96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95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Handel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267 912,00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267 912,00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267 903,00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097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Transport i łączność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277 421 473,46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28,94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180 092 059,30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31,54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683 613,38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179 408 445,92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39,96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97 329 414,16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25,10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69 692 607,26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24,40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27 636 806,90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27,06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6184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Turystyka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3 326 764,77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0,35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2 236 010,80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1 811 858,12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424 152,68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1 090 753,97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1 090 753,97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2346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Gospodarka mieszkaniowa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269 541,19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233 241,19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233 241,19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36 300,00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36 300,00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6184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Działalność usługowa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6 773 081,34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3 978 932,00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131 509,94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3 847 422,06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2 794 149,34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2 464 811,76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329 337,58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643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Informatyka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100 289 740,59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10,46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8 912 111,90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8 767 914,79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144 197,11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91 377 628,69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90 386 109,89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31,65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991 518,80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Administracja publiczna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99 304 421,85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98 484 125,02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51 410 228,44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47 073 896,58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820 296,83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505 390,60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314 906,23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14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Obrona narodowa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1598"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Bezpieczeństwo publiczne i ochrona przeciwpożarowa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124 980,41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124 980,41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124 980,41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599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/>
          </p:cNvSpPr>
          <p:nvPr/>
        </p:nvSpPr>
        <p:spPr bwMode="auto">
          <a:xfrm>
            <a:off x="0" y="142875"/>
            <a:ext cx="9145588" cy="855663"/>
          </a:xfrm>
          <a:prstGeom prst="rect">
            <a:avLst/>
          </a:prstGeom>
          <a:gradFill rotWithShape="1">
            <a:gsLst>
              <a:gs pos="0">
                <a:srgbClr val="CCFF99">
                  <a:alpha val="30000"/>
                </a:srgbClr>
              </a:gs>
              <a:gs pos="100000">
                <a:srgbClr val="3B572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l-PL" altLang="pl-PL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WYDATKI WYKONANE Z BUDŻETU WOJEWÓDZTWA W 2015 ROKU (wg grup wydatków z podziałem na działy klasyfikacji budżetowej)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008776"/>
              </p:ext>
            </p:extLst>
          </p:nvPr>
        </p:nvGraphicFramePr>
        <p:xfrm>
          <a:off x="71503" y="1088739"/>
          <a:ext cx="8979288" cy="5310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6329"/>
                <a:gridCol w="956823"/>
                <a:gridCol w="749786"/>
                <a:gridCol w="220525"/>
                <a:gridCol w="749786"/>
                <a:gridCol w="308735"/>
                <a:gridCol w="793891"/>
                <a:gridCol w="309617"/>
                <a:gridCol w="855095"/>
                <a:gridCol w="270030"/>
                <a:gridCol w="765085"/>
                <a:gridCol w="315035"/>
                <a:gridCol w="810090"/>
                <a:gridCol w="360040"/>
                <a:gridCol w="765085"/>
                <a:gridCol w="383336"/>
              </a:tblGrid>
              <a:tr h="158861">
                <a:tc rowSpan="3"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Działy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ogółem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l" fontAlgn="t"/>
                      <a:r>
                        <a:rPr lang="pl-PL" sz="1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tym:</a:t>
                      </a:r>
                      <a:endParaRPr lang="pl-PL" sz="1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4340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bieżące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tym: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majątkowe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tym: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825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zadania z udziałem UE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zadania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zadania z udziałem UE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zadania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06"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6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0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Obsługa długu publicznego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7 409 305,70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7 409 305,70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7 409 305,70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0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 i 854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Oświata i Edukacja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80 747 860,47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77 771 317,21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13,62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771 384,88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0,63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76 999 932,33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17,15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2 976 543,26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0,77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2 976 543,26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06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tego: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0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</a:t>
                      </a:r>
                    </a:p>
                  </a:txBody>
                  <a:tcPr marL="4244" marR="4244" marT="4244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Oświata i wychowanie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56 506 773,45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5,89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56 506 773,45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771 384,88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0,63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55 735 388,57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12,41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250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854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Edukacyjna opieka wychowawcza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24 241 087,02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2,53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21 264 543,76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3,72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21 264 543,76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4,74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2 976 543,26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0,77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2 976 543,26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2,92</a:t>
                      </a: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0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Szkolnictwo wyższe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667 576,61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667 576,61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667 576,61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0,65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7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Ochrona zdrowia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94 548 002,84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6 670 817,29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6 670 817,29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87 877 185,55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22,67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53 831 499,59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34 045 685,96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56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Pomoc społeczna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9 759 978,24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1,02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9 741 060,84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2 097 967,88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7 643 092,96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18 917,40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18 917,40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610"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zadania w zakresie polityki społecznej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33 951 404,99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31 760 089,18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21 533 130,85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17,65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10 226 958,33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2,28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2 191 315,81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876 836,86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1 314 478,95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1,29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712"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Gospodarka komunalna i ochrona środowiska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11 313 933,67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8 274 277,00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4 551 113,98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3,73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3 723 163,02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0,83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3 039 656,67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0,78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2 595 402,27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444 254,40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0,44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610"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921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Kultura i ochrona dziedzictwa narodowego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88 997 066,31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9,28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77 107 913,92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3 923 208,27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3,22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73 184 705,65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11 889 152,39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10 533 263,92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1 355 888,47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1,33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816">
                <a:tc>
                  <a:txBody>
                    <a:bodyPr/>
                    <a:lstStyle/>
                    <a:p>
                      <a:pPr algn="ct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925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Ogrody botaniczne i zoologiczne oraz naturalne obszary i obiekty chronionej przyrody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10 007 784,86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6 531 496,17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1 894 308,47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1,55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4 637 187,70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3 476 288,69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3 230 145,12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246 143,57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00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Kultura fizyczna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11 493 108,57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5 129 681,15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1 012 952,56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0,83</a:t>
                      </a:r>
                      <a:endParaRPr lang="pl-PL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4 116 728,59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6 363 427,42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6 357 113,51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6 313,91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30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958 712 875,37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570 997 748,38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122 003 444,75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448 994 303,63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387 715 126,99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285 613 821,95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102 101 305,04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9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l-PL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4" marR="4244" marT="4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3498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1588" y="98630"/>
            <a:ext cx="9145588" cy="62214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Autofit/>
          </a:bodyPr>
          <a:lstStyle/>
          <a:p>
            <a:pPr algn="ctr" eaLnBrk="1" hangingPunct="1">
              <a:defRPr/>
            </a:pPr>
            <a:r>
              <a:rPr lang="pl-PL" alt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WYDATKI Z BUDŻETU WOJEWÓDZTWA W 2015 ROKU </a:t>
            </a:r>
            <a:r>
              <a:rPr lang="pl-PL" alt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alt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alt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wg grup </a:t>
            </a:r>
            <a:r>
              <a:rPr lang="pl-PL" alt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wydatków) </a:t>
            </a:r>
            <a:endParaRPr lang="pl-PL" altLang="pl-PL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5" name="Picture 7" descr="ciacho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3806825" y="1898650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610343"/>
              </p:ext>
            </p:extLst>
          </p:nvPr>
        </p:nvGraphicFramePr>
        <p:xfrm>
          <a:off x="71500" y="863715"/>
          <a:ext cx="9001000" cy="5723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811247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ctrTitle"/>
          </p:nvPr>
        </p:nvSpPr>
        <p:spPr>
          <a:xfrm>
            <a:off x="116505" y="154520"/>
            <a:ext cx="8910990" cy="888468"/>
          </a:xfrm>
          <a:gradFill rotWithShape="0">
            <a:gsLst>
              <a:gs pos="0">
                <a:srgbClr val="CCFF99">
                  <a:alpha val="29999"/>
                </a:srgbClr>
              </a:gs>
              <a:gs pos="100000">
                <a:srgbClr val="3B5726"/>
              </a:gs>
            </a:gsLst>
            <a:lin ang="5400000"/>
          </a:gradFill>
        </p:spPr>
        <p:txBody>
          <a:bodyPr/>
          <a:lstStyle/>
          <a:p>
            <a:pPr algn="ctr"/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PLANOWANY I WYKONANY WYNIK BUDŻETOWY WOJEWÓDZTWA W 2015 ROKU</a:t>
            </a:r>
          </a:p>
        </p:txBody>
      </p:sp>
      <p:pic>
        <p:nvPicPr>
          <p:cNvPr id="36867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10733">
            <a:off x="1798040" y="1436245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40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710776"/>
              </p:ext>
            </p:extLst>
          </p:nvPr>
        </p:nvGraphicFramePr>
        <p:xfrm>
          <a:off x="0" y="1042988"/>
          <a:ext cx="3446875" cy="1878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09" name="Chart" r:id="rId5" imgW="6877044" imgH="3791070" progId="MSGraph.Chart.8">
                  <p:embed followColorScheme="full"/>
                </p:oleObj>
              </mc:Choice>
              <mc:Fallback>
                <p:oleObj name="Chart" r:id="rId5" imgW="6877044" imgH="3791070" progId="MSGraph.Chart.8">
                  <p:embed followColorScheme="full"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042988"/>
                        <a:ext cx="3446875" cy="18786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00943"/>
              </p:ext>
            </p:extLst>
          </p:nvPr>
        </p:nvGraphicFramePr>
        <p:xfrm>
          <a:off x="4707015" y="1033422"/>
          <a:ext cx="4365625" cy="246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0" name="Chart" r:id="rId7" imgW="6734144" imgH="3800520" progId="MSGraph.Chart.8">
                  <p:embed followColorScheme="full"/>
                </p:oleObj>
              </mc:Choice>
              <mc:Fallback>
                <p:oleObj name="Chart" r:id="rId7" imgW="6734144" imgH="3800520" progId="MSGraph.Chart.8">
                  <p:embed followColorScheme="full"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7015" y="1033422"/>
                        <a:ext cx="4365625" cy="246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760600"/>
              </p:ext>
            </p:extLst>
          </p:nvPr>
        </p:nvGraphicFramePr>
        <p:xfrm>
          <a:off x="-8494" y="3494047"/>
          <a:ext cx="9144000" cy="28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1" name="Chart" r:id="rId9" imgW="11791843" imgH="3657690" progId="MSGraph.Chart.8">
                  <p:embed followColorScheme="full"/>
                </p:oleObj>
              </mc:Choice>
              <mc:Fallback>
                <p:oleObj name="Chart" r:id="rId9" imgW="11791843" imgH="3657690" progId="MSGraph.Chart.8">
                  <p:embed followColorScheme="full"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8494" y="3494047"/>
                        <a:ext cx="9144000" cy="287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4045" grpId="0" uiExpand="1"/>
      <p:bldOleChart spid="44048" grpId="0"/>
      <p:bldOleChart spid="44042" grpId="0" uiExpan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2077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17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WYDATKI PONIESIONE W LATACH 2007-2015 NA REALIZACJĘ PROJEKTÓW WOJEWÓDZTWA Z PERSPEKTYWY FINANSOWEJ 2007-2013 (wg źródeł finansowania)</a:t>
            </a:r>
          </a:p>
        </p:txBody>
      </p:sp>
      <p:pic>
        <p:nvPicPr>
          <p:cNvPr id="18435" name="Picture 7" descr="ciacho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3806825" y="1898650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154508"/>
              </p:ext>
            </p:extLst>
          </p:nvPr>
        </p:nvGraphicFramePr>
        <p:xfrm>
          <a:off x="71500" y="720775"/>
          <a:ext cx="9072500" cy="5633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238707"/>
              </p:ext>
            </p:extLst>
          </p:nvPr>
        </p:nvGraphicFramePr>
        <p:xfrm>
          <a:off x="2141730" y="4824155"/>
          <a:ext cx="6873929" cy="1815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0"/>
                <a:gridCol w="1305445"/>
                <a:gridCol w="1248004"/>
              </a:tblGrid>
              <a:tr h="240865"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0" u="none" strike="noStrike" dirty="0">
                          <a:effectLst/>
                          <a:latin typeface="+mn-lt"/>
                        </a:rPr>
                        <a:t>Wyszczególnienie</a:t>
                      </a:r>
                      <a:endParaRPr lang="pl-PL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0" u="none" strike="noStrike" dirty="0">
                          <a:effectLst/>
                          <a:latin typeface="+mn-lt"/>
                        </a:rPr>
                        <a:t>Wydatki </a:t>
                      </a:r>
                      <a:r>
                        <a:rPr lang="pl-PL" sz="1400" b="0" u="none" strike="noStrike" dirty="0" smtClean="0">
                          <a:effectLst/>
                          <a:latin typeface="+mn-lt"/>
                        </a:rPr>
                        <a:t>łączne (w mln zł)</a:t>
                      </a:r>
                      <a:endParaRPr lang="pl-PL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0" u="none" strike="noStrike" dirty="0" smtClean="0">
                          <a:effectLst/>
                          <a:latin typeface="+mn-lt"/>
                        </a:rPr>
                        <a:t>struktura </a:t>
                      </a:r>
                      <a:r>
                        <a:rPr lang="pl-PL" sz="1400" b="0" u="none" strike="noStrike" dirty="0">
                          <a:effectLst/>
                          <a:latin typeface="+mn-lt"/>
                        </a:rPr>
                        <a:t>%</a:t>
                      </a:r>
                      <a:endParaRPr lang="pl-PL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988"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pl-PL" sz="1000" b="0" i="1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0" u="none" strike="noStrike" dirty="0">
                          <a:effectLst/>
                          <a:latin typeface="+mn-lt"/>
                        </a:rPr>
                        <a:t>2</a:t>
                      </a:r>
                      <a:endParaRPr lang="pl-PL" sz="1000" b="0" i="1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0" u="none" strike="noStrike" dirty="0">
                          <a:effectLst/>
                          <a:latin typeface="+mn-lt"/>
                        </a:rPr>
                        <a:t>3</a:t>
                      </a:r>
                      <a:endParaRPr lang="pl-PL" sz="1000" b="0" i="1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0865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Środki z Unii Europejskiej i inne zagraniczne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1 214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72,48</a:t>
                      </a:r>
                      <a:endParaRPr lang="pl-PL" sz="1400" b="0" i="0" u="none" strike="noStrike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0865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Środki z </a:t>
                      </a:r>
                      <a:r>
                        <a:rPr lang="pl-PL" sz="1400" b="0" i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Budżetu </a:t>
                      </a:r>
                      <a:r>
                        <a:rPr lang="pl-PL" sz="1400" b="0" i="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Państwa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5,97</a:t>
                      </a:r>
                      <a:endParaRPr lang="pl-PL" sz="1400" b="0" i="0" u="none" strike="noStrike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0865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0" i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Środki własne</a:t>
                      </a:r>
                      <a:r>
                        <a:rPr lang="pl-PL" sz="1400" b="0" i="0" u="none" strike="noStrike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w</a:t>
                      </a:r>
                      <a:r>
                        <a:rPr lang="pl-PL" sz="1400" b="0" i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ojewództwa</a:t>
                      </a:r>
                      <a:endParaRPr lang="pl-PL" sz="1400" b="0" i="0" u="none" strike="noStrike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400" b="0" i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338 </a:t>
                      </a:r>
                      <a:endParaRPr lang="pl-PL" sz="1400" b="0" i="0" u="none" strike="noStrike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20,18</a:t>
                      </a:r>
                      <a:endParaRPr lang="pl-PL" sz="1400" b="0" i="0" u="none" strike="noStrike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0865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Inne środki publiczne (fundusze celowe, j.s.t.)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1,37</a:t>
                      </a:r>
                      <a:endParaRPr lang="pl-PL" sz="1400" b="0" i="0" u="none" strike="noStrike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086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OGÓŁEM</a:t>
                      </a:r>
                      <a:endParaRPr lang="pl-PL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1 675 </a:t>
                      </a:r>
                      <a:endParaRPr lang="pl-PL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100,00</a:t>
                      </a:r>
                      <a:endParaRPr lang="pl-PL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880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1588" y="98630"/>
            <a:ext cx="9145588" cy="62214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1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WYDATKI PONIESIONE W LATACH 2007-2015 NA REALIZACJĘ PROJEKTÓW WOJEWÓDZTWA Z PERSPEKTYWY FINANSOWEJ 2007-2013 </a:t>
            </a:r>
            <a:endParaRPr lang="pl-PL" altLang="pl-PL" sz="1800" b="1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8435" name="Picture 7" descr="ciacho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3806825" y="1898650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248841"/>
              </p:ext>
            </p:extLst>
          </p:nvPr>
        </p:nvGraphicFramePr>
        <p:xfrm>
          <a:off x="6419" y="720775"/>
          <a:ext cx="9066081" cy="563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605525"/>
              </p:ext>
            </p:extLst>
          </p:nvPr>
        </p:nvGraphicFramePr>
        <p:xfrm>
          <a:off x="4166955" y="4824155"/>
          <a:ext cx="4818364" cy="1712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6894"/>
                <a:gridCol w="1980324"/>
                <a:gridCol w="891146"/>
              </a:tblGrid>
              <a:tr h="254701"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0" u="none" strike="noStrike" dirty="0">
                          <a:effectLst/>
                        </a:rPr>
                        <a:t>Wyszczególnienie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0" u="none" strike="noStrike" dirty="0">
                          <a:effectLst/>
                        </a:rPr>
                        <a:t>Wydatki </a:t>
                      </a:r>
                      <a:r>
                        <a:rPr lang="pl-PL" sz="1400" b="0" u="none" strike="noStrike" dirty="0" smtClean="0">
                          <a:effectLst/>
                        </a:rPr>
                        <a:t>łączne </a:t>
                      </a:r>
                      <a:br>
                        <a:rPr lang="pl-PL" sz="1400" b="0" u="none" strike="noStrike" dirty="0" smtClean="0">
                          <a:effectLst/>
                        </a:rPr>
                      </a:br>
                      <a:r>
                        <a:rPr lang="pl-PL" sz="1400" b="0" u="none" strike="noStrike" dirty="0" smtClean="0">
                          <a:effectLst/>
                        </a:rPr>
                        <a:t>(w mln zł)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0" u="none" strike="noStrike">
                          <a:effectLst/>
                        </a:rPr>
                        <a:t>struktra %</a:t>
                      </a:r>
                      <a:endParaRPr lang="pl-PL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1727"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0" u="none" strike="noStrike" dirty="0">
                          <a:effectLst/>
                        </a:rPr>
                        <a:t>1</a:t>
                      </a:r>
                      <a:endParaRPr lang="pl-PL" sz="100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0" u="none" strike="noStrike" dirty="0">
                          <a:effectLst/>
                        </a:rPr>
                        <a:t>2</a:t>
                      </a:r>
                      <a:endParaRPr lang="pl-PL" sz="100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000" b="0" u="none" strike="noStrike">
                          <a:effectLst/>
                        </a:rPr>
                        <a:t>3</a:t>
                      </a:r>
                      <a:endParaRPr lang="pl-PL" sz="100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884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u="none" strike="noStrike" dirty="0">
                          <a:effectLst/>
                        </a:rPr>
                        <a:t>RPO WKP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u="none" strike="noStrike" dirty="0">
                          <a:effectLst/>
                        </a:rPr>
                        <a:t>1 </a:t>
                      </a:r>
                      <a:r>
                        <a:rPr lang="pl-PL" sz="1400" b="0" u="none" strike="noStrike" dirty="0" smtClean="0">
                          <a:effectLst/>
                        </a:rPr>
                        <a:t>104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u="none" strike="noStrike" dirty="0" smtClean="0">
                          <a:effectLst/>
                        </a:rPr>
                        <a:t>65,91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884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u="none" strike="noStrike" dirty="0">
                          <a:effectLst/>
                        </a:rPr>
                        <a:t>POKL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u="none" strike="noStrike" dirty="0" smtClean="0">
                          <a:effectLst/>
                        </a:rPr>
                        <a:t>251 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+mn-lt"/>
                        </a:rPr>
                        <a:t>14,98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884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u="none" strike="noStrike" dirty="0">
                          <a:effectLst/>
                        </a:rPr>
                        <a:t>PROW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u="none" strike="noStrike" dirty="0">
                          <a:effectLst/>
                        </a:rPr>
                        <a:t>175 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+mn-lt"/>
                        </a:rPr>
                        <a:t>10,45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884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u="none" strike="noStrike" dirty="0" smtClean="0">
                          <a:effectLst/>
                        </a:rPr>
                        <a:t>IZ (inne projekty)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u="none" strike="noStrike" dirty="0">
                          <a:effectLst/>
                        </a:rPr>
                        <a:t>145 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+mn-lt"/>
                        </a:rPr>
                        <a:t>8,66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884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OGÓŁEM</a:t>
                      </a:r>
                      <a:endParaRPr lang="pl-PL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1 675 </a:t>
                      </a:r>
                      <a:endParaRPr lang="pl-PL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100,00</a:t>
                      </a:r>
                      <a:endParaRPr lang="pl-PL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9757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ctrTitle"/>
          </p:nvPr>
        </p:nvSpPr>
        <p:spPr>
          <a:xfrm>
            <a:off x="0" y="0"/>
            <a:ext cx="9145588" cy="892175"/>
          </a:xfrm>
          <a:gradFill rotWithShape="0">
            <a:gsLst>
              <a:gs pos="0">
                <a:srgbClr val="CCFFCC">
                  <a:alpha val="29999"/>
                </a:srgbClr>
              </a:gs>
              <a:gs pos="100000">
                <a:srgbClr val="3B5726"/>
              </a:gs>
            </a:gsLst>
            <a:lin ang="5400000"/>
          </a:gradFill>
        </p:spPr>
        <p:txBody>
          <a:bodyPr/>
          <a:lstStyle/>
          <a:p>
            <a:pPr algn="ctr"/>
            <a:r>
              <a:rPr lang="pl-PL" altLang="pl-PL" sz="22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WYNIK BUDŻETOWY WOJEWÓDZTWA KUJAWSKO – POMORSKIEGO W 2015 ROKU NA TLE INNYCH WOJEWÓDZTW</a:t>
            </a:r>
          </a:p>
        </p:txBody>
      </p:sp>
      <p:pic>
        <p:nvPicPr>
          <p:cNvPr id="38915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816225" y="998538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123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308910"/>
              </p:ext>
            </p:extLst>
          </p:nvPr>
        </p:nvGraphicFramePr>
        <p:xfrm>
          <a:off x="0" y="892175"/>
          <a:ext cx="9118600" cy="540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95" name="Chart" r:id="rId5" imgW="8772567" imgH="5114880" progId="MSGraph.Chart.8">
                  <p:embed followColorScheme="full"/>
                </p:oleObj>
              </mc:Choice>
              <mc:Fallback>
                <p:oleObj name="Chart" r:id="rId5" imgW="8772567" imgH="511488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92175"/>
                        <a:ext cx="9118600" cy="540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ytuł 1"/>
          <p:cNvSpPr>
            <a:spLocks noGrp="1"/>
          </p:cNvSpPr>
          <p:nvPr>
            <p:ph type="ctrTitle"/>
          </p:nvPr>
        </p:nvSpPr>
        <p:spPr>
          <a:xfrm>
            <a:off x="0" y="0"/>
            <a:ext cx="9145588" cy="892175"/>
          </a:xfrm>
          <a:gradFill rotWithShape="0">
            <a:gsLst>
              <a:gs pos="0">
                <a:srgbClr val="CCFFCC">
                  <a:alpha val="29999"/>
                </a:srgbClr>
              </a:gs>
              <a:gs pos="100000">
                <a:srgbClr val="3B5726"/>
              </a:gs>
            </a:gsLst>
            <a:lin ang="5400000"/>
          </a:gradFill>
        </p:spPr>
        <p:txBody>
          <a:bodyPr/>
          <a:lstStyle/>
          <a:p>
            <a:pPr algn="ctr"/>
            <a:r>
              <a:rPr lang="pl-PL" altLang="pl-PL" sz="2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ZADŁUŻENIE WOJEWÓDZTWA KUJAWSKO – POMORSKIEGO NA DZIEŃ 31.12.2015 R. NA TLE INNYCH WOJEWÓDZTW</a:t>
            </a:r>
          </a:p>
        </p:txBody>
      </p:sp>
      <p:pic>
        <p:nvPicPr>
          <p:cNvPr id="40963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592388" y="1179513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358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900896"/>
              </p:ext>
            </p:extLst>
          </p:nvPr>
        </p:nvGraphicFramePr>
        <p:xfrm>
          <a:off x="88900" y="914400"/>
          <a:ext cx="9055100" cy="557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2" name="Chart" r:id="rId5" imgW="9058368" imgH="5572260" progId="MSGraph.Chart.8">
                  <p:embed followColorScheme="full"/>
                </p:oleObj>
              </mc:Choice>
              <mc:Fallback>
                <p:oleObj name="Chart" r:id="rId5" imgW="9058368" imgH="557226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" y="914400"/>
                        <a:ext cx="9055100" cy="557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0"/>
            <a:ext cx="9145588" cy="89217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ZADŁUŻENIE PER CAPITA WOJEWÓDZTWA KUJAWSKO – POMORSKIEGO NA DZIEŃ 31.12.2015 R. NA TLE INNYCH WOJEWÓDZTW</a:t>
            </a:r>
          </a:p>
        </p:txBody>
      </p:sp>
      <p:pic>
        <p:nvPicPr>
          <p:cNvPr id="43011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906713" y="1179513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399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815373"/>
              </p:ext>
            </p:extLst>
          </p:nvPr>
        </p:nvGraphicFramePr>
        <p:xfrm>
          <a:off x="63500" y="825500"/>
          <a:ext cx="8991600" cy="562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0" name="Chart" r:id="rId5" imgW="8991645" imgH="5629230" progId="MSGraph.Chart.8">
                  <p:embed followColorScheme="full"/>
                </p:oleObj>
              </mc:Choice>
              <mc:Fallback>
                <p:oleObj name="Chart" r:id="rId5" imgW="8991645" imgH="562923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" y="825500"/>
                        <a:ext cx="8991600" cy="562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28118"/>
            <a:ext cx="9145588" cy="70353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ZADŁUŻENIE PER CAPITA WOJEWÓDZTWA KUJAWSKO – POMORSKIEGO NA DZIEŃ 31.12.2015 R. NA TLE INNYCH WOJEWÓDZTW</a:t>
            </a:r>
          </a:p>
        </p:txBody>
      </p:sp>
      <p:pic>
        <p:nvPicPr>
          <p:cNvPr id="43011" name="Picture 7" descr="ciacho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906713" y="1179513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575" y="731653"/>
            <a:ext cx="6958013" cy="5654712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1500" y="5364215"/>
            <a:ext cx="3171825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Licznik – zadłużenie na 31.12.2015 r. na 1-go mieszkańca w złotych</a:t>
            </a:r>
            <a:endParaRPr lang="pl-PL" sz="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Mianownik – spadek/przyrost w porównaniu do 31.12.2014 </a:t>
            </a:r>
            <a:r>
              <a:rPr lang="pl-PL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złotych</a:t>
            </a:r>
            <a:endParaRPr lang="pl-PL" sz="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6004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/>
          <p:cNvSpPr>
            <a:spLocks noGrp="1"/>
          </p:cNvSpPr>
          <p:nvPr>
            <p:ph type="ctrTitle"/>
          </p:nvPr>
        </p:nvSpPr>
        <p:spPr>
          <a:xfrm>
            <a:off x="-1588" y="142875"/>
            <a:ext cx="9145588" cy="892175"/>
          </a:xfrm>
          <a:gradFill rotWithShape="0">
            <a:gsLst>
              <a:gs pos="0">
                <a:srgbClr val="CCFFCC">
                  <a:alpha val="29999"/>
                </a:srgbClr>
              </a:gs>
              <a:gs pos="100000">
                <a:srgbClr val="3B5726"/>
              </a:gs>
            </a:gsLst>
            <a:lin ang="5400000"/>
          </a:gradFill>
        </p:spPr>
        <p:txBody>
          <a:bodyPr/>
          <a:lstStyle/>
          <a:p>
            <a:pPr algn="ctr"/>
            <a:r>
              <a:rPr lang="pl-PL" altLang="pl-PL" sz="24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>Planowane i wykonane dochody i wydatki  budżetu województwa </a:t>
            </a:r>
            <a:br>
              <a:rPr lang="pl-PL" altLang="pl-PL" sz="2400" b="1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pl-PL" altLang="pl-PL" sz="24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>w 2015 roku</a:t>
            </a:r>
          </a:p>
        </p:txBody>
      </p:sp>
      <p:graphicFrame>
        <p:nvGraphicFramePr>
          <p:cNvPr id="305720" name="Group 5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515824"/>
              </p:ext>
            </p:extLst>
          </p:nvPr>
        </p:nvGraphicFramePr>
        <p:xfrm>
          <a:off x="161925" y="1178748"/>
          <a:ext cx="8910639" cy="5130571"/>
        </p:xfrm>
        <a:graphic>
          <a:graphicData uri="http://schemas.openxmlformats.org/drawingml/2006/table">
            <a:tbl>
              <a:tblPr/>
              <a:tblGrid>
                <a:gridCol w="2636625"/>
                <a:gridCol w="1233418"/>
                <a:gridCol w="1620192"/>
                <a:gridCol w="1485176"/>
                <a:gridCol w="990117"/>
                <a:gridCol w="945111"/>
              </a:tblGrid>
              <a:tr h="45648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 na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Wykonanie</a:t>
                      </a:r>
                      <a:b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31.12.2015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wykon.</a:t>
                      </a:r>
                      <a:b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kol.4/kol.3</a:t>
                      </a:r>
                      <a:endParaRPr kumimoji="0" lang="pl-PL" altLang="pl-P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wykon.</a:t>
                      </a:r>
                      <a:b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kol.4/kol.2</a:t>
                      </a:r>
                      <a:endParaRPr kumimoji="0" lang="pl-PL" altLang="pl-P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47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01.01.2015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31.12.2015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892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pl-PL" altLang="pl-PL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pl-PL" altLang="pl-PL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pl-PL" altLang="pl-PL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pl-PL" altLang="pl-PL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pl-PL" altLang="pl-PL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pl-PL" altLang="pl-PL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652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dochody ogółem</a:t>
                      </a:r>
                      <a:endParaRPr kumimoji="0" lang="pl-PL" altLang="pl-PL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888 501 534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986 226 422,27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962 857 296,96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97,63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108,37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652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dochody bieżące</a:t>
                      </a:r>
                      <a:endParaRPr kumimoji="0" lang="pl-PL" altLang="pl-PL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646 585 052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646 577 736,27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630 615 910,45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97,53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97,53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32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dochody majątkowe</a:t>
                      </a:r>
                      <a:endParaRPr kumimoji="0" lang="pl-PL" altLang="pl-PL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241 916 482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339 648 686</a:t>
                      </a: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,00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332 241 386,51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97,82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137,34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652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ogółem</a:t>
                      </a:r>
                      <a:endParaRPr kumimoji="0" lang="pl-PL" altLang="pl-PL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903 501 534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1 012 126 422,27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958 712 875,37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94,72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106,11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18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bieżące (bez obsługi długu, poręczeń i gwarancji)</a:t>
                      </a:r>
                      <a:endParaRPr kumimoji="0" lang="pl-PL" altLang="pl-PL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2001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574 794 716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595 255 707,27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563 588 442,68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94,68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98,05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18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na obsługę długu, poręczenia i gwarancje</a:t>
                      </a:r>
                      <a:endParaRPr kumimoji="0" lang="pl-PL" altLang="pl-PL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2001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26 817 823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9 630 648,00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7 409 305,70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76,93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27,63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652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majątkowe</a:t>
                      </a:r>
                      <a:endParaRPr kumimoji="0" lang="pl-PL" altLang="pl-PL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301 888 995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407 240 067,00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387 715 126,99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95,20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128,43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54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deficyt budżetowy</a:t>
                      </a:r>
                      <a:endParaRPr kumimoji="0" lang="pl-PL" altLang="pl-PL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15 000 000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25 900 000,00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pl-PL" alt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pl-PL" alt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pl-PL" alt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82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nadwyżka budżetowa</a:t>
                      </a:r>
                      <a:endParaRPr kumimoji="0" lang="pl-PL" altLang="pl-PL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pl-PL" alt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pl-PL" alt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4 144 421,59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pl-PL" alt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4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anose="05020102010507070707" pitchFamily="18" charset="2"/>
                        <a:defRPr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81917"/>
            <a:ext cx="9145588" cy="633023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ZADŁUŻENIE WOJEWÓDZTW NA DZIEŃ 31.12.2015 R. W STOSUNKU DO DOCHODÓW Z TYTUŁU PODATKÓW PIT I CIT W 2015 R.</a:t>
            </a:r>
          </a:p>
        </p:txBody>
      </p:sp>
      <p:pic>
        <p:nvPicPr>
          <p:cNvPr id="43011" name="Picture 7" descr="ciacho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906713" y="1179513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70" y="714940"/>
            <a:ext cx="7245805" cy="5729395"/>
          </a:xfrm>
          <a:prstGeom prst="rect">
            <a:avLst/>
          </a:prstGeom>
          <a:noFill/>
        </p:spPr>
      </p:pic>
      <p:sp>
        <p:nvSpPr>
          <p:cNvPr id="8" name="Prostokąt 7"/>
          <p:cNvSpPr/>
          <p:nvPr/>
        </p:nvSpPr>
        <p:spPr>
          <a:xfrm>
            <a:off x="264419" y="5364215"/>
            <a:ext cx="2676525" cy="9810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100" b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Licznik – stosunek zadłużenia do dochodów podatkowych w %</a:t>
            </a:r>
            <a:endParaRPr lang="pl-PL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100" b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Mianownik – zadłużenie na 31.XII.2015 r  w mln zł.</a:t>
            </a:r>
            <a:endParaRPr lang="pl-PL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8723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392113" y="1727200"/>
            <a:ext cx="8335962" cy="1350963"/>
          </a:xfrm>
          <a:prstGeom prst="rect">
            <a:avLst/>
          </a:prstGeom>
        </p:spPr>
        <p:txBody>
          <a:bodyPr wrap="none"/>
          <a:lstStyle/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</a:t>
            </a:r>
          </a:p>
        </p:txBody>
      </p:sp>
      <p:pic>
        <p:nvPicPr>
          <p:cNvPr id="45059" name="Obraz 3" descr="kujpom_herb co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3743325"/>
            <a:ext cx="135096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40494" y="995663"/>
            <a:ext cx="8839200" cy="1620180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36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ANALIZA SYTUACJI FINANSOWEJ WOJEWÓDZKICH OSÓB PRAWNYCH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4191" y="149769"/>
            <a:ext cx="9145588" cy="500783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SYTUACJA FINANSOWA ZAKŁADÓW OPIEKI ZDROWOTNEJ</a:t>
            </a:r>
          </a:p>
        </p:txBody>
      </p:sp>
      <p:pic>
        <p:nvPicPr>
          <p:cNvPr id="47107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727325" y="1179513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25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331166"/>
              </p:ext>
            </p:extLst>
          </p:nvPr>
        </p:nvGraphicFramePr>
        <p:xfrm>
          <a:off x="0" y="818710"/>
          <a:ext cx="9105900" cy="5543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6" name="Chart" r:id="rId5" imgW="9105911" imgH="5448330" progId="MSGraph.Chart.8">
                  <p:embed followColorScheme="full"/>
                </p:oleObj>
              </mc:Choice>
              <mc:Fallback>
                <p:oleObj name="Chart" r:id="rId5" imgW="9105911" imgH="544833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18710"/>
                        <a:ext cx="9105900" cy="5543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771775" y="1314450"/>
            <a:ext cx="616585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/>
          </p:cNvSpPr>
          <p:nvPr/>
        </p:nvSpPr>
        <p:spPr bwMode="auto">
          <a:xfrm>
            <a:off x="16297" y="43556"/>
            <a:ext cx="9145588" cy="658530"/>
          </a:xfrm>
          <a:prstGeom prst="rect">
            <a:avLst/>
          </a:prstGeom>
          <a:gradFill rotWithShape="1">
            <a:gsLst>
              <a:gs pos="0">
                <a:srgbClr val="CCFF99">
                  <a:alpha val="30000"/>
                </a:srgbClr>
              </a:gs>
              <a:gs pos="100000">
                <a:srgbClr val="3B572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SYTUACJA FINANSOWA INSTYTUCJI KULTURY</a:t>
            </a:r>
          </a:p>
        </p:txBody>
      </p:sp>
      <p:graphicFrame>
        <p:nvGraphicFramePr>
          <p:cNvPr id="344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620950"/>
              </p:ext>
            </p:extLst>
          </p:nvPr>
        </p:nvGraphicFramePr>
        <p:xfrm>
          <a:off x="0" y="702086"/>
          <a:ext cx="9028113" cy="580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5" name="Chart" r:id="rId5" imgW="8972466" imgH="5905440" progId="MSGraph.Chart.8">
                  <p:embed followColorScheme="full"/>
                </p:oleObj>
              </mc:Choice>
              <mc:Fallback>
                <p:oleObj name="Chart" r:id="rId5" imgW="8972466" imgH="590544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02086"/>
                        <a:ext cx="9028113" cy="580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00" y="158220"/>
            <a:ext cx="9145588" cy="52351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SYTUACJA FINANASOWA WORD-ów</a:t>
            </a:r>
          </a:p>
        </p:txBody>
      </p:sp>
      <p:pic>
        <p:nvPicPr>
          <p:cNvPr id="51203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816225" y="1223963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706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624337"/>
              </p:ext>
            </p:extLst>
          </p:nvPr>
        </p:nvGraphicFramePr>
        <p:xfrm>
          <a:off x="0" y="860425"/>
          <a:ext cx="9105900" cy="549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1" name="Chart" r:id="rId5" imgW="9105911" imgH="5495850" progId="MSGraph.Chart.8">
                  <p:embed followColorScheme="full"/>
                </p:oleObj>
              </mc:Choice>
              <mc:Fallback>
                <p:oleObj name="Chart" r:id="rId5" imgW="9105911" imgH="549585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60425"/>
                        <a:ext cx="9105900" cy="549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392113" y="1727200"/>
            <a:ext cx="8335962" cy="1350963"/>
          </a:xfrm>
          <a:prstGeom prst="rect">
            <a:avLst/>
          </a:prstGeom>
        </p:spPr>
        <p:txBody>
          <a:bodyPr wrap="none"/>
          <a:lstStyle/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</a:t>
            </a:r>
          </a:p>
        </p:txBody>
      </p:sp>
      <p:pic>
        <p:nvPicPr>
          <p:cNvPr id="53251" name="Obraz 3" descr="kujpom_herb co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3743325"/>
            <a:ext cx="135096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0" y="1039805"/>
            <a:ext cx="8839200" cy="202522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SPRAWOZDANIE FINANSOWE WOJEWÓDZTWA KUJAWSKO-POMORSKIEGO ZA 2015 ROK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98630"/>
            <a:ext cx="9145588" cy="793545"/>
          </a:xfrm>
          <a:gradFill>
            <a:gsLst>
              <a:gs pos="0">
                <a:srgbClr val="CCFF99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SPRAWOZDANIE FINANSOWE WOJEWÓDZTWA KUJAWSKO-POMORSKIEGO ZA 2015 ROK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26393377"/>
              </p:ext>
            </p:extLst>
          </p:nvPr>
        </p:nvGraphicFramePr>
        <p:xfrm>
          <a:off x="0" y="998731"/>
          <a:ext cx="9145588" cy="5356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392113" y="1727200"/>
            <a:ext cx="8335962" cy="1350963"/>
          </a:xfrm>
          <a:prstGeom prst="rect">
            <a:avLst/>
          </a:prstGeom>
        </p:spPr>
        <p:txBody>
          <a:bodyPr wrap="none"/>
          <a:lstStyle/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</a:t>
            </a:r>
          </a:p>
        </p:txBody>
      </p:sp>
      <p:pic>
        <p:nvPicPr>
          <p:cNvPr id="56323" name="Obraz 3" descr="kujpom_herb co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3743325"/>
            <a:ext cx="135096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0" y="323850"/>
            <a:ext cx="8839200" cy="310515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INFORMACJA O STANIE MIENIA WOJEWÓDZTWA KUJAWSKO-POMORSKIEGO NA DZIEŃ 31.12.2015 ROKU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8613" y="81930"/>
            <a:ext cx="9145588" cy="764970"/>
          </a:xfrm>
          <a:gradFill>
            <a:gsLst>
              <a:gs pos="0">
                <a:srgbClr val="CCFF99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INFORMACJA O STANIE MIENIA WOJEWÓDZTWA KUJAWSKO-POMORSKIEGO NA DZIEŃ 31.12.2015 ROKU</a:t>
            </a:r>
          </a:p>
        </p:txBody>
      </p:sp>
      <p:graphicFrame>
        <p:nvGraphicFramePr>
          <p:cNvPr id="267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014006"/>
              </p:ext>
            </p:extLst>
          </p:nvPr>
        </p:nvGraphicFramePr>
        <p:xfrm>
          <a:off x="76200" y="863600"/>
          <a:ext cx="9080500" cy="543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8" name="Chart" r:id="rId4" imgW="8963011" imgH="5362470" progId="MSGraph.Chart.8">
                  <p:embed followColorScheme="full"/>
                </p:oleObj>
              </mc:Choice>
              <mc:Fallback>
                <p:oleObj name="Chart" r:id="rId4" imgW="8963011" imgH="5362470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863600"/>
                        <a:ext cx="9080500" cy="543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7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7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6726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449263" y="1671425"/>
            <a:ext cx="8335962" cy="1350963"/>
          </a:xfrm>
          <a:prstGeom prst="rect">
            <a:avLst/>
          </a:prstGeom>
        </p:spPr>
        <p:txBody>
          <a:bodyPr wrap="none"/>
          <a:lstStyle/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      </a:t>
            </a:r>
          </a:p>
          <a:p>
            <a:pPr algn="ctr" eaLnBrk="1" hangingPunct="1">
              <a:defRPr/>
            </a:pPr>
            <a:r>
              <a:rPr lang="pl-PL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</a:t>
            </a:r>
          </a:p>
        </p:txBody>
      </p:sp>
      <p:pic>
        <p:nvPicPr>
          <p:cNvPr id="56323" name="Obraz 3" descr="kujpom_herb co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910" y="4509120"/>
            <a:ext cx="135096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-53975" y="970100"/>
            <a:ext cx="8839200" cy="187383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0313468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5588" cy="89217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Planowane i wykonane dochody budżetu województwa w 2015 roku (wg przeznaczenia)</a:t>
            </a:r>
          </a:p>
        </p:txBody>
      </p:sp>
      <p:pic>
        <p:nvPicPr>
          <p:cNvPr id="16387" name="Picture 7" descr="ciacho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3086100" y="908050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39350"/>
              </p:ext>
            </p:extLst>
          </p:nvPr>
        </p:nvGraphicFramePr>
        <p:xfrm>
          <a:off x="0" y="1092675"/>
          <a:ext cx="9144000" cy="526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5588" cy="892175"/>
          </a:xfrm>
          <a:gradFill rotWithShape="0">
            <a:gsLst>
              <a:gs pos="0">
                <a:srgbClr val="CCFFCC">
                  <a:alpha val="29999"/>
                </a:srgbClr>
              </a:gs>
              <a:gs pos="100000">
                <a:srgbClr val="3B5726"/>
              </a:gs>
            </a:gsLst>
            <a:lin ang="5400000"/>
          </a:gradFill>
        </p:spPr>
        <p:txBody>
          <a:bodyPr/>
          <a:lstStyle/>
          <a:p>
            <a:pPr algn="ctr"/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Planowane i wykonane dochody budżetu województwa w 2015 roku wg źródeł pochodzenia</a:t>
            </a:r>
          </a:p>
        </p:txBody>
      </p:sp>
      <p:pic>
        <p:nvPicPr>
          <p:cNvPr id="12291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727325" y="1179513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29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124838"/>
              </p:ext>
            </p:extLst>
          </p:nvPr>
        </p:nvGraphicFramePr>
        <p:xfrm>
          <a:off x="0" y="1092200"/>
          <a:ext cx="9144000" cy="567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0" name="Chart" r:id="rId5" imgW="8486767" imgH="5257710" progId="MSGraph.Chart.8">
                  <p:embed followColorScheme="full"/>
                </p:oleObj>
              </mc:Choice>
              <mc:Fallback>
                <p:oleObj name="Chart" r:id="rId5" imgW="8486767" imgH="525771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092200"/>
                        <a:ext cx="9144000" cy="567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5588" cy="89217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Planowane i wykonane dochody budżetu województwa w 2015 roku wg źródeł pochodzenia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620351"/>
              </p:ext>
            </p:extLst>
          </p:nvPr>
        </p:nvGraphicFramePr>
        <p:xfrm>
          <a:off x="71501" y="1081089"/>
          <a:ext cx="9000997" cy="53182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533"/>
                <a:gridCol w="2543391"/>
                <a:gridCol w="1090025"/>
                <a:gridCol w="726683"/>
                <a:gridCol w="1065002"/>
                <a:gridCol w="703044"/>
                <a:gridCol w="1097156"/>
                <a:gridCol w="720080"/>
                <a:gridCol w="765083"/>
              </a:tblGrid>
              <a:tr h="20178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Dochody 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32391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 na 01.01.2015 r.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         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 na 31.12.2015 r.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         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Wykonanie w 2015 r.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          %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Wykonanie          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372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9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782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Dochody własne uzyskane przez jednostki  i organ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37 748 262,00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37 090 281,00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3,76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37 379 927,09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100,78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13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Udziały w podatkach dochodowych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235 369 136,00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235 369 136,00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235 097 575,21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24,42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21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od osób fizycznych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54 994 448,00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6,19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54 994 448,00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5,58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55 471 793,00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5,76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100,87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21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od osób prawnych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180 374 688,00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20,30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180 374 688,00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18,29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179 625 782,21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18,66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99,58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21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Subwencja ogólna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179 198 791,00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20,17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174 983 472,00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174 983 472,00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21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część oświatowa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60 587 648,00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6,82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60 427 634,00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6,13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60 427 634,00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6,28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21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część wyrównawcza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76 785 446,00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8,64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76 785 446,00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7,78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76 785 446,00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7,97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21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część regionalna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41 825 697,00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4,71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37 770 392,00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3,83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37 770 392,00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3,92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0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Dotacje celowe z budżetu państwa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74 280 185,00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121 962 495,27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12,37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114 609 669,13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11,90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93,97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782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Dotacje od jednostek samorządu terytorialnego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3 906 632,00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0,44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6 906 996,00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6 920 857,95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0,72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100,20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782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Dotacje z funduszy celowych i innych źródeł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6 281 450,00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6 533 535,00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0,66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6 514 906,76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99,71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565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Dotacje i środki na finansowanie zadań z udziałem środków europejskich i innych źródeł zagranicznych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351 717 078,00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403 380 507,00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387 350 888,82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40,23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26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888 501 534,00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986 226 422,27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962 857 296,96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97,63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90" marR="6890" marT="68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26988" y="98630"/>
            <a:ext cx="9145588" cy="892175"/>
          </a:xfrm>
          <a:gradFill>
            <a:gsLst>
              <a:gs pos="0">
                <a:srgbClr val="CCFFCC">
                  <a:alpha val="30000"/>
                </a:srgbClr>
              </a:gs>
              <a:gs pos="100000">
                <a:srgbClr val="3B5726"/>
              </a:gs>
            </a:gsLst>
            <a:lin ang="5400000"/>
          </a:gradFill>
          <a:extLst/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STRUKTURA WYKONANYCH WYDATKÓW OGÓŁEM BUDŻETU WOJEWÓDZTWA W 2015 ROKU (wg działów klasyfikacji budżetowej)</a:t>
            </a:r>
          </a:p>
        </p:txBody>
      </p:sp>
      <p:pic>
        <p:nvPicPr>
          <p:cNvPr id="18435" name="Picture 7" descr="ciacho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3806825" y="1898650"/>
            <a:ext cx="578167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597453"/>
              </p:ext>
            </p:extLst>
          </p:nvPr>
        </p:nvGraphicFramePr>
        <p:xfrm>
          <a:off x="0" y="1008048"/>
          <a:ext cx="9144000" cy="539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/>
          </p:cNvSpPr>
          <p:nvPr/>
        </p:nvSpPr>
        <p:spPr bwMode="auto">
          <a:xfrm>
            <a:off x="0" y="98630"/>
            <a:ext cx="9145588" cy="855663"/>
          </a:xfrm>
          <a:prstGeom prst="rect">
            <a:avLst/>
          </a:prstGeom>
          <a:gradFill rotWithShape="1">
            <a:gsLst>
              <a:gs pos="0">
                <a:srgbClr val="CCFF99">
                  <a:alpha val="30000"/>
                </a:srgbClr>
              </a:gs>
              <a:gs pos="100000">
                <a:srgbClr val="3B572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l-PL" altLang="pl-PL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WYKONANYCH WYDATKÓW BUDŻETU WOJEWÓDZTWA W 2015 ROKU (wg działów klasyfikacji budżetowej)</a:t>
            </a:r>
            <a:r>
              <a:rPr lang="pl-PL" alt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716474"/>
              </p:ext>
            </p:extLst>
          </p:nvPr>
        </p:nvGraphicFramePr>
        <p:xfrm>
          <a:off x="71500" y="1043739"/>
          <a:ext cx="9001000" cy="5158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9573"/>
                <a:gridCol w="2110737"/>
                <a:gridCol w="1125125"/>
                <a:gridCol w="765085"/>
                <a:gridCol w="1080120"/>
                <a:gridCol w="828547"/>
                <a:gridCol w="1016658"/>
                <a:gridCol w="675075"/>
                <a:gridCol w="720080"/>
              </a:tblGrid>
              <a:tr h="503670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Działy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 na 01.01.2015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 na 31.12.2015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Wykonanie </a:t>
                      </a:r>
                      <a:r>
                        <a:rPr lang="pl-PL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pl-PL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</a:t>
                      </a: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wykonanie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7859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37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Rolnictwo i łowiectwo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62 550 890,00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73 880 270,00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70 654 200,08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95,63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37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Rybołówstwo i rybactwo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1 044 000,00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1 044 000,00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983 842,20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94,24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37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Przetwórstwo przemysłowe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31 203 351,00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52 139 175,00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50 164 957,26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96,21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8572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Wytwarzanie i zaopatrywanie w energię elektryczną, gaz i wodę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1 319 231,00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233 938,00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233 937,96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37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Handel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107 335,00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294 557,00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267 912,00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90,95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9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Transport i łączność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263 803 583,00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29,20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289 221 799,00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28,58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277 421 473,46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28,94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95,92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37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Turystyka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2 292 911,00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3 434 059,00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0,34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3 326 764,77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96,88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37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Gospodarka mieszkaniowa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854 900,00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480 200,00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269 541,19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56,13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37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Działalność usługowa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6 720 743,00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6 870 852,00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6 773 081,34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98,58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9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Informatyka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132 360 762,00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14,65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104 866 260,00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10,36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100 289 740,59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95,64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37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Administracja publiczna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109 210 846,00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12,09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105 067 082,00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99 304 421,85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94,52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090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752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Obrona narodowa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7391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Bezpieczeństwo publiczne i ochrona przeciwpożarowa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125 000,00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125 000,00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124 980,41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63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757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Obsługa długu publicznego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26 817 823,00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2,97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9 630 648,00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7 409 305,70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76,93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4" marR="7054" marT="70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/>
          </p:cNvSpPr>
          <p:nvPr/>
        </p:nvSpPr>
        <p:spPr bwMode="auto">
          <a:xfrm>
            <a:off x="0" y="142875"/>
            <a:ext cx="9145588" cy="855663"/>
          </a:xfrm>
          <a:prstGeom prst="rect">
            <a:avLst/>
          </a:prstGeom>
          <a:gradFill rotWithShape="1">
            <a:gsLst>
              <a:gs pos="0">
                <a:srgbClr val="CCFF99">
                  <a:alpha val="30000"/>
                </a:srgbClr>
              </a:gs>
              <a:gs pos="100000">
                <a:srgbClr val="3B572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eaLnBrk="0" hangingPunct="0"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l-PL" altLang="pl-PL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WYKONANYCH WYDATKÓW BUDŻETU WOJEWÓDZTWA W 2015 ROKU (wg działów klasyfikacji budżetowej)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318894"/>
              </p:ext>
            </p:extLst>
          </p:nvPr>
        </p:nvGraphicFramePr>
        <p:xfrm>
          <a:off x="71501" y="1088740"/>
          <a:ext cx="9000998" cy="52655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5518"/>
                <a:gridCol w="2268436"/>
                <a:gridCol w="1091030"/>
                <a:gridCol w="681894"/>
                <a:gridCol w="1181949"/>
                <a:gridCol w="681894"/>
                <a:gridCol w="1091030"/>
                <a:gridCol w="681894"/>
                <a:gridCol w="727353"/>
              </a:tblGrid>
              <a:tr h="535459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Działy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 na 01.01.2015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 na 31.12.2015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Wykonanie w 2015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wykonanie %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847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97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Różne rozliczenia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11 150 000,00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5 991 243,00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9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 i 854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Oświata i Edukacja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83 030 625,00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82 407 301,27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80 747 860,47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0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tego:</a:t>
                      </a:r>
                      <a:endParaRPr lang="pl-PL" sz="12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9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Oświata i wychowanie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58 247 935,00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6,45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57 575 215,27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5,69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56 506 773,45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5,89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98,14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9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854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Edukacyjna opieka wychowawcza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24 782 690,00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2,74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24 832 086,00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2,45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24 241 087,02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2,53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97,62</a:t>
                      </a: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7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Szkolnictwo wyższe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680 084,00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680 084,00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667 576,61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98,16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7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Ochrona zdrowia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11 084 635,00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105 139 691,00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94 548 002,84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89,93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7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852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Pomoc społeczna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8 097 371,00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10 126 071,00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9 759 978,24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1,02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45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zadania w zakresie polityki społecznej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32 098 983,00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36 163 277,00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33 951 404,99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164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Gospodarka komunalna i ochrona środowiska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11 133 826,00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12 223 219,00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11 313 933,67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1,18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894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921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Kultura i ochrona dziedzictwa narodowego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85 779 579,00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9,49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90 260 877,00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8,92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88 997 066,31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9,28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98,60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439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Ogrody botaniczne i zoologiczne oraz naturalne obszary i obiekty chronionej przyrody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8 586 613,00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10 276 535,00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10 007 784,86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97,38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98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926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Kultura fizyczna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13 446 443,00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1,49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11 568 284,00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11 493 108,57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99,35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7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903 501 534,00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1 012 126 422,27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958 712 875,37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94,72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3" marR="4903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1"/>
          <p:cNvSpPr>
            <a:spLocks noGrp="1"/>
          </p:cNvSpPr>
          <p:nvPr>
            <p:ph type="ctrTitle"/>
          </p:nvPr>
        </p:nvSpPr>
        <p:spPr>
          <a:xfrm>
            <a:off x="-1588" y="0"/>
            <a:ext cx="9145588" cy="892175"/>
          </a:xfrm>
          <a:gradFill rotWithShape="0">
            <a:gsLst>
              <a:gs pos="0">
                <a:srgbClr val="CCFFCC">
                  <a:alpha val="29999"/>
                </a:srgbClr>
              </a:gs>
              <a:gs pos="100000">
                <a:srgbClr val="3B5726"/>
              </a:gs>
            </a:gsLst>
            <a:lin ang="5400000"/>
          </a:gradFill>
        </p:spPr>
        <p:txBody>
          <a:bodyPr/>
          <a:lstStyle/>
          <a:p>
            <a:pPr algn="ctr"/>
            <a:r>
              <a:rPr lang="pl-PL" alt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PLANOWANE I WYKONANE WYDATKI BUDŻETU WOJEWÓDZTWA W 2015 ROKU (wg przeznaczenia)</a:t>
            </a:r>
          </a:p>
        </p:txBody>
      </p:sp>
      <p:pic>
        <p:nvPicPr>
          <p:cNvPr id="34819" name="Picture 7" descr="ciach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89267">
            <a:off x="2862263" y="908050"/>
            <a:ext cx="3486150" cy="29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095645"/>
              </p:ext>
            </p:extLst>
          </p:nvPr>
        </p:nvGraphicFramePr>
        <p:xfrm>
          <a:off x="4495799" y="892175"/>
          <a:ext cx="4616451" cy="260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8" name="Chart" r:id="rId5" imgW="4019578" imgH="2238300" progId="MSGraph.Chart.8">
                  <p:embed followColorScheme="full"/>
                </p:oleObj>
              </mc:Choice>
              <mc:Fallback>
                <p:oleObj name="Chart" r:id="rId5" imgW="4019578" imgH="2238300" progId="MSGraph.Chart.8">
                  <p:embed followColorScheme="full"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799" y="892175"/>
                        <a:ext cx="4616451" cy="260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928" name="Rectangle 1029"/>
          <p:cNvSpPr>
            <a:spLocks noChangeArrowheads="1"/>
          </p:cNvSpPr>
          <p:nvPr/>
        </p:nvSpPr>
        <p:spPr bwMode="auto">
          <a:xfrm>
            <a:off x="161925" y="6308725"/>
            <a:ext cx="6642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pl-PL" altLang="pl-PL" sz="800" dirty="0">
                <a:solidFill>
                  <a:schemeClr val="tx1"/>
                </a:solidFill>
                <a:latin typeface="Arial" panose="020B0604020202020204" pitchFamily="34" charset="0"/>
              </a:rPr>
              <a:t>*-  w pozycji zostały ujęte: rezerwa ogólna inwestycyjna oraz rezerwa celowa na wydatki inwestycyjne jednostek organizacyjnych</a:t>
            </a:r>
          </a:p>
          <a:p>
            <a:pPr algn="l" eaLnBrk="1" hangingPunct="1">
              <a:buFontTx/>
              <a:buChar char="•"/>
            </a:pPr>
            <a:r>
              <a:rPr lang="pl-PL" altLang="pl-PL" sz="800" dirty="0">
                <a:solidFill>
                  <a:schemeClr val="tx1"/>
                </a:solidFill>
                <a:latin typeface="Arial" panose="020B0604020202020204" pitchFamily="34" charset="0"/>
              </a:rPr>
              <a:t>**- w pozycji została ujęta rezerwa celowa na remonty jednostek organizacyjnych</a:t>
            </a:r>
          </a:p>
        </p:txBody>
      </p:sp>
      <p:graphicFrame>
        <p:nvGraphicFramePr>
          <p:cNvPr id="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580896"/>
              </p:ext>
            </p:extLst>
          </p:nvPr>
        </p:nvGraphicFramePr>
        <p:xfrm>
          <a:off x="70302" y="899082"/>
          <a:ext cx="4518025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9" name="Chart" r:id="rId7" imgW="3895857" imgH="2200230" progId="MSGraph.Chart.8">
                  <p:embed followColorScheme="full"/>
                </p:oleObj>
              </mc:Choice>
              <mc:Fallback>
                <p:oleObj name="Chart" r:id="rId7" imgW="3895857" imgH="220023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02" y="899082"/>
                        <a:ext cx="4518025" cy="255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464771"/>
              </p:ext>
            </p:extLst>
          </p:nvPr>
        </p:nvGraphicFramePr>
        <p:xfrm>
          <a:off x="26496" y="3633646"/>
          <a:ext cx="9022256" cy="2586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272"/>
                <a:gridCol w="2389815"/>
                <a:gridCol w="1337694"/>
                <a:gridCol w="751513"/>
                <a:gridCol w="1341452"/>
                <a:gridCol w="811635"/>
                <a:gridCol w="1206179"/>
                <a:gridCol w="841696"/>
              </a:tblGrid>
              <a:tr h="380419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 na 01.01.2015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 na 31.12.2015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Wykonanie          </a:t>
                      </a:r>
                      <a:r>
                        <a:rPr lang="pl-PL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pl-PL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</a:t>
                      </a: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%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8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8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8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8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8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8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8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800" b="0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majątkowe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301 888 995,00</a:t>
                      </a:r>
                      <a:endParaRPr lang="pl-PL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33,42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407 240 067,00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40,24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387 715 126,99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40,44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2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wydatki inwestycyjne*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295 942 814,00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32,76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383 643 886,00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37,91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364 118 945,99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37,98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inwestycje finansowe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5 946 181,00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0,66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23 596 181,00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2,33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23 596 181,00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2,46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na zadania remontowe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9 960 509,00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20 211 956,00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20 166 303,53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odnowa urządzeń melioracyjnych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3 084 940,00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0,34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11 892 341,00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1,17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11 887 362,23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1,24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968"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remont dróg i infrastruktury </a:t>
                      </a:r>
                      <a:b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towarzyszącej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5 677 069,00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0,63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6 916 824,00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6 903 180,68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0,72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w jednostkach organizacyjnych**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1 198 500,00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1 402 791,00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1 375 760,62</a:t>
                      </a:r>
                      <a:endParaRPr lang="pl-PL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Wydatki bieżące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591 652 030,00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65,48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584 674 399,27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57,77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550 831 444,85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57,46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8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903 501 534,00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1 012 126 422,27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958 712 875,37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49" marR="7949" marT="79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13369</TotalTime>
  <Words>2522</Words>
  <Application>Microsoft Office PowerPoint</Application>
  <PresentationFormat>Pokaz na ekranie (4:3)</PresentationFormat>
  <Paragraphs>1228</Paragraphs>
  <Slides>29</Slides>
  <Notes>29</Notes>
  <HiddenSlides>0</HiddenSlides>
  <MMClips>0</MMClips>
  <ScaleCrop>false</ScaleCrop>
  <HeadingPairs>
    <vt:vector size="8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9" baseType="lpstr">
      <vt:lpstr>Arial</vt:lpstr>
      <vt:lpstr>Arial Black</vt:lpstr>
      <vt:lpstr>Calibri</vt:lpstr>
      <vt:lpstr>Franklin Gothic Book</vt:lpstr>
      <vt:lpstr>Franklin Gothic Medium</vt:lpstr>
      <vt:lpstr>Times New Roman</vt:lpstr>
      <vt:lpstr>Trebuchet MS</vt:lpstr>
      <vt:lpstr>Wingdings 3</vt:lpstr>
      <vt:lpstr>Faseta</vt:lpstr>
      <vt:lpstr>Chart</vt:lpstr>
      <vt:lpstr>WYKONANIE BUDŻETU WOJEWÓDZTWA KUJAWSKO-POMORSKIEGO ZA 2015 ROK</vt:lpstr>
      <vt:lpstr>Planowane i wykonane dochody i wydatki  budżetu województwa  w 2015 roku</vt:lpstr>
      <vt:lpstr>Planowane i wykonane dochody budżetu województwa w 2015 roku (wg przeznaczenia)</vt:lpstr>
      <vt:lpstr>Planowane i wykonane dochody budżetu województwa w 2015 roku wg źródeł pochodzenia</vt:lpstr>
      <vt:lpstr>Planowane i wykonane dochody budżetu województwa w 2015 roku wg źródeł pochodzenia</vt:lpstr>
      <vt:lpstr>STRUKTURA WYKONANYCH WYDATKÓW OGÓŁEM BUDŻETU WOJEWÓDZTWA W 2015 ROKU (wg działów klasyfikacji budżetowej)</vt:lpstr>
      <vt:lpstr>Prezentacja programu PowerPoint</vt:lpstr>
      <vt:lpstr>Prezentacja programu PowerPoint</vt:lpstr>
      <vt:lpstr>PLANOWANE I WYKONANE WYDATKI BUDŻETU WOJEWÓDZTWA W 2015 ROKU (wg przeznaczenia)</vt:lpstr>
      <vt:lpstr>Prezentacja programu PowerPoint</vt:lpstr>
      <vt:lpstr>Prezentacja programu PowerPoint</vt:lpstr>
      <vt:lpstr>WYDATKI Z BUDŻETU WOJEWÓDZTWA W 2015 ROKU  (wg grup wydatków) </vt:lpstr>
      <vt:lpstr>PLANOWANY I WYKONANY WYNIK BUDŻETOWY WOJEWÓDZTWA W 2015 ROKU</vt:lpstr>
      <vt:lpstr>WYDATKI PONIESIONE W LATACH 2007-2015 NA REALIZACJĘ PROJEKTÓW WOJEWÓDZTWA Z PERSPEKTYWY FINANSOWEJ 2007-2013 (wg źródeł finansowania)</vt:lpstr>
      <vt:lpstr>WYDATKI PONIESIONE W LATACH 2007-2015 NA REALIZACJĘ PROJEKTÓW WOJEWÓDZTWA Z PERSPEKTYWY FINANSOWEJ 2007-2013 </vt:lpstr>
      <vt:lpstr>WYNIK BUDŻETOWY WOJEWÓDZTWA KUJAWSKO – POMORSKIEGO W 2015 ROKU NA TLE INNYCH WOJEWÓDZTW</vt:lpstr>
      <vt:lpstr>ZADŁUŻENIE WOJEWÓDZTWA KUJAWSKO – POMORSKIEGO NA DZIEŃ 31.12.2015 R. NA TLE INNYCH WOJEWÓDZTW</vt:lpstr>
      <vt:lpstr>ZADŁUŻENIE PER CAPITA WOJEWÓDZTWA KUJAWSKO – POMORSKIEGO NA DZIEŃ 31.12.2015 R. NA TLE INNYCH WOJEWÓDZTW</vt:lpstr>
      <vt:lpstr>ZADŁUŻENIE PER CAPITA WOJEWÓDZTWA KUJAWSKO – POMORSKIEGO NA DZIEŃ 31.12.2015 R. NA TLE INNYCH WOJEWÓDZTW</vt:lpstr>
      <vt:lpstr>ZADŁUŻENIE WOJEWÓDZTW NA DZIEŃ 31.12.2015 R. W STOSUNKU DO DOCHODÓW Z TYTUŁU PODATKÓW PIT I CIT W 2015 R.</vt:lpstr>
      <vt:lpstr>ANALIZA SYTUACJI FINANSOWEJ WOJEWÓDZKICH OSÓB PRAWNYCH</vt:lpstr>
      <vt:lpstr>SYTUACJA FINANSOWA ZAKŁADÓW OPIEKI ZDROWOTNEJ</vt:lpstr>
      <vt:lpstr>Prezentacja programu PowerPoint</vt:lpstr>
      <vt:lpstr>SYTUACJA FINANASOWA WORD-ów</vt:lpstr>
      <vt:lpstr>SPRAWOZDANIE FINANSOWE WOJEWÓDZTWA KUJAWSKO-POMORSKIEGO ZA 2015 ROK</vt:lpstr>
      <vt:lpstr>SPRAWOZDANIE FINANSOWE WOJEWÓDZTWA KUJAWSKO-POMORSKIEGO ZA 2015 ROK</vt:lpstr>
      <vt:lpstr>INFORMACJA O STANIE MIENIA WOJEWÓDZTWA KUJAWSKO-POMORSKIEGO NA DZIEŃ 31.12.2015 ROKU</vt:lpstr>
      <vt:lpstr>INFORMACJA O STANIE MIENIA WOJEWÓDZTWA KUJAWSKO-POMORSKIEGO NA DZIEŃ 31.12.2015 ROKU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Gerard</dc:creator>
  <cp:lastModifiedBy>Krzysztof Ryszewski</cp:lastModifiedBy>
  <cp:revision>601</cp:revision>
  <cp:lastPrinted>2016-05-18T13:10:14Z</cp:lastPrinted>
  <dcterms:created xsi:type="dcterms:W3CDTF">2009-04-21T09:59:21Z</dcterms:created>
  <dcterms:modified xsi:type="dcterms:W3CDTF">2016-05-20T07:58:46Z</dcterms:modified>
</cp:coreProperties>
</file>