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350" r:id="rId3"/>
    <p:sldId id="363" r:id="rId4"/>
    <p:sldId id="365" r:id="rId5"/>
    <p:sldId id="351" r:id="rId6"/>
    <p:sldId id="362" r:id="rId7"/>
    <p:sldId id="366" r:id="rId8"/>
    <p:sldId id="364" r:id="rId9"/>
    <p:sldId id="319" r:id="rId10"/>
    <p:sldId id="352" r:id="rId11"/>
    <p:sldId id="353" r:id="rId12"/>
    <p:sldId id="367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278" r:id="rId21"/>
  </p:sldIdLst>
  <p:sldSz cx="9906000" cy="6858000" type="A4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8" autoAdjust="0"/>
    <p:restoredTop sz="94714" autoAdjust="0"/>
  </p:normalViewPr>
  <p:slideViewPr>
    <p:cSldViewPr snapToGrid="0">
      <p:cViewPr varScale="1">
        <p:scale>
          <a:sx n="87" d="100"/>
          <a:sy n="87" d="100"/>
        </p:scale>
        <p:origin x="1506" y="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370266F-3049-47F9-86D5-A13C416F397B}" type="datetimeFigureOut">
              <a:rPr lang="pl-PL"/>
              <a:pPr>
                <a:defRPr/>
              </a:pPr>
              <a:t>2016-05-19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641E922-B7EA-492D-B0E2-B300E756CC8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9302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09567D6-DC40-4BEC-B068-7B7A19043F3D}" type="datetimeFigureOut">
              <a:rPr lang="pl-PL"/>
              <a:pPr>
                <a:defRPr/>
              </a:pPr>
              <a:t>2016-05-19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B1549BD-EE20-4F4F-B4C5-8615C51512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18789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-7938"/>
            <a:ext cx="9906000" cy="6865938"/>
            <a:chOff x="0" y="-8467"/>
            <a:chExt cx="12192005" cy="6866467"/>
          </a:xfrm>
        </p:grpSpPr>
        <p:sp>
          <p:nvSpPr>
            <p:cNvPr id="5" name="Freeform 1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600"/>
                <a:gd name="f4" fmla="val 5698067"/>
                <a:gd name="f5" fmla="val 8467"/>
                <a:gd name="f6" fmla="val 16934"/>
                <a:gd name="f7" fmla="*/ f0 1 863600"/>
                <a:gd name="f8" fmla="*/ f1 1 56980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63600"/>
                <a:gd name="f15" fmla="*/ f12 1 56980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63600" h="5698067">
                  <a:moveTo>
                    <a:pt x="f2" y="f5"/>
                  </a:moveTo>
                  <a:lnTo>
                    <a:pt x="f3" y="f2"/>
                  </a:lnTo>
                  <a:lnTo>
                    <a:pt x="f3" y="f6"/>
                  </a:lnTo>
                  <a:lnTo>
                    <a:pt x="f2" y="f4"/>
                  </a:lnTo>
                  <a:lnTo>
                    <a:pt x="f2" y="f5"/>
                  </a:lnTo>
                  <a:close/>
                </a:path>
              </a:pathLst>
            </a:custGeom>
            <a:solidFill>
              <a:srgbClr val="5FCBEF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cxnSp>
          <p:nvCxnSpPr>
            <p:cNvPr id="6" name="Straight Connector 18"/>
            <p:cNvCxnSpPr>
              <a:cxnSpLocks noChangeShapeType="1"/>
            </p:cNvCxnSpPr>
            <p:nvPr/>
          </p:nvCxnSpPr>
          <p:spPr bwMode="auto"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5FCBEF">
                  <a:alpha val="70195"/>
                </a:srgbClr>
              </a:solidFill>
              <a:round/>
              <a:headEnd/>
              <a:tailEnd/>
            </a:ln>
          </p:spPr>
        </p:cxnSp>
        <p:cxnSp>
          <p:nvCxnSpPr>
            <p:cNvPr id="7" name="Straight Connector 19"/>
            <p:cNvCxnSpPr>
              <a:cxnSpLocks noChangeShapeType="1"/>
            </p:cNvCxnSpPr>
            <p:nvPr/>
          </p:nvCxnSpPr>
          <p:spPr bwMode="auto"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5FCBEF">
                  <a:alpha val="70195"/>
                </a:srgbClr>
              </a:solidFill>
              <a:round/>
              <a:headEnd/>
              <a:tailEnd/>
            </a:ln>
          </p:spPr>
        </p:cxnSp>
        <p:sp>
          <p:nvSpPr>
            <p:cNvPr id="8" name="Rectangle 23"/>
            <p:cNvSpPr/>
            <p:nvPr/>
          </p:nvSpPr>
          <p:spPr>
            <a:xfrm>
              <a:off x="9181127" y="-8467"/>
              <a:ext cx="300697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9" name="Rectangle 25"/>
            <p:cNvSpPr/>
            <p:nvPr/>
          </p:nvSpPr>
          <p:spPr>
            <a:xfrm>
              <a:off x="9603158" y="-8467"/>
              <a:ext cx="258884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10" name="Isosceles Triangle 22"/>
            <p:cNvSpPr/>
            <p:nvPr/>
          </p:nvSpPr>
          <p:spPr>
            <a:xfrm>
              <a:off x="8932988" y="3047706"/>
              <a:ext cx="3259017" cy="3810294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17B0E4">
                <a:alpha val="66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11" name="Rectangle 27"/>
            <p:cNvSpPr/>
            <p:nvPr/>
          </p:nvSpPr>
          <p:spPr>
            <a:xfrm>
              <a:off x="9333528" y="-8467"/>
              <a:ext cx="285457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17B0E4">
                <a:alpha val="5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12" name="Rectangle 28"/>
            <p:cNvSpPr/>
            <p:nvPr/>
          </p:nvSpPr>
          <p:spPr>
            <a:xfrm>
              <a:off x="10898558" y="-8467"/>
              <a:ext cx="128953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15" name="Rectangle 29"/>
            <p:cNvSpPr/>
            <p:nvPr/>
          </p:nvSpPr>
          <p:spPr>
            <a:xfrm>
              <a:off x="10939590" y="-8467"/>
              <a:ext cx="1248508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236292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16" name="Isosceles Triangle 26"/>
            <p:cNvSpPr/>
            <p:nvPr/>
          </p:nvSpPr>
          <p:spPr>
            <a:xfrm>
              <a:off x="10371020" y="3589086"/>
              <a:ext cx="1817078" cy="3268914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17B0E4">
                <a:alpha val="66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</p:grpSp>
      <p:sp>
        <p:nvSpPr>
          <p:cNvPr id="13" name="Title 1"/>
          <p:cNvSpPr txBox="1">
            <a:spLocks noGrp="1"/>
          </p:cNvSpPr>
          <p:nvPr>
            <p:ph type="ctrTitle"/>
          </p:nvPr>
        </p:nvSpPr>
        <p:spPr>
          <a:xfrm>
            <a:off x="1224493" y="2404533"/>
            <a:ext cx="6310631" cy="1646304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14" name="Subtitle 2"/>
          <p:cNvSpPr txBox="1">
            <a:spLocks noGrp="1"/>
          </p:cNvSpPr>
          <p:nvPr>
            <p:ph type="subTitle" idx="1"/>
          </p:nvPr>
        </p:nvSpPr>
        <p:spPr>
          <a:xfrm>
            <a:off x="1224493" y="4050829"/>
            <a:ext cx="6310631" cy="1096895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17" name="Date Placeholder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8682B-1DAF-46C7-A823-F371AC00B4BC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18" name="Footer Placeholder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9" name="Slide Number Placeholder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02F01-502E-4542-B1AC-719A2F800D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50333" y="609604"/>
            <a:ext cx="6984792" cy="3403597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50333" y="4470402"/>
            <a:ext cx="6984792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9924D-5792-4864-B0EB-6CA98ED34686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FEED8-EA12-40C2-8EB2-7939F3413C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39738" y="790575"/>
            <a:ext cx="495300" cy="584200"/>
          </a:xfrm>
          <a:prstGeom prst="rect">
            <a:avLst/>
          </a:prstGeom>
          <a:noFill/>
          <a:ln cap="rnd">
            <a:noFill/>
          </a:ln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>
                <a:solidFill>
                  <a:srgbClr val="9FE0F5"/>
                </a:solidFill>
                <a:latin typeface="Arial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7226300" y="2886075"/>
            <a:ext cx="495300" cy="585788"/>
          </a:xfrm>
          <a:prstGeom prst="rect">
            <a:avLst/>
          </a:prstGeom>
          <a:noFill/>
          <a:ln cap="rnd">
            <a:noFill/>
          </a:ln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>
                <a:solidFill>
                  <a:srgbClr val="9FE0F5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56710" y="609603"/>
            <a:ext cx="657648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1109990" y="3632197"/>
            <a:ext cx="5869929" cy="38100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50333" y="4470402"/>
            <a:ext cx="6984792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1E1B6C-E166-4ED2-93EC-D636B87B4D06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5AA74-F23F-4C64-BF7E-BFEFDE55AF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50333" y="1931990"/>
            <a:ext cx="6984792" cy="2595460"/>
          </a:xfrm>
        </p:spPr>
        <p:txBody>
          <a:bodyPr anchor="b"/>
          <a:lstStyle>
            <a:lvl1pPr>
              <a:defRPr sz="4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50333" y="4527451"/>
            <a:ext cx="6984792" cy="1513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7A9F4-5658-4587-AA5C-B914BBC28E40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18A1A-9A03-4CFA-B78B-A6D96C00B4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39738" y="790575"/>
            <a:ext cx="495300" cy="584200"/>
          </a:xfrm>
          <a:prstGeom prst="rect">
            <a:avLst/>
          </a:prstGeom>
          <a:noFill/>
          <a:ln cap="rnd">
            <a:noFill/>
          </a:ln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>
                <a:solidFill>
                  <a:srgbClr val="9FE0F5"/>
                </a:solidFill>
                <a:latin typeface="Arial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7226300" y="2886075"/>
            <a:ext cx="495300" cy="585788"/>
          </a:xfrm>
          <a:prstGeom prst="rect">
            <a:avLst/>
          </a:prstGeom>
          <a:noFill/>
          <a:ln cap="rnd">
            <a:noFill/>
          </a:ln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>
                <a:solidFill>
                  <a:srgbClr val="9FE0F5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56710" y="609603"/>
            <a:ext cx="657648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550333" y="4013202"/>
            <a:ext cx="6984792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50333" y="4527451"/>
            <a:ext cx="6984792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51D1D5-1030-4CFC-B419-8D6B7C571108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3A5CB-0D81-42D3-8FC7-3B47F6744E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57212" y="609603"/>
            <a:ext cx="6977913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550333" y="4013202"/>
            <a:ext cx="6984792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5FCBE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50333" y="4527451"/>
            <a:ext cx="6984792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0E184-E2C1-4FD1-A1BF-BA4EA7448190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0404BF-1D4B-445B-B03A-A81FE840CE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2453F-5FB5-424A-8CF5-35E2D983FD09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15BA2-9229-4BF2-86D4-4464E5E6D9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473733" y="609603"/>
            <a:ext cx="1060100" cy="5251454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50332" y="609603"/>
            <a:ext cx="5736369" cy="525145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2BCAAD-C3DA-47DD-A132-7174810552D0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2DA5AA-A232-41D4-B96E-E5C5EDB306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72571-31E2-40EF-80E0-5EF98F49CB2D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2F5FD-0E4D-4167-88C6-C79C5D981A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50333" y="2700863"/>
            <a:ext cx="6984792" cy="1826578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50333" y="4527451"/>
            <a:ext cx="6984792" cy="860395"/>
          </a:xfrm>
        </p:spPr>
        <p:txBody>
          <a:bodyPr/>
          <a:lstStyle>
            <a:lvl1pPr marL="0" indent="0">
              <a:buNone/>
              <a:defRPr sz="2000"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07FE0E-8834-4BFA-8A71-54232B61CE0B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4AED30-B343-4F42-A072-DE5F6171F4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50332" y="2160590"/>
            <a:ext cx="3399531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135601" y="2160590"/>
            <a:ext cx="3399531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8AE66C-30F3-453F-B154-1679D6A18F66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1C9577-B6C0-42F8-8CF0-567566B490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49040" y="2160983"/>
            <a:ext cx="3400816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49040" y="2737247"/>
            <a:ext cx="3400816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134308" y="2160983"/>
            <a:ext cx="3400816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134308" y="2737247"/>
            <a:ext cx="3400816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AAEE19-2619-408A-B0D6-CF0A6E23FA74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321073-057B-4B87-80A1-48C4754B54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D98F8-C242-4F39-96F2-7362769DF4EA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5C74B-1F04-4741-8D58-95F1E05C46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544DC-D495-4992-AFDB-2AF44EB6891B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C9D4B-65C9-4BD7-9F3E-AE0A2F2C0C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50332" y="1498601"/>
            <a:ext cx="3131802" cy="1278468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67871" y="514926"/>
            <a:ext cx="3667253" cy="55264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50332" y="2777069"/>
            <a:ext cx="3131802" cy="258445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069DD-A8A7-4EAA-9811-F789CF9583C5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79424-BECD-44AF-B69C-1CF22A099E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50333" y="4800601"/>
            <a:ext cx="6984792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50333" y="609604"/>
            <a:ext cx="6984792" cy="3845719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50333" y="5367335"/>
            <a:ext cx="6984792" cy="67402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5B921F-0438-494D-9255-315B93267328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E6C564-C1E2-418D-92C8-6A03EB9A0C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3"/>
          <p:cNvGrpSpPr>
            <a:grpSpLocks/>
          </p:cNvGrpSpPr>
          <p:nvPr/>
        </p:nvGrpSpPr>
        <p:grpSpPr bwMode="auto">
          <a:xfrm>
            <a:off x="0" y="-7938"/>
            <a:ext cx="9906000" cy="6865938"/>
            <a:chOff x="0" y="-8467"/>
            <a:chExt cx="12192005" cy="6866467"/>
          </a:xfrm>
        </p:grpSpPr>
        <p:cxnSp>
          <p:nvCxnSpPr>
            <p:cNvPr id="1032" name="Straight Connector 19"/>
            <p:cNvCxnSpPr>
              <a:cxnSpLocks noChangeShapeType="1"/>
            </p:cNvCxnSpPr>
            <p:nvPr/>
          </p:nvCxnSpPr>
          <p:spPr bwMode="auto"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5FCBEF">
                  <a:alpha val="70195"/>
                </a:srgbClr>
              </a:solidFill>
              <a:round/>
              <a:headEnd/>
              <a:tailEnd/>
            </a:ln>
          </p:spPr>
        </p:cxnSp>
        <p:cxnSp>
          <p:nvCxnSpPr>
            <p:cNvPr id="1033" name="Straight Connector 20"/>
            <p:cNvCxnSpPr>
              <a:cxnSpLocks noChangeShapeType="1"/>
            </p:cNvCxnSpPr>
            <p:nvPr/>
          </p:nvCxnSpPr>
          <p:spPr bwMode="auto"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5FCBEF">
                  <a:alpha val="70195"/>
                </a:srgbClr>
              </a:solidFill>
              <a:round/>
              <a:headEnd/>
              <a:tailEnd/>
            </a:ln>
          </p:spPr>
        </p:cxnSp>
        <p:sp>
          <p:nvSpPr>
            <p:cNvPr id="5" name="Rectangle 23"/>
            <p:cNvSpPr/>
            <p:nvPr/>
          </p:nvSpPr>
          <p:spPr>
            <a:xfrm>
              <a:off x="9181127" y="-8467"/>
              <a:ext cx="300697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6" name="Rectangle 25"/>
            <p:cNvSpPr/>
            <p:nvPr/>
          </p:nvSpPr>
          <p:spPr>
            <a:xfrm>
              <a:off x="9603158" y="-8467"/>
              <a:ext cx="258884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7" name="Isosceles Triangle 23"/>
            <p:cNvSpPr/>
            <p:nvPr/>
          </p:nvSpPr>
          <p:spPr>
            <a:xfrm>
              <a:off x="8932988" y="3047706"/>
              <a:ext cx="3259017" cy="3810294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17B0E4">
                <a:alpha val="66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8" name="Rectangle 27"/>
            <p:cNvSpPr/>
            <p:nvPr/>
          </p:nvSpPr>
          <p:spPr>
            <a:xfrm>
              <a:off x="9333528" y="-8467"/>
              <a:ext cx="285457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17B0E4">
                <a:alpha val="5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9" name="Rectangle 28"/>
            <p:cNvSpPr/>
            <p:nvPr/>
          </p:nvSpPr>
          <p:spPr>
            <a:xfrm>
              <a:off x="10898558" y="-8467"/>
              <a:ext cx="128953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10939590" y="-8467"/>
              <a:ext cx="1248508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236292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11" name="Isosceles Triangle 27"/>
            <p:cNvSpPr/>
            <p:nvPr/>
          </p:nvSpPr>
          <p:spPr>
            <a:xfrm>
              <a:off x="10371020" y="3589086"/>
              <a:ext cx="1817078" cy="3268914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17B0E4">
                <a:alpha val="66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  <p:sp>
          <p:nvSpPr>
            <p:cNvPr id="12" name="Isosceles Triangle 18"/>
            <p:cNvSpPr/>
            <p:nvPr/>
          </p:nvSpPr>
          <p:spPr>
            <a:xfrm>
              <a:off x="0" y="4012981"/>
              <a:ext cx="449385" cy="2845019"/>
            </a:xfrm>
            <a:custGeom>
              <a:avLst>
                <a:gd name="f8" fmla="val 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FCBEF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latin typeface="+mn-lt"/>
              </a:endParaRPr>
            </a:p>
          </p:txBody>
        </p:sp>
      </p:grpSp>
      <p:sp>
        <p:nvSpPr>
          <p:cNvPr id="1027" name="Title Placeholder 1"/>
          <p:cNvSpPr txBox="1">
            <a:spLocks noGrp="1"/>
          </p:cNvSpPr>
          <p:nvPr>
            <p:ph type="title"/>
          </p:nvPr>
        </p:nvSpPr>
        <p:spPr bwMode="auto">
          <a:xfrm>
            <a:off x="550863" y="609600"/>
            <a:ext cx="69850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8" name="Tex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550863" y="2160588"/>
            <a:ext cx="698500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854700" y="6042025"/>
            <a:ext cx="739775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>
                <a:solidFill>
                  <a:srgbClr val="898989"/>
                </a:solidFill>
                <a:latin typeface="Trebuchet MS" pitchFamily="34" charset="0"/>
              </a:defRPr>
            </a:lvl1pPr>
          </a:lstStyle>
          <a:p>
            <a:fld id="{03079A9E-FFD8-45A3-931B-ABA3ED602164}" type="datetime1">
              <a:rPr lang="en-US"/>
              <a:pPr/>
              <a:t>5/19/2016</a:t>
            </a:fld>
            <a:endParaRPr lang="en-US"/>
          </a:p>
        </p:txBody>
      </p:sp>
      <p:sp>
        <p:nvSpPr>
          <p:cNvPr id="1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550863" y="6042025"/>
            <a:ext cx="5116512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>
              <a:defRPr sz="900">
                <a:solidFill>
                  <a:srgbClr val="898989"/>
                </a:solidFill>
                <a:latin typeface="Trebuchet MS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980238" y="6042025"/>
            <a:ext cx="555625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>
                <a:solidFill>
                  <a:srgbClr val="5FCBEF"/>
                </a:solidFill>
                <a:latin typeface="Trebuchet MS" pitchFamily="34" charset="0"/>
              </a:defRPr>
            </a:lvl1pPr>
          </a:lstStyle>
          <a:p>
            <a:fld id="{32B2977D-0E97-4573-9C2C-56E7C033CE1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66" r:id="rId11"/>
    <p:sldLayoutId id="2147483655" r:id="rId12"/>
    <p:sldLayoutId id="2147483667" r:id="rId13"/>
    <p:sldLayoutId id="2147483654" r:id="rId14"/>
    <p:sldLayoutId id="2147483653" r:id="rId15"/>
    <p:sldLayoutId id="2147483652" r:id="rId16"/>
  </p:sldLayoutIdLst>
  <p:transition spd="slow">
    <p:wipe dir="r"/>
  </p:transition>
  <p:txStyles>
    <p:titleStyle>
      <a:lvl1pPr algn="l" defTabSz="457200" rtl="0" eaLnBrk="0" fontAlgn="base">
        <a:spcBef>
          <a:spcPct val="0"/>
        </a:spcBef>
        <a:spcAft>
          <a:spcPct val="0"/>
        </a:spcAft>
        <a:defRPr lang="pl-PL" sz="3600" kern="1200">
          <a:solidFill>
            <a:srgbClr val="5FCBEF"/>
          </a:solidFill>
          <a:latin typeface="Trebuchet MS"/>
          <a:ea typeface=""/>
          <a:cs typeface=""/>
        </a:defRPr>
      </a:lvl1pPr>
      <a:lvl2pPr algn="l" defTabSz="457200" rtl="0" eaLnBrk="0" fontAlgn="base">
        <a:spcBef>
          <a:spcPct val="0"/>
        </a:spcBef>
        <a:spcAft>
          <a:spcPct val="0"/>
        </a:spcAft>
        <a:defRPr sz="3600">
          <a:solidFill>
            <a:srgbClr val="5FCBEF"/>
          </a:solidFill>
          <a:latin typeface="Trebuchet MS" pitchFamily="34" charset="0"/>
        </a:defRPr>
      </a:lvl2pPr>
      <a:lvl3pPr algn="l" defTabSz="457200" rtl="0" eaLnBrk="0" fontAlgn="base">
        <a:spcBef>
          <a:spcPct val="0"/>
        </a:spcBef>
        <a:spcAft>
          <a:spcPct val="0"/>
        </a:spcAft>
        <a:defRPr sz="3600">
          <a:solidFill>
            <a:srgbClr val="5FCBEF"/>
          </a:solidFill>
          <a:latin typeface="Trebuchet MS" pitchFamily="34" charset="0"/>
        </a:defRPr>
      </a:lvl3pPr>
      <a:lvl4pPr algn="l" defTabSz="457200" rtl="0" eaLnBrk="0" fontAlgn="base">
        <a:spcBef>
          <a:spcPct val="0"/>
        </a:spcBef>
        <a:spcAft>
          <a:spcPct val="0"/>
        </a:spcAft>
        <a:defRPr sz="3600">
          <a:solidFill>
            <a:srgbClr val="5FCBEF"/>
          </a:solidFill>
          <a:latin typeface="Trebuchet MS" pitchFamily="34" charset="0"/>
        </a:defRPr>
      </a:lvl4pPr>
      <a:lvl5pPr algn="l" defTabSz="457200" rtl="0" eaLnBrk="0" fontAlgn="base">
        <a:spcBef>
          <a:spcPct val="0"/>
        </a:spcBef>
        <a:spcAft>
          <a:spcPct val="0"/>
        </a:spcAft>
        <a:defRPr sz="3600">
          <a:solidFill>
            <a:srgbClr val="5FCBEF"/>
          </a:solidFill>
          <a:latin typeface="Trebuchet MS" pitchFamily="34" charset="0"/>
        </a:defRPr>
      </a:lvl5pPr>
      <a:lvl6pPr marL="457200" algn="l" defTabSz="457200" rtl="0" eaLnBrk="0" fontAlgn="base">
        <a:spcBef>
          <a:spcPct val="0"/>
        </a:spcBef>
        <a:spcAft>
          <a:spcPct val="0"/>
        </a:spcAft>
        <a:defRPr sz="3600">
          <a:solidFill>
            <a:srgbClr val="5FCBEF"/>
          </a:solidFill>
          <a:latin typeface="Trebuchet MS" pitchFamily="34" charset="0"/>
        </a:defRPr>
      </a:lvl6pPr>
      <a:lvl7pPr marL="914400" algn="l" defTabSz="457200" rtl="0" eaLnBrk="0" fontAlgn="base">
        <a:spcBef>
          <a:spcPct val="0"/>
        </a:spcBef>
        <a:spcAft>
          <a:spcPct val="0"/>
        </a:spcAft>
        <a:defRPr sz="3600">
          <a:solidFill>
            <a:srgbClr val="5FCBEF"/>
          </a:solidFill>
          <a:latin typeface="Trebuchet MS" pitchFamily="34" charset="0"/>
        </a:defRPr>
      </a:lvl7pPr>
      <a:lvl8pPr marL="1371600" algn="l" defTabSz="457200" rtl="0" eaLnBrk="0" fontAlgn="base">
        <a:spcBef>
          <a:spcPct val="0"/>
        </a:spcBef>
        <a:spcAft>
          <a:spcPct val="0"/>
        </a:spcAft>
        <a:defRPr sz="3600">
          <a:solidFill>
            <a:srgbClr val="5FCBEF"/>
          </a:solidFill>
          <a:latin typeface="Trebuchet MS" pitchFamily="34" charset="0"/>
        </a:defRPr>
      </a:lvl8pPr>
      <a:lvl9pPr marL="1828800" algn="l" defTabSz="457200" rtl="0" eaLnBrk="0" fontAlgn="base">
        <a:spcBef>
          <a:spcPct val="0"/>
        </a:spcBef>
        <a:spcAft>
          <a:spcPct val="0"/>
        </a:spcAft>
        <a:defRPr sz="3600">
          <a:solidFill>
            <a:srgbClr val="5FCBEF"/>
          </a:solidFill>
          <a:latin typeface="Trebuchet MS" pitchFamily="34" charset="0"/>
        </a:defRPr>
      </a:lvl9pPr>
    </p:titleStyle>
    <p:bodyStyle>
      <a:lvl1pPr marL="342900" indent="-342900" algn="l" defTabSz="457200" rtl="0" eaLnBrk="0" fontAlgn="base">
        <a:spcBef>
          <a:spcPts val="1000"/>
        </a:spcBef>
        <a:spcAft>
          <a:spcPct val="0"/>
        </a:spcAft>
        <a:buClr>
          <a:srgbClr val="5FCBEF"/>
        </a:buClr>
        <a:buSzPct val="80000"/>
        <a:buFont typeface="Wingdings 3" pitchFamily="18" charset="2"/>
        <a:buChar char=""/>
        <a:defRPr lang="pl-PL" kern="1200">
          <a:solidFill>
            <a:srgbClr val="404040"/>
          </a:solidFill>
          <a:latin typeface="Trebuchet MS"/>
          <a:ea typeface=""/>
          <a:cs typeface=""/>
        </a:defRPr>
      </a:lvl1pPr>
      <a:lvl2pPr marL="742950" lvl="1" indent="-285750" algn="l" defTabSz="457200" rtl="0" eaLnBrk="0" fontAlgn="base">
        <a:spcBef>
          <a:spcPts val="1000"/>
        </a:spcBef>
        <a:spcAft>
          <a:spcPct val="0"/>
        </a:spcAft>
        <a:buClr>
          <a:srgbClr val="5FCBEF"/>
        </a:buClr>
        <a:buSzPct val="80000"/>
        <a:buFont typeface="Wingdings 3" pitchFamily="18" charset="2"/>
        <a:buChar char=""/>
        <a:defRPr lang="pl-PL" sz="1600" kern="1200">
          <a:solidFill>
            <a:srgbClr val="404040"/>
          </a:solidFill>
          <a:latin typeface="Trebuchet MS"/>
          <a:ea typeface=""/>
          <a:cs typeface=""/>
        </a:defRPr>
      </a:lvl2pPr>
      <a:lvl3pPr marL="1143000" lvl="2" indent="-228600" algn="l" defTabSz="457200" rtl="0" eaLnBrk="0" fontAlgn="base">
        <a:spcBef>
          <a:spcPts val="1000"/>
        </a:spcBef>
        <a:spcAft>
          <a:spcPct val="0"/>
        </a:spcAft>
        <a:buClr>
          <a:srgbClr val="5FCBEF"/>
        </a:buClr>
        <a:buSzPct val="80000"/>
        <a:buFont typeface="Wingdings 3" pitchFamily="18" charset="2"/>
        <a:buChar char=""/>
        <a:defRPr lang="pl-PL" sz="1400" kern="1200">
          <a:solidFill>
            <a:srgbClr val="404040"/>
          </a:solidFill>
          <a:latin typeface="Trebuchet MS"/>
          <a:ea typeface=""/>
          <a:cs typeface=""/>
        </a:defRPr>
      </a:lvl3pPr>
      <a:lvl4pPr marL="1600200" lvl="3" indent="-228600" algn="l" defTabSz="457200" rtl="0" eaLnBrk="0" fontAlgn="base">
        <a:spcBef>
          <a:spcPts val="1000"/>
        </a:spcBef>
        <a:spcAft>
          <a:spcPct val="0"/>
        </a:spcAft>
        <a:buClr>
          <a:srgbClr val="5FCBEF"/>
        </a:buClr>
        <a:buSzPct val="80000"/>
        <a:buFont typeface="Wingdings 3" pitchFamily="18" charset="2"/>
        <a:buChar char=""/>
        <a:defRPr lang="pl-PL" sz="1200" kern="1200">
          <a:solidFill>
            <a:srgbClr val="404040"/>
          </a:solidFill>
          <a:latin typeface="Trebuchet MS"/>
          <a:ea typeface=""/>
          <a:cs typeface=""/>
        </a:defRPr>
      </a:lvl4pPr>
      <a:lvl5pPr marL="2057400" lvl="4" indent="-228600" algn="l" defTabSz="457200" rtl="0" eaLnBrk="0" fontAlgn="base">
        <a:spcBef>
          <a:spcPts val="1000"/>
        </a:spcBef>
        <a:spcAft>
          <a:spcPct val="0"/>
        </a:spcAft>
        <a:buClr>
          <a:srgbClr val="5FCBEF"/>
        </a:buClr>
        <a:buSzPct val="80000"/>
        <a:buFont typeface="Wingdings 3" pitchFamily="18" charset="2"/>
        <a:buChar char=""/>
        <a:defRPr lang="pl-PL" sz="1200" kern="1200">
          <a:solidFill>
            <a:srgbClr val="404040"/>
          </a:solidFill>
          <a:latin typeface="Trebuchet MS"/>
          <a:ea typeface="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https://encrypted-tbn0.gstatic.com/images?q=tbn:ANd9GcRTfJF1RBNxDMB0vjDhZ_5z2fUZpf5tycJiGBeRRbYu8x5Clm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32088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6"/>
          <p:cNvSpPr/>
          <p:nvPr/>
        </p:nvSpPr>
        <p:spPr>
          <a:xfrm>
            <a:off x="2693988" y="0"/>
            <a:ext cx="5130800" cy="332422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4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Działania promujące rolnictwo i przetwórstwo artykułów rolnych</a:t>
            </a:r>
            <a:endParaRPr lang="pl-PL" sz="32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Prostokąt 7"/>
          <p:cNvSpPr/>
          <p:nvPr/>
        </p:nvSpPr>
        <p:spPr>
          <a:xfrm>
            <a:off x="3572276" y="3824437"/>
            <a:ext cx="5709947" cy="1015663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i="1" spc="113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>
                    <a:srgbClr val="000000"/>
                  </a:outerShdw>
                </a:effectLst>
                <a:latin typeface="+mn-lt"/>
              </a:rPr>
              <a:t>Departament Rolnictwa i Geodezji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i="1" spc="113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>
                    <a:srgbClr val="000000"/>
                  </a:outerShdw>
                </a:effectLst>
                <a:latin typeface="+mn-lt"/>
              </a:rPr>
              <a:t>Urząd Marszałkowski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i="1" spc="113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>
                    <a:srgbClr val="000000"/>
                  </a:outerShdw>
                </a:effectLst>
                <a:latin typeface="+mn-lt"/>
              </a:rPr>
              <a:t>Województwa Kujawsko-Pomorskiego</a:t>
            </a:r>
          </a:p>
        </p:txBody>
      </p:sp>
      <p:sp>
        <p:nvSpPr>
          <p:cNvPr id="5" name="Prostokąt 8"/>
          <p:cNvSpPr/>
          <p:nvPr/>
        </p:nvSpPr>
        <p:spPr>
          <a:xfrm>
            <a:off x="3328988" y="5722938"/>
            <a:ext cx="3092450" cy="3683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spc="113" dirty="0">
                <a:solidFill>
                  <a:schemeClr val="accent1">
                    <a:lumMod val="50000"/>
                  </a:schemeClr>
                </a:solidFill>
                <a:effectLst>
                  <a:outerShdw>
                    <a:srgbClr val="000000"/>
                  </a:outerShdw>
                </a:effectLst>
                <a:latin typeface="+mn-lt"/>
              </a:rPr>
              <a:t>Toruń, maj 2016 r.</a:t>
            </a:r>
          </a:p>
        </p:txBody>
      </p:sp>
      <p:pic>
        <p:nvPicPr>
          <p:cNvPr id="20485" name="Picture 2" descr="C:\Documents and Settings\m.konicka\Pulpit\Moje dokumenty\Moje obrazy\Konkurs NPSpoż. 2013\IMG_03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3910013"/>
            <a:ext cx="270192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Obraz 8" descr="foto_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08200"/>
            <a:ext cx="27051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rostokąt 6"/>
          <p:cNvSpPr>
            <a:spLocks noChangeArrowheads="1"/>
          </p:cNvSpPr>
          <p:nvPr/>
        </p:nvSpPr>
        <p:spPr bwMode="auto">
          <a:xfrm>
            <a:off x="4697413" y="3511550"/>
            <a:ext cx="436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i="1">
                <a:solidFill>
                  <a:srgbClr val="FF6600"/>
                </a:solidFill>
                <a:latin typeface="Calibri" pitchFamily="34" charset="0"/>
              </a:rPr>
              <a:t>Świąteczna szynka z kością</a:t>
            </a:r>
          </a:p>
        </p:txBody>
      </p:sp>
      <p:sp>
        <p:nvSpPr>
          <p:cNvPr id="29698" name="Prostokąt 8"/>
          <p:cNvSpPr>
            <a:spLocks noChangeArrowheads="1"/>
          </p:cNvSpPr>
          <p:nvPr/>
        </p:nvSpPr>
        <p:spPr bwMode="auto">
          <a:xfrm>
            <a:off x="4740275" y="6319838"/>
            <a:ext cx="1144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FF9933"/>
                </a:solidFill>
                <a:latin typeface="Calibri" pitchFamily="34" charset="0"/>
              </a:rPr>
              <a:t> </a:t>
            </a:r>
            <a:r>
              <a:rPr lang="pl-PL" b="1" i="1">
                <a:solidFill>
                  <a:srgbClr val="FF6600"/>
                </a:solidFill>
                <a:latin typeface="Calibri" pitchFamily="34" charset="0"/>
              </a:rPr>
              <a:t>Półgęsek</a:t>
            </a:r>
            <a:r>
              <a:rPr lang="pl-PL" b="1">
                <a:solidFill>
                  <a:srgbClr val="FF9933"/>
                </a:solidFill>
                <a:latin typeface="Calibri" pitchFamily="34" charset="0"/>
              </a:rPr>
              <a:t> </a:t>
            </a:r>
            <a:endParaRPr lang="pl-PL">
              <a:latin typeface="Calibri" pitchFamily="34" charset="0"/>
            </a:endParaRPr>
          </a:p>
        </p:txBody>
      </p:sp>
      <p:pic>
        <p:nvPicPr>
          <p:cNvPr id="2969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413" y="908050"/>
            <a:ext cx="2190750" cy="2697163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pic>
        <p:nvPicPr>
          <p:cNvPr id="2970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0113" y="1055688"/>
            <a:ext cx="3738562" cy="2454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5350" y="3900488"/>
            <a:ext cx="3744913" cy="2311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1130300" y="5229225"/>
            <a:ext cx="1482725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9703" name="Prostokąt 7"/>
          <p:cNvSpPr>
            <a:spLocks noChangeArrowheads="1"/>
          </p:cNvSpPr>
          <p:nvPr/>
        </p:nvSpPr>
        <p:spPr bwMode="auto">
          <a:xfrm>
            <a:off x="393700" y="3282950"/>
            <a:ext cx="2392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i="1">
                <a:solidFill>
                  <a:srgbClr val="FF6600"/>
                </a:solidFill>
                <a:latin typeface="Calibri" pitchFamily="34" charset="0"/>
              </a:rPr>
              <a:t>Biała kiełbasa w słoiku</a:t>
            </a:r>
            <a:endParaRPr lang="pl-PL" i="1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29704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75" y="3756025"/>
            <a:ext cx="2378075" cy="246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5" name="Prostokąt 14"/>
          <p:cNvSpPr>
            <a:spLocks noChangeArrowheads="1"/>
          </p:cNvSpPr>
          <p:nvPr/>
        </p:nvSpPr>
        <p:spPr bwMode="auto">
          <a:xfrm>
            <a:off x="361950" y="6307138"/>
            <a:ext cx="3951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i="1">
                <a:solidFill>
                  <a:srgbClr val="FF6600"/>
                </a:solidFill>
                <a:latin typeface="Calibri" pitchFamily="34" charset="0"/>
              </a:rPr>
              <a:t>Powidła śliwkowe z Doliny Dolnej Wisły</a:t>
            </a:r>
            <a:endParaRPr lang="pl-PL" sz="1200" b="1" i="1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94101" y="127135"/>
            <a:ext cx="7562071" cy="1184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Wybrane produkty z Województwa Kujawsko-Pomorskiego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zarejestrowane na Liście Produktów Tradycyjnych</a:t>
            </a:r>
            <a:endParaRPr lang="pl-PL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775" y="1341438"/>
            <a:ext cx="2965450" cy="2160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2" name="Prostokąt 12"/>
          <p:cNvSpPr>
            <a:spLocks noChangeArrowheads="1"/>
          </p:cNvSpPr>
          <p:nvPr/>
        </p:nvSpPr>
        <p:spPr bwMode="auto">
          <a:xfrm>
            <a:off x="744538" y="3573463"/>
            <a:ext cx="904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i="1">
                <a:solidFill>
                  <a:srgbClr val="FF6600"/>
                </a:solidFill>
                <a:latin typeface="Calibri" pitchFamily="34" charset="0"/>
              </a:rPr>
              <a:t>Kajmak</a:t>
            </a:r>
            <a:endParaRPr lang="pl-PL" i="1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3072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775" y="3933825"/>
            <a:ext cx="3043238" cy="2312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4" name="Prostokąt 18"/>
          <p:cNvSpPr>
            <a:spLocks noChangeArrowheads="1"/>
          </p:cNvSpPr>
          <p:nvPr/>
        </p:nvSpPr>
        <p:spPr bwMode="auto">
          <a:xfrm>
            <a:off x="736600" y="6308725"/>
            <a:ext cx="1284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i="1">
                <a:solidFill>
                  <a:srgbClr val="FF6600"/>
                </a:solidFill>
                <a:latin typeface="Calibri" pitchFamily="34" charset="0"/>
              </a:rPr>
              <a:t>Amoniaczki</a:t>
            </a:r>
            <a:endParaRPr lang="pl-PL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3072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6263" y="2070100"/>
            <a:ext cx="2376487" cy="324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6" name="Prostokąt 20"/>
          <p:cNvSpPr>
            <a:spLocks noChangeArrowheads="1"/>
          </p:cNvSpPr>
          <p:nvPr/>
        </p:nvSpPr>
        <p:spPr bwMode="auto">
          <a:xfrm>
            <a:off x="6900863" y="5510213"/>
            <a:ext cx="20145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i="1">
                <a:solidFill>
                  <a:srgbClr val="FF6600"/>
                </a:solidFill>
                <a:latin typeface="Calibri" pitchFamily="34" charset="0"/>
              </a:rPr>
              <a:t>Podpiwek kujawski</a:t>
            </a:r>
            <a:endParaRPr lang="pl-PL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3072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02075" y="2070100"/>
            <a:ext cx="1212850" cy="292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2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33963" y="2152650"/>
            <a:ext cx="1260475" cy="290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9" name="Prostokąt 23"/>
          <p:cNvSpPr>
            <a:spLocks noChangeArrowheads="1"/>
          </p:cNvSpPr>
          <p:nvPr/>
        </p:nvSpPr>
        <p:spPr bwMode="auto">
          <a:xfrm>
            <a:off x="4052888" y="5229225"/>
            <a:ext cx="1901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i="1">
                <a:solidFill>
                  <a:srgbClr val="FF6600"/>
                </a:solidFill>
                <a:latin typeface="Calibri" pitchFamily="34" charset="0"/>
              </a:rPr>
              <a:t>Piwo nakielskie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i="1">
                <a:solidFill>
                  <a:srgbClr val="FF6600"/>
                </a:solidFill>
                <a:latin typeface="Calibri" pitchFamily="34" charset="0"/>
              </a:rPr>
              <a:t>jasne i ciemne</a:t>
            </a:r>
          </a:p>
        </p:txBody>
      </p:sp>
      <p:sp>
        <p:nvSpPr>
          <p:cNvPr id="2" name="Prostokąt 1"/>
          <p:cNvSpPr/>
          <p:nvPr/>
        </p:nvSpPr>
        <p:spPr>
          <a:xfrm>
            <a:off x="283465" y="284998"/>
            <a:ext cx="7552944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Wybrane produkty z Województwa Kujawsko-Pomorskiego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zarejestrowane na Liście Produktów Tradycyjnych</a:t>
            </a:r>
            <a:endParaRPr lang="pl-PL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Prostokąt 8"/>
          <p:cNvSpPr>
            <a:spLocks noChangeArrowheads="1"/>
          </p:cNvSpPr>
          <p:nvPr/>
        </p:nvSpPr>
        <p:spPr bwMode="auto">
          <a:xfrm>
            <a:off x="5494338" y="5837238"/>
            <a:ext cx="1960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i="1" u="sng">
                <a:solidFill>
                  <a:schemeClr val="accent2"/>
                </a:solidFill>
                <a:latin typeface="Calibri" pitchFamily="34" charset="0"/>
              </a:rPr>
              <a:t>Ciastka Królewskie</a:t>
            </a:r>
            <a:endParaRPr lang="pl-PL" i="1" u="sng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130300" y="5229225"/>
            <a:ext cx="1482725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1747" name="Prostokąt 14"/>
          <p:cNvSpPr>
            <a:spLocks noChangeArrowheads="1"/>
          </p:cNvSpPr>
          <p:nvPr/>
        </p:nvSpPr>
        <p:spPr bwMode="auto">
          <a:xfrm>
            <a:off x="1868488" y="6307138"/>
            <a:ext cx="936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i="1">
                <a:solidFill>
                  <a:srgbClr val="FF6600"/>
                </a:solidFill>
                <a:latin typeface="Calibri" pitchFamily="34" charset="0"/>
              </a:rPr>
              <a:t>Poliwka</a:t>
            </a:r>
            <a:endParaRPr lang="pl-PL" sz="1200" b="1" i="1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94101" y="127135"/>
            <a:ext cx="7562071" cy="1184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Wybrane produkty z Województwa Kujawsko-Pomorskiego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zarejestrowane na Liście Produktów Tradycyjnych</a:t>
            </a:r>
            <a:endParaRPr lang="pl-PL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pic>
        <p:nvPicPr>
          <p:cNvPr id="31749" name="Obraz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50" y="1055688"/>
            <a:ext cx="3502025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Obraz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2325" y="2106613"/>
            <a:ext cx="511175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434" y="620236"/>
            <a:ext cx="8062039" cy="1320795"/>
          </a:xfrm>
        </p:spPr>
        <p:txBody>
          <a:bodyPr>
            <a:noAutofit/>
          </a:bodyPr>
          <a:lstStyle/>
          <a:p>
            <a:pPr algn="ctr" eaLnBrk="1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Działania promujące żywność wysokiej jakości </a:t>
            </a:r>
            <a:br>
              <a:rPr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</a:br>
            <a:r>
              <a:rPr sz="240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/>
            </a:r>
            <a:br>
              <a:rPr sz="240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</a:br>
            <a:r>
              <a:rPr sz="240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Dziedzictwo Kulinarne Kujawy i Pomorze</a:t>
            </a:r>
            <a:endParaRPr sz="2400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038350"/>
            <a:ext cx="9747250" cy="4470400"/>
          </a:xfrm>
        </p:spPr>
        <p:txBody>
          <a:bodyPr>
            <a:normAutofit fontScale="92500" lnSpcReduction="10000"/>
          </a:bodyPr>
          <a:lstStyle/>
          <a:p>
            <a:pPr eaLnBrk="1" fontAlgn="auto">
              <a:lnSpc>
                <a:spcPct val="150000"/>
              </a:lnSpc>
              <a:spcAft>
                <a:spcPts val="0"/>
              </a:spcAft>
              <a:buFont typeface="Wingdings 3"/>
              <a:buChar char=""/>
              <a:defRPr/>
            </a:pPr>
            <a:r>
              <a:rPr sz="2400" dirty="0"/>
              <a:t>Przystąpienie Województwa Kujawsko-Pomorskiego </a:t>
            </a:r>
            <a:br>
              <a:rPr sz="2400" dirty="0"/>
            </a:br>
            <a:r>
              <a:rPr sz="2400" dirty="0"/>
              <a:t>do Europejskiej Sieci Dziedzictwa Kulinarnego (2010 r.) </a:t>
            </a:r>
            <a:br>
              <a:rPr sz="2400" dirty="0"/>
            </a:br>
            <a:r>
              <a:rPr sz="2400" dirty="0"/>
              <a:t>i utworzenie regionalnej sieci Dziedzictwo Kulinarne Kujawy i </a:t>
            </a:r>
            <a:r>
              <a:rPr sz="2400" dirty="0" smtClean="0"/>
              <a:t>Pomorze</a:t>
            </a:r>
          </a:p>
          <a:p>
            <a:pPr marL="0" indent="0" eaLnBrk="1" fontAlgn="auto">
              <a:lnSpc>
                <a:spcPct val="15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sz="2400" dirty="0" smtClean="0">
                <a:solidFill>
                  <a:srgbClr val="0070C0"/>
                </a:solidFill>
              </a:rPr>
              <a:t>	obecnie </a:t>
            </a:r>
            <a:r>
              <a:rPr sz="2400" dirty="0">
                <a:solidFill>
                  <a:srgbClr val="0070C0"/>
                </a:solidFill>
              </a:rPr>
              <a:t>42 firmy członkowskie z Kujaw i </a:t>
            </a:r>
            <a:r>
              <a:rPr sz="2400" dirty="0" smtClean="0">
                <a:solidFill>
                  <a:srgbClr val="0070C0"/>
                </a:solidFill>
              </a:rPr>
              <a:t>Pomorza</a:t>
            </a:r>
          </a:p>
          <a:p>
            <a:pPr marL="0" indent="0" eaLnBrk="1" fontAlgn="auto">
              <a:lnSpc>
                <a:spcPct val="150000"/>
              </a:lnSpc>
              <a:spcAft>
                <a:spcPts val="0"/>
              </a:spcAft>
              <a:buFont typeface="Wingdings 3"/>
              <a:buNone/>
              <a:defRPr/>
            </a:pPr>
            <a:endParaRPr sz="2400" dirty="0">
              <a:solidFill>
                <a:srgbClr val="0070C0"/>
              </a:solidFill>
            </a:endParaRPr>
          </a:p>
          <a:p>
            <a:pPr eaLnBrk="1" fontAlgn="auto">
              <a:lnSpc>
                <a:spcPct val="150000"/>
              </a:lnSpc>
              <a:spcAft>
                <a:spcPts val="0"/>
              </a:spcAft>
              <a:buFont typeface="Wingdings 3"/>
              <a:buChar char=""/>
              <a:defRPr/>
            </a:pPr>
            <a:r>
              <a:rPr sz="2400" dirty="0" smtClean="0"/>
              <a:t>Zawarcie </a:t>
            </a:r>
            <a:r>
              <a:rPr sz="2400" dirty="0"/>
              <a:t>i realizacja Porozumienia o współpracy z województwem warmińsko-mazurskim i </a:t>
            </a:r>
            <a:r>
              <a:rPr sz="2400" dirty="0" smtClean="0"/>
              <a:t>pomorskim </a:t>
            </a:r>
            <a:r>
              <a:rPr sz="2400" dirty="0"/>
              <a:t>nt. promocji żywności wysokiej jakości (sierpień 2013 r</a:t>
            </a:r>
            <a:r>
              <a:rPr sz="2400" dirty="0" smtClean="0"/>
              <a:t>.)</a:t>
            </a:r>
            <a:endParaRPr sz="2400" dirty="0" smtClean="0">
              <a:solidFill>
                <a:srgbClr val="0070C0"/>
              </a:solidFill>
            </a:endParaRPr>
          </a:p>
          <a:p>
            <a:pPr eaLnBrk="1" fontAlgn="auto">
              <a:lnSpc>
                <a:spcPct val="150000"/>
              </a:lnSpc>
              <a:spcAft>
                <a:spcPts val="0"/>
              </a:spcAft>
              <a:buFont typeface="Wingdings 3"/>
              <a:buChar char=""/>
              <a:defRPr/>
            </a:pPr>
            <a:endParaRPr sz="2400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1439863" y="1127125"/>
            <a:ext cx="5983287" cy="222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772" name="Picture 2" descr="C:\Documents and Settings\m.konicka\Pulpit\DZIEDZICTWO EUROPEJSKIE KULINARNE\LOGO\logo_europ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0150" y="1763713"/>
            <a:ext cx="839788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" descr="C:\Documents and Settings\Klaudia\Pulpit\Klaudia\CHlogo_Kujawy_i_Pomorz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0150" y="3513138"/>
            <a:ext cx="904875" cy="1195387"/>
          </a:xfrm>
          <a:prstGeom prst="rect">
            <a:avLst/>
          </a:prstGeom>
          <a:solidFill>
            <a:srgbClr val="FFFFFF"/>
          </a:solidFill>
          <a:ln w="76196" cap="sq">
            <a:solidFill>
              <a:srgbClr val="EAEAEA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6"/>
          <p:cNvSpPr/>
          <p:nvPr/>
        </p:nvSpPr>
        <p:spPr>
          <a:xfrm>
            <a:off x="343787" y="376328"/>
            <a:ext cx="7464055" cy="830997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Działania promujące żywność wysokiej jakości </a:t>
            </a:r>
            <a:b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</a:b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Dziedzictwo Kulinarne Kujawy i Pomorze</a:t>
            </a:r>
            <a:endParaRPr lang="pl-PL" sz="2400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pic>
        <p:nvPicPr>
          <p:cNvPr id="33794" name="Obraz 12" descr="CHlogo_Kujawy_Pomorze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6950" y="4949825"/>
            <a:ext cx="12414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5709684" y="3115937"/>
            <a:ext cx="4196316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i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latin typeface="Trebuchet MS" pitchFamily="34" charset="0"/>
              </a:rPr>
              <a:t>Dziedzictwo Kulinarne Kujawy </a:t>
            </a:r>
            <a:br>
              <a:rPr lang="pl-PL" i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latin typeface="Trebuchet MS" pitchFamily="34" charset="0"/>
              </a:rPr>
            </a:br>
            <a:r>
              <a:rPr lang="pl-PL" i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latin typeface="Trebuchet MS" pitchFamily="34" charset="0"/>
              </a:rPr>
              <a:t>i Pomorze</a:t>
            </a:r>
            <a:r>
              <a:rPr lang="pl-PL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rebuchet MS" pitchFamily="34" charset="0"/>
              </a:rPr>
              <a:t> </a:t>
            </a:r>
            <a:r>
              <a:rPr lang="pl-P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rebuchet MS" pitchFamily="34" charset="0"/>
              </a:rPr>
              <a:t>jest kojarzone </a:t>
            </a:r>
            <a:r>
              <a:rPr lang="pl-PL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latin typeface="Trebuchet MS" pitchFamily="34" charset="0"/>
              </a:rPr>
              <a:t>z całym </a:t>
            </a:r>
            <a:r>
              <a:rPr lang="pl-P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rebuchet MS" pitchFamily="34" charset="0"/>
              </a:rPr>
              <a:t>Województwem Kujawsko-Pomorskim. Sieć regionalna skupia producentów </a:t>
            </a:r>
            <a:br>
              <a:rPr lang="pl-P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rebuchet MS" pitchFamily="34" charset="0"/>
              </a:rPr>
            </a:br>
            <a:r>
              <a:rPr lang="pl-PL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latin typeface="Trebuchet MS" pitchFamily="34" charset="0"/>
              </a:rPr>
              <a:t>z terenu całego </a:t>
            </a:r>
            <a:r>
              <a:rPr lang="pl-P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rebuchet MS" pitchFamily="34" charset="0"/>
              </a:rPr>
              <a:t>Województwa Kujawsko-Pomorskiego.</a:t>
            </a:r>
            <a:endParaRPr lang="pl-PL" dirty="0">
              <a:latin typeface="Trebuchet MS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752213" y="1446027"/>
            <a:ext cx="351937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rebuchet MS" pitchFamily="34" charset="0"/>
              </a:rPr>
              <a:t>Znak </a:t>
            </a:r>
            <a:r>
              <a:rPr lang="pl-PL" i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latin typeface="Trebuchet MS" pitchFamily="34" charset="0"/>
              </a:rPr>
              <a:t>„Dziedzictwo Kulinarne” </a:t>
            </a:r>
            <a:r>
              <a:rPr lang="pl-P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rebuchet MS" pitchFamily="34" charset="0"/>
              </a:rPr>
              <a:t>jest silną marką o zasięgu międzynarodowym – gwarantuje zaistnienie i odniesienie sukcesu na globalnym rynku.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Trebuchet MS" pitchFamily="34" charset="0"/>
            </a:endParaRPr>
          </a:p>
        </p:txBody>
      </p:sp>
      <p:pic>
        <p:nvPicPr>
          <p:cNvPr id="337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" y="1627188"/>
            <a:ext cx="5272088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13"/>
          <p:cNvCxnSpPr/>
          <p:nvPr/>
        </p:nvCxnSpPr>
        <p:spPr>
          <a:xfrm>
            <a:off x="1295400" y="785813"/>
            <a:ext cx="5559425" cy="476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6"/>
          <p:cNvSpPr/>
          <p:nvPr/>
        </p:nvSpPr>
        <p:spPr>
          <a:xfrm>
            <a:off x="525697" y="382801"/>
            <a:ext cx="7499334" cy="830997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200"/>
              </a:spcBef>
              <a:spcAft>
                <a:spcPts val="2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Sieć Regionalna Dziedzictwo Kulinarne Kujawy i Pomorze „marką regionalną”</a:t>
            </a:r>
          </a:p>
        </p:txBody>
      </p:sp>
      <p:cxnSp>
        <p:nvCxnSpPr>
          <p:cNvPr id="5" name="Łącznik prosty 4"/>
          <p:cNvCxnSpPr/>
          <p:nvPr/>
        </p:nvCxnSpPr>
        <p:spPr>
          <a:xfrm flipV="1">
            <a:off x="736600" y="1420813"/>
            <a:ext cx="5983288" cy="222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379392" y="1650167"/>
            <a:ext cx="8456264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 </a:t>
            </a:r>
            <a:r>
              <a:rPr lang="pl-PL" sz="2200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Tworzenie „nowej” tradycji regionu </a:t>
            </a:r>
            <a:r>
              <a:rPr lang="pl-PL" sz="2200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- łączenie tradycji kulinarnych regionu z nowymi trendami w polskiej gastronomii.</a:t>
            </a:r>
          </a:p>
          <a:p>
            <a:pPr algn="just" defTabSz="457200" fontAlgn="auto"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pl-PL" sz="2200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Pobudzanie ruchu turystycznego </a:t>
            </a:r>
            <a:r>
              <a:rPr lang="pl-PL" sz="2200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- zainicjowanie </a:t>
            </a:r>
            <a:br>
              <a:rPr lang="pl-PL" sz="2200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</a:br>
            <a:r>
              <a:rPr lang="pl-PL" sz="2200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w regionie mody na turystykę kulinarną (mapa kulinarno-turystyczna regionu Kujawy i Pomorzy w oparciu o znak Dziedzictwo Kulinarne Kujawy i Pomorze oraz walory turystyczne regionu). </a:t>
            </a:r>
          </a:p>
          <a:p>
            <a:pPr algn="just" defTabSz="457200" fontAlgn="auto"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pl-PL" sz="2200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Propagowanie znaku Dziedzictwa Kulinarne Kujawy </a:t>
            </a:r>
            <a:br>
              <a:rPr lang="pl-PL" sz="2200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</a:br>
            <a:r>
              <a:rPr lang="pl-PL" sz="2200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i Pomorze</a:t>
            </a:r>
            <a:r>
              <a:rPr lang="pl-PL" sz="2200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 - poprzez działania promocyjne, w celu  zwiększenia rozpoznawalności znaku w regionie kujawsko-pomorskim.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6"/>
          <p:cNvSpPr/>
          <p:nvPr/>
        </p:nvSpPr>
        <p:spPr>
          <a:xfrm>
            <a:off x="701093" y="265549"/>
            <a:ext cx="8432273" cy="46166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Dotychczasowe rezultaty  funkcjonowania sieci regionalnej </a:t>
            </a:r>
          </a:p>
        </p:txBody>
      </p:sp>
      <p:cxnSp>
        <p:nvCxnSpPr>
          <p:cNvPr id="12" name="Łącznik prosty 11"/>
          <p:cNvCxnSpPr/>
          <p:nvPr/>
        </p:nvCxnSpPr>
        <p:spPr>
          <a:xfrm flipV="1">
            <a:off x="1785938" y="779463"/>
            <a:ext cx="5981700" cy="222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180754" y="962584"/>
            <a:ext cx="8410353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Sieć regionalna Dziedzictwo Kulinarne Kujawy i Pomorze rozwija </a:t>
            </a:r>
            <a:b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</a:br>
            <a: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   się dynamicznie; 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 Produkty z logo sieci regionalnej można znaleźć na półkach wielu</a:t>
            </a:r>
            <a:b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</a:br>
            <a: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   sklepów, przede wszystkim tych z tzw. zdrową żywnością; 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 Produkty z logo stają się coraz bardziej rozpoznawalne dla </a:t>
            </a:r>
            <a:b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</a:br>
            <a: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    klientów.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kern="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923544" y="3109350"/>
            <a:ext cx="6748271" cy="32470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Widoczne są pierwsze rezultaty działań </a:t>
            </a:r>
            <a:br>
              <a:rPr lang="pl-PL" sz="2000" b="1" kern="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</a:br>
            <a:r>
              <a:rPr lang="pl-PL" sz="2000" b="1" kern="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w ramach sieci regionalnej:</a:t>
            </a:r>
          </a:p>
          <a:p>
            <a:pPr algn="just" defTabSz="457200" fontAlgn="auto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ln w="10541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latin typeface="Trebuchet MS" pitchFamily="34" charset="0"/>
              </a:rPr>
              <a:t> </a:t>
            </a:r>
            <a: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wzrost skuteczności działań marketingowych, wzrost wielkości sprzedaży, a dzięki temu rozwój firm oraz zwiększenie ich dochodów; </a:t>
            </a:r>
          </a:p>
          <a:p>
            <a:pPr algn="just" defTabSz="457200" fontAlgn="auto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ln w="10541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pl-PL" sz="2000" kern="0" dirty="0">
                <a:ln w="10541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zainteresowanie dużych sieci handlowych produktami członków Sieci i </a:t>
            </a:r>
            <a: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otwarcie rynków większych miast w regionie.</a:t>
            </a:r>
            <a:endParaRPr lang="pl-PL" sz="2000" b="1" kern="0" dirty="0">
              <a:ln w="10541" cmpd="sng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rebuchet MS" pitchFamily="34" charset="0"/>
            </a:endParaRPr>
          </a:p>
          <a:p>
            <a:pPr algn="just" defTabSz="457200" fontAlgn="auto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kern="0" dirty="0">
              <a:ln w="10541" cmpd="sng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 flipV="1">
            <a:off x="1925638" y="866775"/>
            <a:ext cx="5983287" cy="222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rostokąt 7"/>
          <p:cNvSpPr/>
          <p:nvPr/>
        </p:nvSpPr>
        <p:spPr>
          <a:xfrm>
            <a:off x="-1" y="1248801"/>
            <a:ext cx="9906001" cy="60324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 </a:t>
            </a:r>
            <a:r>
              <a:rPr lang="pl-PL" sz="22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Nawiązanie współpracy między członkami Sieci; </a:t>
            </a:r>
          </a:p>
          <a:p>
            <a:pPr defTabSz="457200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 Wymiana towarów i usług;</a:t>
            </a:r>
          </a:p>
          <a:p>
            <a:pPr algn="just" defTabSz="457200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 Wspólne działania promocyjne:</a:t>
            </a:r>
          </a:p>
          <a:p>
            <a:pPr marL="542925" indent="-277813" algn="just" defTabSz="457200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Uczestnictwo w targach, kiermaszach, </a:t>
            </a:r>
          </a:p>
          <a:p>
            <a:pPr marL="265112" algn="just" defTabSz="457200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	wyjazdach studyjnych, imprezach okolicznościowych,</a:t>
            </a:r>
          </a:p>
          <a:p>
            <a:pPr marL="265112" algn="just" defTabSz="457200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	 szkoleniach,</a:t>
            </a:r>
          </a:p>
          <a:p>
            <a:pPr marL="542925" indent="-277813" defTabSz="457200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Zorganizowanie punktów sprzedaży produktów wytwarzanych </a:t>
            </a:r>
            <a:br>
              <a:rPr lang="pl-PL" sz="2200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</a:br>
            <a:r>
              <a:rPr lang="pl-PL" sz="2200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w poszczególnych firmach.</a:t>
            </a:r>
          </a:p>
          <a:p>
            <a:pPr algn="just" defTabSz="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  <a:p>
            <a:pPr algn="just" defTabSz="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  <a:p>
            <a:pPr algn="just" defTabSz="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Prostokąt 6"/>
          <p:cNvSpPr/>
          <p:nvPr/>
        </p:nvSpPr>
        <p:spPr>
          <a:xfrm>
            <a:off x="701093" y="265549"/>
            <a:ext cx="8432273" cy="46166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Dotychczasowe rezultaty  funkcjonowania sieci regionalnej </a:t>
            </a:r>
          </a:p>
        </p:txBody>
      </p:sp>
      <p:pic>
        <p:nvPicPr>
          <p:cNvPr id="36868" name="Obraz 5" descr="C:\Documents and Settings\e.koszucka\Pulpit\szczecin i karbó\DSC049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488" y="4265613"/>
            <a:ext cx="3351212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6"/>
          <p:cNvSpPr/>
          <p:nvPr/>
        </p:nvSpPr>
        <p:spPr>
          <a:xfrm>
            <a:off x="588067" y="265547"/>
            <a:ext cx="8432273" cy="830997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Działania promujące żywność wysokiej jakości </a:t>
            </a:r>
            <a:b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</a:b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Klaster Spółdzielczy „Spiżarnia Kujawsko-Pomorska”</a:t>
            </a:r>
            <a:endParaRPr lang="pl-PL" sz="2400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</p:txBody>
      </p:sp>
      <p:cxnSp>
        <p:nvCxnSpPr>
          <p:cNvPr id="12" name="Łącznik prosty 11"/>
          <p:cNvCxnSpPr/>
          <p:nvPr/>
        </p:nvCxnSpPr>
        <p:spPr>
          <a:xfrm flipV="1">
            <a:off x="1812925" y="669925"/>
            <a:ext cx="5983288" cy="222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180754" y="962584"/>
            <a:ext cx="8410353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kern="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37892" name="Tytuł 2"/>
          <p:cNvSpPr txBox="1">
            <a:spLocks noGrp="1"/>
          </p:cNvSpPr>
          <p:nvPr>
            <p:ph type="title"/>
          </p:nvPr>
        </p:nvSpPr>
        <p:spPr>
          <a:xfrm>
            <a:off x="550863" y="2700338"/>
            <a:ext cx="6985000" cy="1827212"/>
          </a:xfrm>
        </p:spPr>
        <p:txBody>
          <a:bodyPr/>
          <a:lstStyle/>
          <a:p>
            <a:pPr eaLnBrk="1"/>
            <a:endParaRPr smtClean="0">
              <a:latin typeface="Trebuchet MS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50333" y="2093977"/>
            <a:ext cx="6984792" cy="3293870"/>
          </a:xfrm>
        </p:spPr>
        <p:txBody>
          <a:bodyPr>
            <a:normAutofit/>
          </a:bodyPr>
          <a:lstStyle/>
          <a:p>
            <a:pPr eaLnBrk="1" fontAlgn="auto">
              <a:spcAft>
                <a:spcPts val="0"/>
              </a:spcAft>
              <a:buFont typeface="Wingdings 3"/>
              <a:buNone/>
              <a:defRPr/>
            </a:pPr>
            <a:r>
              <a:rPr b="1" kern="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Zrzeszenie się wytwórców produktów lokalnych pod wspólnym logo</a:t>
            </a:r>
            <a:endParaRPr b="1" kern="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  <a:p>
            <a:pPr eaLnBrk="1" fontAlgn="auto">
              <a:spcAft>
                <a:spcPts val="0"/>
              </a:spcAft>
              <a:buFont typeface="Wingdings 3"/>
              <a:buNone/>
              <a:defRPr/>
            </a:pPr>
            <a:endParaRPr dirty="0"/>
          </a:p>
        </p:txBody>
      </p:sp>
      <p:pic>
        <p:nvPicPr>
          <p:cNvPr id="37894" name="Picture 1" descr="C:\Documents and Settings\m.konicka\Pulpit\PREZENTACJE MAJ 2015\spizarnia_logo_kolo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54313" y="3132138"/>
            <a:ext cx="3432175" cy="3433762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6"/>
          <p:cNvSpPr/>
          <p:nvPr/>
        </p:nvSpPr>
        <p:spPr>
          <a:xfrm>
            <a:off x="701093" y="265549"/>
            <a:ext cx="8432273" cy="830997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Działania promujące żywność wysokiej jakości </a:t>
            </a:r>
            <a:b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</a:b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Finansowanie</a:t>
            </a:r>
            <a:endParaRPr lang="pl-PL" sz="2400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</p:txBody>
      </p:sp>
      <p:cxnSp>
        <p:nvCxnSpPr>
          <p:cNvPr id="12" name="Łącznik prosty 11"/>
          <p:cNvCxnSpPr/>
          <p:nvPr/>
        </p:nvCxnSpPr>
        <p:spPr>
          <a:xfrm flipV="1">
            <a:off x="1812925" y="669925"/>
            <a:ext cx="5983288" cy="222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180754" y="962584"/>
            <a:ext cx="8410353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kern="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38916" name="Tytuł 2"/>
          <p:cNvSpPr txBox="1">
            <a:spLocks noGrp="1"/>
          </p:cNvSpPr>
          <p:nvPr>
            <p:ph type="title"/>
          </p:nvPr>
        </p:nvSpPr>
        <p:spPr>
          <a:xfrm>
            <a:off x="550863" y="2700338"/>
            <a:ext cx="6985000" cy="1827212"/>
          </a:xfrm>
        </p:spPr>
        <p:txBody>
          <a:bodyPr/>
          <a:lstStyle/>
          <a:p>
            <a:pPr eaLnBrk="1"/>
            <a:endParaRPr smtClean="0">
              <a:latin typeface="Trebuchet MS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50333" y="2082697"/>
            <a:ext cx="6984792" cy="3293870"/>
          </a:xfrm>
        </p:spPr>
        <p:txBody>
          <a:bodyPr>
            <a:normAutofit/>
          </a:bodyPr>
          <a:lstStyle/>
          <a:p>
            <a:pPr algn="just" eaLnBrk="1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sz="18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 Budżet Województwa Kujawsko-Pomorskiego; </a:t>
            </a:r>
          </a:p>
          <a:p>
            <a:pPr algn="just" eaLnBrk="1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 3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sz="1800" b="1" kern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  <a:p>
            <a:pPr algn="just" eaLnBrk="1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sz="18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PROW 2014-2020, z Krajowej Sieci Obszarów Wiejskich;</a:t>
            </a:r>
          </a:p>
          <a:p>
            <a:pPr algn="just" eaLnBrk="1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sz="18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  <a:p>
            <a:pPr algn="just" eaLnBrk="1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sz="1800" b="1" kern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  <a:p>
            <a:pPr algn="just" eaLnBrk="1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 3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sz="1800" b="1" kern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  <a:p>
            <a:pPr algn="just" eaLnBrk="1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sz="18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rebuchet MS" pitchFamily="34" charset="0"/>
              </a:rPr>
              <a:t>RPO WKP 2014-2020.</a:t>
            </a:r>
            <a:endParaRPr sz="18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rebuchet MS" pitchFamily="34" charset="0"/>
            </a:endParaRPr>
          </a:p>
          <a:p>
            <a:pPr eaLnBrk="1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sz="1800" kern="0" dirty="0">
              <a:solidFill>
                <a:srgbClr val="000000"/>
              </a:solidFill>
            </a:endParaRPr>
          </a:p>
        </p:txBody>
      </p:sp>
      <p:pic>
        <p:nvPicPr>
          <p:cNvPr id="38918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7950" y="3276600"/>
            <a:ext cx="56229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50" y="4895850"/>
            <a:ext cx="65484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272771" y="1532054"/>
            <a:ext cx="8591632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200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Międzynarodowe Targi Rolno-Spożywcze „</a:t>
            </a:r>
            <a:r>
              <a:rPr lang="pl-PL" sz="2200" b="1" kern="0" dirty="0" err="1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Grüne</a:t>
            </a:r>
            <a:r>
              <a:rPr lang="pl-PL" sz="2200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200" b="1" kern="0" dirty="0" err="1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Woche</a:t>
            </a:r>
            <a:r>
              <a:rPr lang="pl-PL" sz="2200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” w Berlinie 	</a:t>
            </a:r>
            <a:r>
              <a:rPr lang="pl-PL" sz="22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– udział Województwa nieprzerwanie od 23 lat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Prostokąt 6"/>
          <p:cNvSpPr/>
          <p:nvPr/>
        </p:nvSpPr>
        <p:spPr>
          <a:xfrm>
            <a:off x="1253988" y="371875"/>
            <a:ext cx="6518412" cy="203132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Działania promujące żywność wysokiej jakości 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Targi i wystawy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endParaRPr lang="pl-PL" sz="2400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endParaRPr lang="pl-PL" sz="2400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9" name="Łącznik prosty 18"/>
          <p:cNvCxnSpPr/>
          <p:nvPr/>
        </p:nvCxnSpPr>
        <p:spPr>
          <a:xfrm flipV="1">
            <a:off x="1576388" y="952500"/>
            <a:ext cx="5983287" cy="222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508" name="Obraz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" y="2562225"/>
            <a:ext cx="4357688" cy="381793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</p:pic>
      <p:pic>
        <p:nvPicPr>
          <p:cNvPr id="21509" name="Obraz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0238" y="2562225"/>
            <a:ext cx="5387975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6"/>
          <p:cNvSpPr/>
          <p:nvPr/>
        </p:nvSpPr>
        <p:spPr>
          <a:xfrm>
            <a:off x="627324" y="4646429"/>
            <a:ext cx="8091375" cy="52322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</a:rPr>
              <a:t>			</a:t>
            </a:r>
            <a:r>
              <a:rPr lang="pl-PL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</a:rPr>
              <a:t>Dziękuję za uwagę!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80754" y="1010093"/>
            <a:ext cx="9725246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 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Prostokąt 6"/>
          <p:cNvSpPr/>
          <p:nvPr/>
        </p:nvSpPr>
        <p:spPr>
          <a:xfrm>
            <a:off x="701094" y="244284"/>
            <a:ext cx="7443446" cy="98488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Działania promujące żywność wysokiej jakości 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Targi i wystawy</a:t>
            </a:r>
          </a:p>
        </p:txBody>
      </p:sp>
      <p:cxnSp>
        <p:nvCxnSpPr>
          <p:cNvPr id="19" name="Łącznik prosty 18"/>
          <p:cNvCxnSpPr/>
          <p:nvPr/>
        </p:nvCxnSpPr>
        <p:spPr>
          <a:xfrm flipV="1">
            <a:off x="1512888" y="771525"/>
            <a:ext cx="5983287" cy="2381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2236654" y="1432331"/>
            <a:ext cx="559061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pl-PL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4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Toruński  Festiwal  Smaków  w  Toruniu</a:t>
            </a:r>
            <a:endParaRPr lang="pl-PL" sz="2400" dirty="0">
              <a:latin typeface="+mn-lt"/>
            </a:endParaRPr>
          </a:p>
        </p:txBody>
      </p:sp>
      <p:pic>
        <p:nvPicPr>
          <p:cNvPr id="22533" name="Picture 2" descr="Toru&amp;nacute;ski Festiwal Smaków, fot. Miko&amp;lstrok;aj Kur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3055938"/>
            <a:ext cx="36671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4" descr="Toru&amp;nacute;ski Festiwal Smaków, fot. Miko&amp;lstrok;aj Kur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3463" y="3114675"/>
            <a:ext cx="35972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Obraz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6663" y="2108200"/>
            <a:ext cx="2481262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80754" y="1010093"/>
            <a:ext cx="9725246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 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Prostokąt 6"/>
          <p:cNvSpPr/>
          <p:nvPr/>
        </p:nvSpPr>
        <p:spPr>
          <a:xfrm>
            <a:off x="701094" y="244284"/>
            <a:ext cx="7443446" cy="98488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Działania promujące żywność wysokiej jakości 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Targi i wystawy</a:t>
            </a:r>
          </a:p>
        </p:txBody>
      </p:sp>
      <p:cxnSp>
        <p:nvCxnSpPr>
          <p:cNvPr id="19" name="Łącznik prosty 18"/>
          <p:cNvCxnSpPr/>
          <p:nvPr/>
        </p:nvCxnSpPr>
        <p:spPr>
          <a:xfrm flipV="1">
            <a:off x="1512888" y="771525"/>
            <a:ext cx="5983287" cy="2381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2236654" y="1432331"/>
            <a:ext cx="559061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pl-PL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4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Toruński  Festiwal  Smaków  w  Toruniu</a:t>
            </a:r>
            <a:endParaRPr lang="pl-PL" sz="2400" dirty="0">
              <a:latin typeface="+mn-lt"/>
            </a:endParaRPr>
          </a:p>
        </p:txBody>
      </p:sp>
      <p:pic>
        <p:nvPicPr>
          <p:cNvPr id="23557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2546350"/>
            <a:ext cx="4748213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Obraz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7138" y="2546350"/>
            <a:ext cx="4748212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80754" y="1010093"/>
            <a:ext cx="9725246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 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Prostokąt 6"/>
          <p:cNvSpPr/>
          <p:nvPr/>
        </p:nvSpPr>
        <p:spPr>
          <a:xfrm>
            <a:off x="701094" y="244284"/>
            <a:ext cx="7443446" cy="98488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Działania promujące żywność wysokiej jakości 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Targi i wystawy</a:t>
            </a:r>
          </a:p>
        </p:txBody>
      </p:sp>
      <p:cxnSp>
        <p:nvCxnSpPr>
          <p:cNvPr id="19" name="Łącznik prosty 18"/>
          <p:cNvCxnSpPr/>
          <p:nvPr/>
        </p:nvCxnSpPr>
        <p:spPr>
          <a:xfrm flipV="1">
            <a:off x="1512888" y="771525"/>
            <a:ext cx="5983287" cy="2381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2236654" y="1432331"/>
            <a:ext cx="559061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pl-PL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4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Targi </a:t>
            </a:r>
            <a:r>
              <a:rPr lang="pl-PL" sz="2400" b="1" dirty="0" err="1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Slow</a:t>
            </a:r>
            <a:r>
              <a:rPr lang="pl-PL" sz="24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Food w Stuttgarcie</a:t>
            </a:r>
            <a:endParaRPr lang="pl-PL" sz="2400" dirty="0">
              <a:latin typeface="+mn-lt"/>
            </a:endParaRPr>
          </a:p>
        </p:txBody>
      </p:sp>
      <p:pic>
        <p:nvPicPr>
          <p:cNvPr id="24581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675" y="1995488"/>
            <a:ext cx="6332538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80754" y="1010093"/>
            <a:ext cx="9725246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 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Prostokąt 6"/>
          <p:cNvSpPr/>
          <p:nvPr/>
        </p:nvSpPr>
        <p:spPr>
          <a:xfrm>
            <a:off x="701094" y="244284"/>
            <a:ext cx="7443446" cy="98488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Działania promujące żywność wysokiej jakości 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Targi i wystawy</a:t>
            </a:r>
          </a:p>
        </p:txBody>
      </p:sp>
      <p:cxnSp>
        <p:nvCxnSpPr>
          <p:cNvPr id="19" name="Łącznik prosty 18"/>
          <p:cNvCxnSpPr/>
          <p:nvPr/>
        </p:nvCxnSpPr>
        <p:spPr>
          <a:xfrm flipV="1">
            <a:off x="1512888" y="771525"/>
            <a:ext cx="5983287" cy="2381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2236654" y="1432331"/>
            <a:ext cx="559061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pl-PL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4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Smaki Regionów w Poznaniu</a:t>
            </a:r>
            <a:endParaRPr lang="pl-PL" sz="2400" dirty="0">
              <a:latin typeface="+mn-lt"/>
            </a:endParaRPr>
          </a:p>
        </p:txBody>
      </p:sp>
      <p:pic>
        <p:nvPicPr>
          <p:cNvPr id="25605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650" y="1893888"/>
            <a:ext cx="7199313" cy="479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80754" y="1010093"/>
            <a:ext cx="9725246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 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Prostokąt 6"/>
          <p:cNvSpPr/>
          <p:nvPr/>
        </p:nvSpPr>
        <p:spPr>
          <a:xfrm>
            <a:off x="701094" y="244284"/>
            <a:ext cx="7443446" cy="98488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Działania promujące żywność wysokiej jakości 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Targi i wystawy</a:t>
            </a:r>
          </a:p>
        </p:txBody>
      </p:sp>
      <p:cxnSp>
        <p:nvCxnSpPr>
          <p:cNvPr id="19" name="Łącznik prosty 18"/>
          <p:cNvCxnSpPr/>
          <p:nvPr/>
        </p:nvCxnSpPr>
        <p:spPr>
          <a:xfrm flipV="1">
            <a:off x="1512888" y="771525"/>
            <a:ext cx="5983287" cy="2381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904187" y="1449922"/>
            <a:ext cx="700793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pl-PL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4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Targi </a:t>
            </a: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Ż</a:t>
            </a:r>
            <a:r>
              <a:rPr lang="pl-PL" sz="24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ywności i Produktów Ekologicznych </a:t>
            </a:r>
            <a:r>
              <a:rPr lang="pl-PL" sz="2400" b="1" dirty="0" err="1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BioFach</a:t>
            </a:r>
            <a:r>
              <a:rPr lang="pl-PL" sz="24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endParaRPr lang="pl-PL" sz="2400" dirty="0">
              <a:latin typeface="+mn-lt"/>
            </a:endParaRPr>
          </a:p>
        </p:txBody>
      </p:sp>
      <p:pic>
        <p:nvPicPr>
          <p:cNvPr id="26629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8063" y="2063750"/>
            <a:ext cx="6723062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80754" y="1010093"/>
            <a:ext cx="9725246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 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2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kern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Prostokąt 6"/>
          <p:cNvSpPr/>
          <p:nvPr/>
        </p:nvSpPr>
        <p:spPr>
          <a:xfrm>
            <a:off x="701094" y="244284"/>
            <a:ext cx="7443446" cy="98488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Działania promujące żywność wysokiej jakości 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Targi i wystawy</a:t>
            </a:r>
          </a:p>
        </p:txBody>
      </p:sp>
      <p:cxnSp>
        <p:nvCxnSpPr>
          <p:cNvPr id="19" name="Łącznik prosty 18"/>
          <p:cNvCxnSpPr/>
          <p:nvPr/>
        </p:nvCxnSpPr>
        <p:spPr>
          <a:xfrm flipV="1">
            <a:off x="1512888" y="771525"/>
            <a:ext cx="5983287" cy="2381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787399" y="1432331"/>
            <a:ext cx="760306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pl-PL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4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Targi Turystyczno-Ogrodnicze „Lato na wsi” w Minikowie</a:t>
            </a:r>
            <a:endParaRPr lang="pl-PL" sz="2400" dirty="0">
              <a:latin typeface="+mn-lt"/>
            </a:endParaRPr>
          </a:p>
        </p:txBody>
      </p:sp>
      <p:pic>
        <p:nvPicPr>
          <p:cNvPr id="27653" name="Obraz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75" y="2587625"/>
            <a:ext cx="5084763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Obraz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4913" y="4106863"/>
            <a:ext cx="4891087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434" y="620236"/>
            <a:ext cx="8062039" cy="1320795"/>
          </a:xfrm>
        </p:spPr>
        <p:txBody>
          <a:bodyPr>
            <a:noAutofit/>
          </a:bodyPr>
          <a:lstStyle/>
          <a:p>
            <a:pPr algn="ctr" eaLnBrk="1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</a:rPr>
              <a:t>Działania promujące żywność wysokiej jakości </a:t>
            </a:r>
            <a:br>
              <a:rPr sz="2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sz="240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sz="240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sz="240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</a:rPr>
              <a:t>Lista Produktów Tradycyjnych</a:t>
            </a:r>
            <a:endParaRPr sz="2400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8674" name="Symbol zastępczy zawartości 2"/>
          <p:cNvSpPr txBox="1">
            <a:spLocks noGrp="1"/>
          </p:cNvSpPr>
          <p:nvPr>
            <p:ph idx="1"/>
          </p:nvPr>
        </p:nvSpPr>
        <p:spPr>
          <a:xfrm>
            <a:off x="0" y="2628900"/>
            <a:ext cx="9747250" cy="3879850"/>
          </a:xfrm>
        </p:spPr>
        <p:txBody>
          <a:bodyPr/>
          <a:lstStyle/>
          <a:p>
            <a:pPr eaLnBrk="1">
              <a:lnSpc>
                <a:spcPct val="150000"/>
              </a:lnSpc>
            </a:pPr>
            <a:r>
              <a:rPr sz="2400" smtClean="0">
                <a:latin typeface="Trebuchet MS" pitchFamily="34" charset="0"/>
              </a:rPr>
              <a:t>Wsparcie wytwórców w rejestracji produktów na Liście Produktów Tradycyjnych </a:t>
            </a:r>
            <a:br>
              <a:rPr sz="2400" smtClean="0">
                <a:latin typeface="Trebuchet MS" pitchFamily="34" charset="0"/>
              </a:rPr>
            </a:br>
            <a:r>
              <a:rPr sz="2400" smtClean="0">
                <a:solidFill>
                  <a:srgbClr val="0070C0"/>
                </a:solidFill>
                <a:latin typeface="Trebuchet MS" pitchFamily="34" charset="0"/>
              </a:rPr>
              <a:t>- obecnie 67 produktów i potraw z Kujaw i Pomorza</a:t>
            </a:r>
          </a:p>
          <a:p>
            <a:pPr eaLnBrk="1"/>
            <a:endParaRPr sz="2400" smtClean="0">
              <a:latin typeface="Trebuchet MS" pitchFamily="34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1439863" y="1127125"/>
            <a:ext cx="5983287" cy="222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just">
          <a:lnSpc>
            <a:spcPct val="150000"/>
          </a:lnSpc>
          <a:defRPr sz="2400" b="1" dirty="0" smtClean="0">
            <a:ln w="10541" cmpd="sng">
              <a:solidFill>
                <a:srgbClr val="5B9BD5">
                  <a:shade val="88000"/>
                  <a:satMod val="110000"/>
                </a:srgbClr>
              </a:solidFill>
              <a:prstDash val="solid"/>
            </a:ln>
            <a:solidFill>
              <a:srgbClr val="002060"/>
            </a:solidFill>
            <a:ea typeface=""/>
            <a:cs typeface="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2559</TotalTime>
  <Words>367</Words>
  <Application>Microsoft Office PowerPoint</Application>
  <PresentationFormat>Papier A4 (210x297 mm)</PresentationFormat>
  <Paragraphs>168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Arial</vt:lpstr>
      <vt:lpstr>Calibri</vt:lpstr>
      <vt:lpstr>Trebuchet MS</vt:lpstr>
      <vt:lpstr>Wingdings</vt:lpstr>
      <vt:lpstr>Wingdings 3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Działania promujące żywność wysokiej jakości   Lista Produktów Tradycyjnych</vt:lpstr>
      <vt:lpstr>Prezentacja programu PowerPoint</vt:lpstr>
      <vt:lpstr>Prezentacja programu PowerPoint</vt:lpstr>
      <vt:lpstr>Prezentacja programu PowerPoint</vt:lpstr>
      <vt:lpstr>Działania promujące żywność wysokiej jakości   Dziedzictwo Kulinarne Kujawy i Pomorze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Klaudia Wojtek</dc:creator>
  <cp:lastModifiedBy>Anna Sobierajska</cp:lastModifiedBy>
  <cp:revision>244</cp:revision>
  <cp:lastPrinted>2016-04-27T10:43:17Z</cp:lastPrinted>
  <dcterms:created xsi:type="dcterms:W3CDTF">2013-03-18T16:43:07Z</dcterms:created>
  <dcterms:modified xsi:type="dcterms:W3CDTF">2016-05-19T10:05:15Z</dcterms:modified>
</cp:coreProperties>
</file>