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5" r:id="rId3"/>
    <p:sldId id="286" r:id="rId4"/>
    <p:sldId id="283" r:id="rId5"/>
    <p:sldId id="321" r:id="rId6"/>
    <p:sldId id="309" r:id="rId7"/>
    <p:sldId id="313" r:id="rId8"/>
    <p:sldId id="281" r:id="rId9"/>
    <p:sldId id="287" r:id="rId10"/>
    <p:sldId id="278" r:id="rId11"/>
    <p:sldId id="291" r:id="rId12"/>
    <p:sldId id="301" r:id="rId13"/>
    <p:sldId id="317" r:id="rId14"/>
    <p:sldId id="292" r:id="rId15"/>
    <p:sldId id="293" r:id="rId16"/>
    <p:sldId id="294" r:id="rId17"/>
    <p:sldId id="295" r:id="rId18"/>
    <p:sldId id="302" r:id="rId19"/>
    <p:sldId id="305" r:id="rId20"/>
    <p:sldId id="296" r:id="rId21"/>
    <p:sldId id="280" r:id="rId22"/>
    <p:sldId id="303" r:id="rId23"/>
    <p:sldId id="297" r:id="rId24"/>
    <p:sldId id="318" r:id="rId25"/>
    <p:sldId id="320" r:id="rId26"/>
    <p:sldId id="262" r:id="rId27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a Sak" initials="ES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2" autoAdjust="0"/>
    <p:restoredTop sz="94660"/>
  </p:normalViewPr>
  <p:slideViewPr>
    <p:cSldViewPr>
      <p:cViewPr varScale="1">
        <p:scale>
          <a:sx n="87" d="100"/>
          <a:sy n="87" d="100"/>
        </p:scale>
        <p:origin x="98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218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94942230928015"/>
          <c:y val="7.2299547843182085E-2"/>
          <c:w val="0.71347905993077854"/>
          <c:h val="0.86745082895416614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71-41FC-979C-3D94DB73878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71-41FC-979C-3D94DB73878E}"/>
              </c:ext>
            </c:extLst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71-41FC-979C-3D94DB73878E}"/>
              </c:ext>
            </c:extLst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71-41FC-979C-3D94DB73878E}"/>
              </c:ext>
            </c:extLst>
          </c:dPt>
          <c:cat>
            <c:numRef>
              <c:f>Arkusz1!$A$2:$A$5</c:f>
              <c:numCache>
                <c:formatCode>General</c:formatCode>
                <c:ptCount val="4"/>
              </c:numCache>
            </c:num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112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071-41FC-979C-3D94DB738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51475732792596E-2"/>
          <c:y val="4.3997309243648516E-2"/>
          <c:w val="0.91606542842571304"/>
          <c:h val="0.640645107922546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F2-45E5-8B5A-D2E7ED73070B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F2-45E5-8B5A-D2E7ED73070B}"/>
              </c:ext>
            </c:extLst>
          </c:dPt>
          <c:dLbls>
            <c:dLbl>
              <c:idx val="0"/>
              <c:layout>
                <c:manualLayout>
                  <c:x val="0.1638706810354405"/>
                  <c:y val="9.4176472301894382E-2"/>
                </c:manualLayout>
              </c:layout>
              <c:tx>
                <c:rich>
                  <a:bodyPr/>
                  <a:lstStyle/>
                  <a:p>
                    <a:fld id="{E249E4F6-2EDE-4AB4-9843-AFAADBB4F6DA}" type="VALUE">
                      <a:rPr lang="en-US" sz="1600" b="1"/>
                      <a:pPr/>
                      <a:t>[WARTOŚĆ]</a:t>
                    </a:fld>
                    <a:endParaRPr lang="pl-PL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EF2-45E5-8B5A-D2E7ED73070B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302459351151905"/>
                  <c:y val="-0.147991599331548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EF2-45E5-8B5A-D2E7ED73070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dostępne środki w ramach Działania 7.1</c:v>
                </c:pt>
                <c:pt idx="1">
                  <c:v>alokacja wykorzystana w złożonych wnioskach i podpisanych umowach o dofinansowanie</c:v>
                </c:pt>
              </c:strCache>
            </c:strRef>
          </c:cat>
          <c:val>
            <c:numRef>
              <c:f>Arkusz1!$B$2:$B$5</c:f>
              <c:numCache>
                <c:formatCode>_(* #,##0.00_);_(* \(#,##0.00\);_(* "-"??_);_(@_)</c:formatCode>
                <c:ptCount val="4"/>
                <c:pt idx="0" formatCode="#,##0.00">
                  <c:v>119551564.88</c:v>
                </c:pt>
                <c:pt idx="1">
                  <c:v>54609795.759999998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F2-45E5-8B5A-D2E7ED730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377424"/>
        <c:axId val="255376864"/>
      </c:barChart>
      <c:catAx>
        <c:axId val="255377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5376864"/>
        <c:crosses val="autoZero"/>
        <c:auto val="1"/>
        <c:lblAlgn val="ctr"/>
        <c:lblOffset val="100"/>
        <c:noMultiLvlLbl val="0"/>
      </c:catAx>
      <c:valAx>
        <c:axId val="2553768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25537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3.5207666296476498E-3"/>
          <c:y val="0.84620550405386696"/>
          <c:w val="0.97329591302720753"/>
          <c:h val="0.129681717294683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235-44EE-98CA-5F8004CCA60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235-44EE-98CA-5F8004CCA6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235-44EE-98CA-5F8004CCA60E}"/>
              </c:ext>
            </c:extLst>
          </c:dPt>
          <c:cat>
            <c:strRef>
              <c:f>Arkusz1!$A$2:$A$4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17</c:v>
                </c:pt>
                <c:pt idx="1">
                  <c:v>32</c:v>
                </c:pt>
                <c:pt idx="2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235-44EE-98CA-5F8004CCA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9049699606026667E-3"/>
          <c:w val="0.97344951687908476"/>
          <c:h val="0.91437062548605696"/>
        </c:manualLayout>
      </c:layout>
      <c:lineChart>
        <c:grouping val="standard"/>
        <c:varyColors val="0"/>
        <c:ser>
          <c:idx val="0"/>
          <c:order val="0"/>
          <c:spPr>
            <a:ln w="952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Arkusz2!$C$42:$C$51</c:f>
              <c:strCache>
                <c:ptCount val="10"/>
                <c:pt idx="0">
                  <c:v>II kw. 2017</c:v>
                </c:pt>
                <c:pt idx="1">
                  <c:v>III kw. 2017</c:v>
                </c:pt>
                <c:pt idx="2">
                  <c:v>IV kw. 2017</c:v>
                </c:pt>
                <c:pt idx="3">
                  <c:v>I kw. 2018</c:v>
                </c:pt>
                <c:pt idx="4">
                  <c:v>II kw. 2018</c:v>
                </c:pt>
                <c:pt idx="5">
                  <c:v>III kw. 2018</c:v>
                </c:pt>
                <c:pt idx="6">
                  <c:v>IV kw. 2018</c:v>
                </c:pt>
                <c:pt idx="7">
                  <c:v>I kw. 2019</c:v>
                </c:pt>
                <c:pt idx="8">
                  <c:v>II kw. 2019</c:v>
                </c:pt>
                <c:pt idx="9">
                  <c:v>III kw. 2019</c:v>
                </c:pt>
              </c:strCache>
            </c:strRef>
          </c:cat>
          <c:val>
            <c:numRef>
              <c:f>Arkusz2!$D$42:$D$51</c:f>
              <c:numCache>
                <c:formatCode>General</c:formatCode>
                <c:ptCount val="10"/>
                <c:pt idx="0">
                  <c:v>2</c:v>
                </c:pt>
                <c:pt idx="1">
                  <c:v>8</c:v>
                </c:pt>
                <c:pt idx="2">
                  <c:v>26</c:v>
                </c:pt>
                <c:pt idx="3">
                  <c:v>49</c:v>
                </c:pt>
                <c:pt idx="4">
                  <c:v>80</c:v>
                </c:pt>
                <c:pt idx="5">
                  <c:v>103</c:v>
                </c:pt>
                <c:pt idx="6">
                  <c:v>117</c:v>
                </c:pt>
                <c:pt idx="7">
                  <c:v>118</c:v>
                </c:pt>
                <c:pt idx="8">
                  <c:v>122</c:v>
                </c:pt>
                <c:pt idx="9">
                  <c:v>123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75-4C25-A60E-C93ED3E3476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1543776"/>
        <c:axId val="178728032"/>
      </c:lineChart>
      <c:catAx>
        <c:axId val="2515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8728032"/>
        <c:crosses val="autoZero"/>
        <c:auto val="1"/>
        <c:lblAlgn val="ctr"/>
        <c:lblOffset val="100"/>
        <c:noMultiLvlLbl val="0"/>
      </c:catAx>
      <c:valAx>
        <c:axId val="1787280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15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08595966814499"/>
          <c:y val="0"/>
          <c:w val="0.81297776615201955"/>
          <c:h val="0.9350519576304685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Liczba gmin w danym województwie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  <a:ln w="1905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6"/>
                <c:pt idx="0">
                  <c:v> pomorskie</c:v>
                </c:pt>
                <c:pt idx="1">
                  <c:v> opolskie</c:v>
                </c:pt>
                <c:pt idx="2">
                  <c:v> warmińsko-mazurskie</c:v>
                </c:pt>
                <c:pt idx="3">
                  <c:v> łódzkie</c:v>
                </c:pt>
                <c:pt idx="4">
                  <c:v> podlaskie</c:v>
                </c:pt>
                <c:pt idx="5">
                  <c:v> lubuskie</c:v>
                </c:pt>
                <c:pt idx="6">
                  <c:v> świętokrzyskie</c:v>
                </c:pt>
                <c:pt idx="7">
                  <c:v> podkarpackie</c:v>
                </c:pt>
                <c:pt idx="8">
                  <c:v> zachodniopomorskie</c:v>
                </c:pt>
                <c:pt idx="9">
                  <c:v> dolnośląskie</c:v>
                </c:pt>
                <c:pt idx="10">
                  <c:v> śląskie</c:v>
                </c:pt>
                <c:pt idx="11">
                  <c:v> kujawsko-pomorskie</c:v>
                </c:pt>
                <c:pt idx="12">
                  <c:v> lubelskie</c:v>
                </c:pt>
                <c:pt idx="13">
                  <c:v> wielkopolskie</c:v>
                </c:pt>
                <c:pt idx="14">
                  <c:v> małopolskie</c:v>
                </c:pt>
                <c:pt idx="15">
                  <c:v> mazowieckie</c:v>
                </c:pt>
              </c:strCache>
            </c:strRef>
          </c:cat>
          <c:val>
            <c:numRef>
              <c:f>Arkusz1!$B$2:$B$18</c:f>
              <c:numCache>
                <c:formatCode>0</c:formatCode>
                <c:ptCount val="17"/>
                <c:pt idx="0">
                  <c:v>123</c:v>
                </c:pt>
                <c:pt idx="1">
                  <c:v>71</c:v>
                </c:pt>
                <c:pt idx="2">
                  <c:v>116</c:v>
                </c:pt>
                <c:pt idx="3">
                  <c:v>177</c:v>
                </c:pt>
                <c:pt idx="4">
                  <c:v>118</c:v>
                </c:pt>
                <c:pt idx="5">
                  <c:v>82</c:v>
                </c:pt>
                <c:pt idx="6">
                  <c:v>102</c:v>
                </c:pt>
                <c:pt idx="7">
                  <c:v>160</c:v>
                </c:pt>
                <c:pt idx="8">
                  <c:v>113</c:v>
                </c:pt>
                <c:pt idx="9">
                  <c:v>169</c:v>
                </c:pt>
                <c:pt idx="10">
                  <c:v>167</c:v>
                </c:pt>
                <c:pt idx="11">
                  <c:v>144</c:v>
                </c:pt>
                <c:pt idx="12">
                  <c:v>213</c:v>
                </c:pt>
                <c:pt idx="13">
                  <c:v>226</c:v>
                </c:pt>
                <c:pt idx="14">
                  <c:v>182</c:v>
                </c:pt>
                <c:pt idx="15">
                  <c:v>314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F0-4577-9413-A8052CD3B7E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Liczba programów rewitalizacji wpisanych do Wykazu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75000"/>
                </a:schemeClr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6"/>
                <c:pt idx="0">
                  <c:v> pomorskie</c:v>
                </c:pt>
                <c:pt idx="1">
                  <c:v> opolskie</c:v>
                </c:pt>
                <c:pt idx="2">
                  <c:v> warmińsko-mazurskie</c:v>
                </c:pt>
                <c:pt idx="3">
                  <c:v> łódzkie</c:v>
                </c:pt>
                <c:pt idx="4">
                  <c:v> podlaskie</c:v>
                </c:pt>
                <c:pt idx="5">
                  <c:v> lubuskie</c:v>
                </c:pt>
                <c:pt idx="6">
                  <c:v> świętokrzyskie</c:v>
                </c:pt>
                <c:pt idx="7">
                  <c:v> podkarpackie</c:v>
                </c:pt>
                <c:pt idx="8">
                  <c:v> zachodniopomorskie</c:v>
                </c:pt>
                <c:pt idx="9">
                  <c:v> dolnośląskie</c:v>
                </c:pt>
                <c:pt idx="10">
                  <c:v> śląskie</c:v>
                </c:pt>
                <c:pt idx="11">
                  <c:v> kujawsko-pomorskie</c:v>
                </c:pt>
                <c:pt idx="12">
                  <c:v> lubelskie</c:v>
                </c:pt>
                <c:pt idx="13">
                  <c:v> wielkopolskie</c:v>
                </c:pt>
                <c:pt idx="14">
                  <c:v> małopolskie</c:v>
                </c:pt>
                <c:pt idx="15">
                  <c:v> mazowieckie</c:v>
                </c:pt>
              </c:strCache>
            </c:strRef>
          </c:cat>
          <c:val>
            <c:numRef>
              <c:f>Arkusz1!$C$2:$C$18</c:f>
              <c:numCache>
                <c:formatCode>General</c:formatCode>
                <c:ptCount val="17"/>
                <c:pt idx="0">
                  <c:v>26</c:v>
                </c:pt>
                <c:pt idx="1">
                  <c:v>31</c:v>
                </c:pt>
                <c:pt idx="2">
                  <c:v>32</c:v>
                </c:pt>
                <c:pt idx="3">
                  <c:v>49</c:v>
                </c:pt>
                <c:pt idx="4">
                  <c:v>54</c:v>
                </c:pt>
                <c:pt idx="5">
                  <c:v>54</c:v>
                </c:pt>
                <c:pt idx="6">
                  <c:v>75</c:v>
                </c:pt>
                <c:pt idx="7">
                  <c:v>83</c:v>
                </c:pt>
                <c:pt idx="8">
                  <c:v>96</c:v>
                </c:pt>
                <c:pt idx="9">
                  <c:v>119</c:v>
                </c:pt>
                <c:pt idx="10">
                  <c:v>122</c:v>
                </c:pt>
                <c:pt idx="11">
                  <c:v>123</c:v>
                </c:pt>
                <c:pt idx="12">
                  <c:v>131</c:v>
                </c:pt>
                <c:pt idx="13">
                  <c:v>142</c:v>
                </c:pt>
                <c:pt idx="14">
                  <c:v>142</c:v>
                </c:pt>
                <c:pt idx="15">
                  <c:v>144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7F0-4577-9413-A8052CD3B7E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2031456"/>
        <c:axId val="252032016"/>
      </c:barChart>
      <c:catAx>
        <c:axId val="252031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pl-PL"/>
          </a:p>
        </c:txPr>
        <c:crossAx val="252032016"/>
        <c:crosses val="autoZero"/>
        <c:auto val="1"/>
        <c:lblAlgn val="ctr"/>
        <c:lblOffset val="100"/>
        <c:noMultiLvlLbl val="0"/>
      </c:catAx>
      <c:valAx>
        <c:axId val="2520320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5203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82234931854422"/>
          <c:y val="0.86359254034007482"/>
          <c:w val="0.34117760536055325"/>
          <c:h val="9.9300375682511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29-484B-B8A3-BF1D37188F13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29-484B-B8A3-BF1D37188F13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29-484B-B8A3-BF1D37188F1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29-484B-B8A3-BF1D37188F13}"/>
              </c:ext>
            </c:extLst>
          </c:dPt>
          <c:cat>
            <c:strRef>
              <c:f>Arkusz1!$A$2:$A$5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68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829-484B-B8A3-BF1D37188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42479583397256E-2"/>
          <c:y val="2.6877281834585428E-2"/>
          <c:w val="0.95115927290130153"/>
          <c:h val="0.7329245505288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3C-4059-864C-98EEFFCDD98A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3C-4059-864C-98EEFFCDD98A}"/>
              </c:ext>
            </c:extLst>
          </c:dPt>
          <c:dLbls>
            <c:dLbl>
              <c:idx val="0"/>
              <c:layout>
                <c:manualLayout>
                  <c:x val="0.19772702554823984"/>
                  <c:y val="2.28064937229196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4216D0-DBEA-4C91-BD0F-028CEF7EB154}" type="VALU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83C-4059-864C-98EEFFCDD98A}"/>
                </c:ext>
                <c:ext xmlns:c15="http://schemas.microsoft.com/office/drawing/2012/chart" uri="{CE6537A1-D6FC-4f65-9D91-7224C49458BB}">
                  <c15:layout>
                    <c:manualLayout>
                      <c:w val="0.21885828823252443"/>
                      <c:h val="0.101150877871807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819704777070625"/>
                  <c:y val="-0.305348136605511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7F8101-47C4-4B38-BE9B-E316CD4435A5}" type="VALU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[WARTOŚĆ]</a:t>
                    </a:fld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83C-4059-864C-98EEFFCDD98A}"/>
                </c:ext>
                <c:ext xmlns:c15="http://schemas.microsoft.com/office/drawing/2012/chart" uri="{CE6537A1-D6FC-4f65-9D91-7224C49458BB}">
                  <c15:layout>
                    <c:manualLayout>
                      <c:w val="0.21428803732158919"/>
                      <c:h val="0.115626280987936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2059438789802084E-2"/>
                  <c:y val="-8.600590474554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83C-4059-864C-98EEFFCDD98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dostępna alokacja </c:v>
                </c:pt>
                <c:pt idx="1">
                  <c:v>alokacja wykorzystana w podpisanych umowach i złożonych wnioskach </c:v>
                </c:pt>
              </c:strCache>
            </c:strRef>
          </c:cat>
          <c:val>
            <c:numRef>
              <c:f>Arkusz1!$B$2:$B$5</c:f>
              <c:numCache>
                <c:formatCode>_(* #,##0.00_);_(* \(#,##0.00\);_(* "-"??_);_(@_)</c:formatCode>
                <c:ptCount val="4"/>
                <c:pt idx="0">
                  <c:v>120294556.2</c:v>
                </c:pt>
                <c:pt idx="1">
                  <c:v>21766310.91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83C-4059-864C-98EEFFCDD9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648704"/>
        <c:axId val="255649264"/>
      </c:barChart>
      <c:catAx>
        <c:axId val="255648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5649264"/>
        <c:crosses val="autoZero"/>
        <c:auto val="1"/>
        <c:lblAlgn val="ctr"/>
        <c:lblOffset val="100"/>
        <c:noMultiLvlLbl val="0"/>
      </c:catAx>
      <c:valAx>
        <c:axId val="255649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255648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999747823434079"/>
          <c:y val="0.85262844358289691"/>
          <c:w val="0.74781053868794112"/>
          <c:h val="6.2227760133931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30-485A-83D3-F7A6C41CDDEA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30-485A-83D3-F7A6C41CDDEA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30-485A-83D3-F7A6C41CDD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30-485A-83D3-F7A6C41CDDEA}"/>
              </c:ext>
            </c:extLst>
          </c:dPt>
          <c:cat>
            <c:strRef>
              <c:f>Arkusz1!$A$2:$A$5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105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230-485A-83D3-F7A6C41CD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243454430989145E-2"/>
          <c:y val="2.3836431967329302E-2"/>
          <c:w val="0.95115927290130153"/>
          <c:h val="0.7329245505288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25-4817-B8B7-3D673CF5CB26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3175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25-4817-B8B7-3D673CF5CB26}"/>
              </c:ext>
            </c:extLst>
          </c:dPt>
          <c:dLbls>
            <c:dLbl>
              <c:idx val="0"/>
              <c:layout>
                <c:manualLayout>
                  <c:x val="0.19772702554823984"/>
                  <c:y val="2.28064937229196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F9A6CA8-2147-439B-8ADE-3FFCBE887D0E}" type="VALUE">
                      <a:rPr lang="en-US" sz="1600" b="1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[WARTOŚĆ]</a:t>
                    </a:fld>
                    <a:endParaRPr lang="pl-P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425-4817-B8B7-3D673CF5CB26}"/>
                </c:ext>
                <c:ext xmlns:c15="http://schemas.microsoft.com/office/drawing/2012/chart" uri="{CE6537A1-D6FC-4f65-9D91-7224C49458BB}">
                  <c15:layout>
                    <c:manualLayout>
                      <c:w val="0.21885828823252443"/>
                      <c:h val="0.1011508778718073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759192982084873"/>
                  <c:y val="-0.180673292048010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F7F8101-47C4-4B38-BE9B-E316CD4435A5}" type="VALUE">
                      <a:rPr lang="en-US" sz="1600" b="1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[WARTOŚĆ]</a:t>
                    </a:fld>
                    <a:r>
                      <a:rPr lang="en-US" sz="1600" b="1" dirty="0">
                        <a:solidFill>
                          <a:schemeClr val="tx1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425-4817-B8B7-3D673CF5CB26}"/>
                </c:ext>
                <c:ext xmlns:c15="http://schemas.microsoft.com/office/drawing/2012/chart" uri="{CE6537A1-D6FC-4f65-9D91-7224C49458BB}">
                  <c15:layout>
                    <c:manualLayout>
                      <c:w val="0.21428803732158919"/>
                      <c:h val="0.1156262809879361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2059438789802084E-2"/>
                  <c:y val="-8.6005904745548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425-4817-B8B7-3D673CF5CB2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317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2"/>
                <c:pt idx="0">
                  <c:v>dostępna alokacja</c:v>
                </c:pt>
                <c:pt idx="1">
                  <c:v>alokacja wykorzystana w podpisanych umowach i złożonych wnioskach </c:v>
                </c:pt>
              </c:strCache>
            </c:strRef>
          </c:cat>
          <c:val>
            <c:numRef>
              <c:f>Arkusz1!$B$2:$B$5</c:f>
              <c:numCache>
                <c:formatCode>_(* #,##0.00_);_(* \(#,##0.00\);_(* "-"??_);_(@_)</c:formatCode>
                <c:ptCount val="4"/>
                <c:pt idx="0">
                  <c:v>106676299.8</c:v>
                </c:pt>
                <c:pt idx="1">
                  <c:v>40941323.780000001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25-4817-B8B7-3D673CF5CB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1547136"/>
        <c:axId val="255372944"/>
      </c:barChart>
      <c:catAx>
        <c:axId val="251547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5372944"/>
        <c:crosses val="autoZero"/>
        <c:auto val="1"/>
        <c:lblAlgn val="ctr"/>
        <c:lblOffset val="100"/>
        <c:noMultiLvlLbl val="0"/>
      </c:catAx>
      <c:valAx>
        <c:axId val="255372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out"/>
        <c:minorTickMark val="none"/>
        <c:tickLblPos val="nextTo"/>
        <c:crossAx val="25154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0387084415664573"/>
          <c:y val="0.8283016446448479"/>
          <c:w val="0.77546123622948415"/>
          <c:h val="6.2227760133931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2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0D-433E-AD09-D1D0F55ADB71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70D-433E-AD09-D1D0F55ADB71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70D-433E-AD09-D1D0F55ADB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70D-433E-AD09-D1D0F55ADB71}"/>
              </c:ext>
            </c:extLst>
          </c:dPt>
          <c:cat>
            <c:strRef>
              <c:f>Arkusz1!$A$2:$A$5</c:f>
              <c:strCache>
                <c:ptCount val="3"/>
                <c:pt idx="0">
                  <c:v>1. kwartał</c:v>
                </c:pt>
                <c:pt idx="1">
                  <c:v>2. kwartał</c:v>
                </c:pt>
                <c:pt idx="2">
                  <c:v>3. kwartał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200</c:v>
                </c:pt>
                <c:pt idx="1">
                  <c:v>86</c:v>
                </c:pt>
                <c:pt idx="2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70D-433E-AD09-D1D0F55ADB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747881-F719-473F-B00A-23FEDE08A51A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pl-PL"/>
        </a:p>
      </dgm:t>
    </dgm:pt>
    <dgm:pt modelId="{D3014910-B24E-4C21-B154-7F7D713D410A}">
      <dgm:prSet custT="1"/>
      <dgm:spPr>
        <a:solidFill>
          <a:srgbClr val="C00000">
            <a:alpha val="5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650" b="1" dirty="0">
              <a:solidFill>
                <a:schemeClr val="tx1"/>
              </a:solidFill>
            </a:rPr>
            <a:t>27.06.2017 r.</a:t>
          </a:r>
        </a:p>
      </dgm:t>
    </dgm:pt>
    <dgm:pt modelId="{36A01EE6-061B-4E7A-BE04-52B01F5E5782}" type="parTrans" cxnId="{0D7747D8-68D1-4FB8-9A49-33B995BF2258}">
      <dgm:prSet/>
      <dgm:spPr/>
      <dgm:t>
        <a:bodyPr/>
        <a:lstStyle/>
        <a:p>
          <a:endParaRPr lang="pl-PL"/>
        </a:p>
      </dgm:t>
    </dgm:pt>
    <dgm:pt modelId="{C6F253EB-9A2C-49C9-9A73-E34E818D8F1E}" type="sibTrans" cxnId="{0D7747D8-68D1-4FB8-9A49-33B995BF2258}">
      <dgm:prSet/>
      <dgm:spPr/>
      <dgm:t>
        <a:bodyPr/>
        <a:lstStyle/>
        <a:p>
          <a:endParaRPr lang="pl-PL"/>
        </a:p>
      </dgm:t>
    </dgm:pt>
    <dgm:pt modelId="{E1E92434-9C5E-4E9F-B52E-2853FF942E7A}">
      <dgm:prSet custT="1"/>
      <dgm:spPr>
        <a:solidFill>
          <a:srgbClr val="C00000">
            <a:alpha val="58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od 17.11.2016 r. do 01.12.2016 r.</a:t>
          </a:r>
        </a:p>
      </dgm:t>
    </dgm:pt>
    <dgm:pt modelId="{9B5C3D7A-CC21-444F-8910-93F15687A6EE}" type="parTrans" cxnId="{B3C9C066-5FF5-479D-A1A6-639AD9757503}">
      <dgm:prSet/>
      <dgm:spPr/>
      <dgm:t>
        <a:bodyPr/>
        <a:lstStyle/>
        <a:p>
          <a:endParaRPr lang="pl-PL"/>
        </a:p>
      </dgm:t>
    </dgm:pt>
    <dgm:pt modelId="{DB6AFF26-B6C8-4AD8-A9D9-00A88F1BB276}" type="sibTrans" cxnId="{B3C9C066-5FF5-479D-A1A6-639AD9757503}">
      <dgm:prSet/>
      <dgm:spPr/>
      <dgm:t>
        <a:bodyPr/>
        <a:lstStyle/>
        <a:p>
          <a:endParaRPr lang="pl-PL"/>
        </a:p>
      </dgm:t>
    </dgm:pt>
    <dgm:pt modelId="{D3476B3F-F65C-4A8B-AF39-41CCD658B9FC}">
      <dgm:prSet custT="1"/>
      <dgm:spPr>
        <a:solidFill>
          <a:srgbClr val="C00000">
            <a:alpha val="66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400" b="1" dirty="0">
              <a:solidFill>
                <a:schemeClr val="tx1"/>
              </a:solidFill>
            </a:rPr>
            <a:t>od 01.03.2016 r. do 15.04.2016 r.</a:t>
          </a:r>
        </a:p>
      </dgm:t>
    </dgm:pt>
    <dgm:pt modelId="{F7BDC65F-C46C-447D-902B-ADB8B705509B}" type="parTrans" cxnId="{59B15ED3-F489-4664-9276-42D805D67B45}">
      <dgm:prSet/>
      <dgm:spPr/>
      <dgm:t>
        <a:bodyPr/>
        <a:lstStyle/>
        <a:p>
          <a:endParaRPr lang="pl-PL"/>
        </a:p>
      </dgm:t>
    </dgm:pt>
    <dgm:pt modelId="{69EA0AF4-B111-4948-92F3-6FB9B7DCFFB6}" type="sibTrans" cxnId="{59B15ED3-F489-4664-9276-42D805D67B45}">
      <dgm:prSet/>
      <dgm:spPr/>
      <dgm:t>
        <a:bodyPr/>
        <a:lstStyle/>
        <a:p>
          <a:endParaRPr lang="pl-PL"/>
        </a:p>
      </dgm:t>
    </dgm:pt>
    <dgm:pt modelId="{AFA3BB64-EB53-46B6-8197-CE7A4D5B64CA}">
      <dgm:prSet custT="1"/>
      <dgm:spPr>
        <a:solidFill>
          <a:srgbClr val="C00000">
            <a:alpha val="74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650" b="1" dirty="0">
              <a:solidFill>
                <a:schemeClr val="tx1"/>
              </a:solidFill>
            </a:rPr>
            <a:t>13.01.2016 r.</a:t>
          </a:r>
        </a:p>
      </dgm:t>
    </dgm:pt>
    <dgm:pt modelId="{692DF6B9-0505-49B2-B02D-BDCB6E09F47E}" type="parTrans" cxnId="{A6E31CBA-DAE6-4F20-B3E3-0546113B23BE}">
      <dgm:prSet/>
      <dgm:spPr/>
      <dgm:t>
        <a:bodyPr/>
        <a:lstStyle/>
        <a:p>
          <a:endParaRPr lang="pl-PL"/>
        </a:p>
      </dgm:t>
    </dgm:pt>
    <dgm:pt modelId="{D5754021-7383-4E96-9FDB-91C48BEFF250}" type="sibTrans" cxnId="{A6E31CBA-DAE6-4F20-B3E3-0546113B23BE}">
      <dgm:prSet/>
      <dgm:spPr/>
      <dgm:t>
        <a:bodyPr/>
        <a:lstStyle/>
        <a:p>
          <a:endParaRPr lang="pl-PL"/>
        </a:p>
      </dgm:t>
    </dgm:pt>
    <dgm:pt modelId="{F6231902-2988-4621-8B7E-498F53B8A7C9}">
      <dgm:prSet custT="1"/>
      <dgm:spPr>
        <a:solidFill>
          <a:srgbClr val="C00000">
            <a:alpha val="82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650" b="1" dirty="0">
              <a:solidFill>
                <a:schemeClr val="tx1"/>
              </a:solidFill>
            </a:rPr>
            <a:t>9.10.2015 r.</a:t>
          </a:r>
        </a:p>
      </dgm:t>
    </dgm:pt>
    <dgm:pt modelId="{3EB32D2D-8AF5-47D0-B37F-B24EA3FB28EF}" type="parTrans" cxnId="{1FB72447-8D1B-47EE-A432-24D2EEF2FDE5}">
      <dgm:prSet/>
      <dgm:spPr/>
      <dgm:t>
        <a:bodyPr/>
        <a:lstStyle/>
        <a:p>
          <a:endParaRPr lang="pl-PL"/>
        </a:p>
      </dgm:t>
    </dgm:pt>
    <dgm:pt modelId="{56661D47-3CE9-4095-A4B8-52662CE13C6B}" type="sibTrans" cxnId="{1FB72447-8D1B-47EE-A432-24D2EEF2FDE5}">
      <dgm:prSet/>
      <dgm:spPr/>
      <dgm:t>
        <a:bodyPr/>
        <a:lstStyle/>
        <a:p>
          <a:endParaRPr lang="pl-PL"/>
        </a:p>
      </dgm:t>
    </dgm:pt>
    <dgm:pt modelId="{17C9D3B9-5C75-48A5-95B8-76E5C0499DBB}">
      <dgm:prSet custT="1"/>
      <dgm:spPr>
        <a:solidFill>
          <a:srgbClr val="C00000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pl-PL" sz="1650" b="1" dirty="0">
              <a:solidFill>
                <a:schemeClr val="tx1"/>
              </a:solidFill>
            </a:rPr>
            <a:t>3.07.2015 r.</a:t>
          </a:r>
        </a:p>
      </dgm:t>
    </dgm:pt>
    <dgm:pt modelId="{4C936A3F-52FD-412B-B44E-B4995E2EB6C3}" type="parTrans" cxnId="{34783C85-9170-4F88-B62D-C941E462E470}">
      <dgm:prSet/>
      <dgm:spPr/>
      <dgm:t>
        <a:bodyPr/>
        <a:lstStyle/>
        <a:p>
          <a:endParaRPr lang="pl-PL"/>
        </a:p>
      </dgm:t>
    </dgm:pt>
    <dgm:pt modelId="{905242B2-98D2-4682-8D51-4C9540AB0A25}" type="sibTrans" cxnId="{34783C85-9170-4F88-B62D-C941E462E470}">
      <dgm:prSet/>
      <dgm:spPr/>
      <dgm:t>
        <a:bodyPr/>
        <a:lstStyle/>
        <a:p>
          <a:endParaRPr lang="pl-PL"/>
        </a:p>
      </dgm:t>
    </dgm:pt>
    <dgm:pt modelId="{8EB39F63-B837-4B23-90EC-3133B61BF346}" type="pres">
      <dgm:prSet presAssocID="{5B747881-F719-473F-B00A-23FEDE08A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7874BF0-EA78-4F67-8527-A4CCB55946BB}" type="pres">
      <dgm:prSet presAssocID="{17C9D3B9-5C75-48A5-95B8-76E5C0499DBB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AC61E2B-3153-48B7-9723-B744DAECF7E7}" type="pres">
      <dgm:prSet presAssocID="{905242B2-98D2-4682-8D51-4C9540AB0A25}" presName="parTxOnlySpace" presStyleCnt="0"/>
      <dgm:spPr/>
    </dgm:pt>
    <dgm:pt modelId="{2266099B-BCFF-4C86-A834-A074F532D4A7}" type="pres">
      <dgm:prSet presAssocID="{F6231902-2988-4621-8B7E-498F53B8A7C9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5687A7-7931-4163-BAB8-24991A6F498D}" type="pres">
      <dgm:prSet presAssocID="{56661D47-3CE9-4095-A4B8-52662CE13C6B}" presName="parTxOnlySpace" presStyleCnt="0"/>
      <dgm:spPr/>
    </dgm:pt>
    <dgm:pt modelId="{0EB4AA0E-1C1C-4BEF-AE27-272A452B6F6B}" type="pres">
      <dgm:prSet presAssocID="{AFA3BB64-EB53-46B6-8197-CE7A4D5B64C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874DC73-4DF4-4B25-A01A-CDB868B0471F}" type="pres">
      <dgm:prSet presAssocID="{D5754021-7383-4E96-9FDB-91C48BEFF250}" presName="parTxOnlySpace" presStyleCnt="0"/>
      <dgm:spPr/>
    </dgm:pt>
    <dgm:pt modelId="{6E96CA19-3D40-4F61-8BF2-81D6F5283465}" type="pres">
      <dgm:prSet presAssocID="{D3476B3F-F65C-4A8B-AF39-41CCD658B9FC}" presName="parTxOnly" presStyleLbl="node1" presStyleIdx="3" presStyleCnt="6" custScaleX="1090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107B42-85FF-4CB7-BF01-B6EE26F2977B}" type="pres">
      <dgm:prSet presAssocID="{69EA0AF4-B111-4948-92F3-6FB9B7DCFFB6}" presName="parTxOnlySpace" presStyleCnt="0"/>
      <dgm:spPr/>
    </dgm:pt>
    <dgm:pt modelId="{FEF56D6E-FA0B-4CCD-ACC2-C91FDA0329D9}" type="pres">
      <dgm:prSet presAssocID="{E1E92434-9C5E-4E9F-B52E-2853FF942E7A}" presName="parTxOnly" presStyleLbl="node1" presStyleIdx="4" presStyleCnt="6" custScaleX="110393" custLinFactNeighborX="-19523" custLinFactNeighborY="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4F5620D-2FED-4226-B091-CE49B3D1951A}" type="pres">
      <dgm:prSet presAssocID="{DB6AFF26-B6C8-4AD8-A9D9-00A88F1BB276}" presName="parTxOnlySpace" presStyleCnt="0"/>
      <dgm:spPr/>
    </dgm:pt>
    <dgm:pt modelId="{34A8BECA-64A5-42DE-AAD3-EB70EB2C032E}" type="pres">
      <dgm:prSet presAssocID="{D3014910-B24E-4C21-B154-7F7D713D410A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72B9780-B275-4E81-9B43-61165C1E8FBC}" type="presOf" srcId="{AFA3BB64-EB53-46B6-8197-CE7A4D5B64CA}" destId="{0EB4AA0E-1C1C-4BEF-AE27-272A452B6F6B}" srcOrd="0" destOrd="0" presId="urn:microsoft.com/office/officeart/2005/8/layout/chevron1"/>
    <dgm:cxn modelId="{161ADC84-5CE3-47BD-992A-3BB21A617173}" type="presOf" srcId="{E1E92434-9C5E-4E9F-B52E-2853FF942E7A}" destId="{FEF56D6E-FA0B-4CCD-ACC2-C91FDA0329D9}" srcOrd="0" destOrd="0" presId="urn:microsoft.com/office/officeart/2005/8/layout/chevron1"/>
    <dgm:cxn modelId="{1FB72447-8D1B-47EE-A432-24D2EEF2FDE5}" srcId="{5B747881-F719-473F-B00A-23FEDE08A51A}" destId="{F6231902-2988-4621-8B7E-498F53B8A7C9}" srcOrd="1" destOrd="0" parTransId="{3EB32D2D-8AF5-47D0-B37F-B24EA3FB28EF}" sibTransId="{56661D47-3CE9-4095-A4B8-52662CE13C6B}"/>
    <dgm:cxn modelId="{8F17B2AC-778D-4B9D-A1A2-48EF7F6942C8}" type="presOf" srcId="{D3014910-B24E-4C21-B154-7F7D713D410A}" destId="{34A8BECA-64A5-42DE-AAD3-EB70EB2C032E}" srcOrd="0" destOrd="0" presId="urn:microsoft.com/office/officeart/2005/8/layout/chevron1"/>
    <dgm:cxn modelId="{A6E31CBA-DAE6-4F20-B3E3-0546113B23BE}" srcId="{5B747881-F719-473F-B00A-23FEDE08A51A}" destId="{AFA3BB64-EB53-46B6-8197-CE7A4D5B64CA}" srcOrd="2" destOrd="0" parTransId="{692DF6B9-0505-49B2-B02D-BDCB6E09F47E}" sibTransId="{D5754021-7383-4E96-9FDB-91C48BEFF250}"/>
    <dgm:cxn modelId="{5137FC81-5290-49B3-B0C1-FB34AD6251CD}" type="presOf" srcId="{D3476B3F-F65C-4A8B-AF39-41CCD658B9FC}" destId="{6E96CA19-3D40-4F61-8BF2-81D6F5283465}" srcOrd="0" destOrd="0" presId="urn:microsoft.com/office/officeart/2005/8/layout/chevron1"/>
    <dgm:cxn modelId="{0D7747D8-68D1-4FB8-9A49-33B995BF2258}" srcId="{5B747881-F719-473F-B00A-23FEDE08A51A}" destId="{D3014910-B24E-4C21-B154-7F7D713D410A}" srcOrd="5" destOrd="0" parTransId="{36A01EE6-061B-4E7A-BE04-52B01F5E5782}" sibTransId="{C6F253EB-9A2C-49C9-9A73-E34E818D8F1E}"/>
    <dgm:cxn modelId="{59B15ED3-F489-4664-9276-42D805D67B45}" srcId="{5B747881-F719-473F-B00A-23FEDE08A51A}" destId="{D3476B3F-F65C-4A8B-AF39-41CCD658B9FC}" srcOrd="3" destOrd="0" parTransId="{F7BDC65F-C46C-447D-902B-ADB8B705509B}" sibTransId="{69EA0AF4-B111-4948-92F3-6FB9B7DCFFB6}"/>
    <dgm:cxn modelId="{7F7B7937-68E7-43CA-A075-A09CE3FF0D2F}" type="presOf" srcId="{17C9D3B9-5C75-48A5-95B8-76E5C0499DBB}" destId="{D7874BF0-EA78-4F67-8527-A4CCB55946BB}" srcOrd="0" destOrd="0" presId="urn:microsoft.com/office/officeart/2005/8/layout/chevron1"/>
    <dgm:cxn modelId="{34783C85-9170-4F88-B62D-C941E462E470}" srcId="{5B747881-F719-473F-B00A-23FEDE08A51A}" destId="{17C9D3B9-5C75-48A5-95B8-76E5C0499DBB}" srcOrd="0" destOrd="0" parTransId="{4C936A3F-52FD-412B-B44E-B4995E2EB6C3}" sibTransId="{905242B2-98D2-4682-8D51-4C9540AB0A25}"/>
    <dgm:cxn modelId="{33B3082C-C6DD-4378-A0E4-E86979E128EC}" type="presOf" srcId="{F6231902-2988-4621-8B7E-498F53B8A7C9}" destId="{2266099B-BCFF-4C86-A834-A074F532D4A7}" srcOrd="0" destOrd="0" presId="urn:microsoft.com/office/officeart/2005/8/layout/chevron1"/>
    <dgm:cxn modelId="{B3C9C066-5FF5-479D-A1A6-639AD9757503}" srcId="{5B747881-F719-473F-B00A-23FEDE08A51A}" destId="{E1E92434-9C5E-4E9F-B52E-2853FF942E7A}" srcOrd="4" destOrd="0" parTransId="{9B5C3D7A-CC21-444F-8910-93F15687A6EE}" sibTransId="{DB6AFF26-B6C8-4AD8-A9D9-00A88F1BB276}"/>
    <dgm:cxn modelId="{E2842A46-9C5C-4C53-909C-278C13254835}" type="presOf" srcId="{5B747881-F719-473F-B00A-23FEDE08A51A}" destId="{8EB39F63-B837-4B23-90EC-3133B61BF346}" srcOrd="0" destOrd="0" presId="urn:microsoft.com/office/officeart/2005/8/layout/chevron1"/>
    <dgm:cxn modelId="{936FD500-98AE-4DAF-AD0B-2BB58A9226BB}" type="presParOf" srcId="{8EB39F63-B837-4B23-90EC-3133B61BF346}" destId="{D7874BF0-EA78-4F67-8527-A4CCB55946BB}" srcOrd="0" destOrd="0" presId="urn:microsoft.com/office/officeart/2005/8/layout/chevron1"/>
    <dgm:cxn modelId="{1640FB32-7B0E-445B-944E-4A799F8B6F9E}" type="presParOf" srcId="{8EB39F63-B837-4B23-90EC-3133B61BF346}" destId="{4AC61E2B-3153-48B7-9723-B744DAECF7E7}" srcOrd="1" destOrd="0" presId="urn:microsoft.com/office/officeart/2005/8/layout/chevron1"/>
    <dgm:cxn modelId="{DEF60724-54E5-4549-8093-EDA5A21B85FE}" type="presParOf" srcId="{8EB39F63-B837-4B23-90EC-3133B61BF346}" destId="{2266099B-BCFF-4C86-A834-A074F532D4A7}" srcOrd="2" destOrd="0" presId="urn:microsoft.com/office/officeart/2005/8/layout/chevron1"/>
    <dgm:cxn modelId="{7C1A25FB-A272-4404-A18D-F86275A2C217}" type="presParOf" srcId="{8EB39F63-B837-4B23-90EC-3133B61BF346}" destId="{775687A7-7931-4163-BAB8-24991A6F498D}" srcOrd="3" destOrd="0" presId="urn:microsoft.com/office/officeart/2005/8/layout/chevron1"/>
    <dgm:cxn modelId="{FC303DF1-846F-4A13-91D6-6298F3529287}" type="presParOf" srcId="{8EB39F63-B837-4B23-90EC-3133B61BF346}" destId="{0EB4AA0E-1C1C-4BEF-AE27-272A452B6F6B}" srcOrd="4" destOrd="0" presId="urn:microsoft.com/office/officeart/2005/8/layout/chevron1"/>
    <dgm:cxn modelId="{5D0B8489-1422-4F3D-B35B-2371069871F4}" type="presParOf" srcId="{8EB39F63-B837-4B23-90EC-3133B61BF346}" destId="{F874DC73-4DF4-4B25-A01A-CDB868B0471F}" srcOrd="5" destOrd="0" presId="urn:microsoft.com/office/officeart/2005/8/layout/chevron1"/>
    <dgm:cxn modelId="{7A75891B-9DCC-4EA5-82CB-1FB1A014AC34}" type="presParOf" srcId="{8EB39F63-B837-4B23-90EC-3133B61BF346}" destId="{6E96CA19-3D40-4F61-8BF2-81D6F5283465}" srcOrd="6" destOrd="0" presId="urn:microsoft.com/office/officeart/2005/8/layout/chevron1"/>
    <dgm:cxn modelId="{88B65354-13E3-43B4-AECD-20B1BBB9ABF2}" type="presParOf" srcId="{8EB39F63-B837-4B23-90EC-3133B61BF346}" destId="{75107B42-85FF-4CB7-BF01-B6EE26F2977B}" srcOrd="7" destOrd="0" presId="urn:microsoft.com/office/officeart/2005/8/layout/chevron1"/>
    <dgm:cxn modelId="{09C3DE52-D75E-4683-A66D-57A9FBFC9058}" type="presParOf" srcId="{8EB39F63-B837-4B23-90EC-3133B61BF346}" destId="{FEF56D6E-FA0B-4CCD-ACC2-C91FDA0329D9}" srcOrd="8" destOrd="0" presId="urn:microsoft.com/office/officeart/2005/8/layout/chevron1"/>
    <dgm:cxn modelId="{B85B09AE-11EB-4192-9E29-D39FABB04ED0}" type="presParOf" srcId="{8EB39F63-B837-4B23-90EC-3133B61BF346}" destId="{F4F5620D-2FED-4226-B091-CE49B3D1951A}" srcOrd="9" destOrd="0" presId="urn:microsoft.com/office/officeart/2005/8/layout/chevron1"/>
    <dgm:cxn modelId="{28635B65-2B5E-40B7-BA9D-D752BACEF20F}" type="presParOf" srcId="{8EB39F63-B837-4B23-90EC-3133B61BF346}" destId="{34A8BECA-64A5-42DE-AAD3-EB70EB2C032E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0.46825</cdr:x>
      <cdr:y>0.54139</cdr:y>
    </cdr:from>
    <cdr:to>
      <cdr:x>0.86706</cdr:x>
      <cdr:y>0.64498</cdr:y>
    </cdr:to>
    <cdr:sp macro="" textlink="">
      <cdr:nvSpPr>
        <cdr:cNvPr id="6" name="Prostokąt 5"/>
        <cdr:cNvSpPr/>
      </cdr:nvSpPr>
      <cdr:spPr>
        <a:xfrm xmlns:a="http://schemas.openxmlformats.org/drawingml/2006/main">
          <a:off x="4248472" y="2261111"/>
          <a:ext cx="3618402" cy="43260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l-PL" sz="1600" b="1" dirty="0">
              <a:latin typeface="+mj-lt"/>
            </a:rPr>
            <a:t>Alokacja wykorzystana na poziomie 18 %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0.46825</cdr:x>
      <cdr:y>0.54139</cdr:y>
    </cdr:from>
    <cdr:to>
      <cdr:x>0.86706</cdr:x>
      <cdr:y>0.64498</cdr:y>
    </cdr:to>
    <cdr:sp macro="" textlink="">
      <cdr:nvSpPr>
        <cdr:cNvPr id="6" name="Prostokąt 5"/>
        <cdr:cNvSpPr/>
      </cdr:nvSpPr>
      <cdr:spPr>
        <a:xfrm xmlns:a="http://schemas.openxmlformats.org/drawingml/2006/main">
          <a:off x="4248472" y="2261111"/>
          <a:ext cx="3618402" cy="43260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C00000"/>
          </a:solidFill>
          <a:prstDash val="dash"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pl-PL" sz="1600" b="1" dirty="0">
              <a:latin typeface="+mj-lt"/>
            </a:rPr>
            <a:t>Alokacja wykorzystana na poziomie 38 %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</cdr:x>
      <cdr:y>0.26786</cdr:y>
    </cdr:from>
    <cdr:to>
      <cdr:x>0.98592</cdr:x>
      <cdr:y>0.42242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5387321" y="1080118"/>
          <a:ext cx="5235614" cy="62325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marL="285750" indent="-285750">
            <a:buFont typeface="Wingdings" panose="05000000000000000000" pitchFamily="2" charset="2"/>
            <a:buChar char="§"/>
          </a:pPr>
          <a:r>
            <a:rPr lang="pl-PL" sz="1400" dirty="0" smtClean="0">
              <a:latin typeface="+mj-lt"/>
            </a:rPr>
            <a:t>23 071 004,46 zł </a:t>
          </a:r>
          <a:r>
            <a:rPr lang="pl-PL" sz="1400" dirty="0">
              <a:latin typeface="+mj-lt"/>
            </a:rPr>
            <a:t>- wartość umów o dofinansowanie</a:t>
          </a:r>
        </a:p>
        <a:p xmlns:a="http://schemas.openxmlformats.org/drawingml/2006/main">
          <a:pPr marL="285750" indent="-285750">
            <a:buFont typeface="Wingdings" panose="05000000000000000000" pitchFamily="2" charset="2"/>
            <a:buChar char="§"/>
          </a:pPr>
          <a:r>
            <a:rPr lang="pl-PL" sz="1400" dirty="0" smtClean="0">
              <a:latin typeface="+mj-lt"/>
            </a:rPr>
            <a:t>31 538 791,30 - </a:t>
          </a:r>
          <a:r>
            <a:rPr lang="pl-PL" sz="1400" dirty="0">
              <a:solidFill>
                <a:schemeClr val="tx1"/>
              </a:solidFill>
              <a:latin typeface="+mj-lt"/>
            </a:rPr>
            <a:t>wartość</a:t>
          </a:r>
          <a:r>
            <a:rPr lang="pl-PL" sz="1400" dirty="0">
              <a:latin typeface="+mj-lt"/>
            </a:rPr>
            <a:t> złożonych wniosków o dofinansowanie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3B06A-B48D-43E9-BF83-B7B2514162FC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CF4C3-25F8-450B-BA41-0D32296696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21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22E2-56EA-456A-9AEE-C19EF0760F35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77591-BC69-4B61-9AF2-1567FD989B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798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77591-BC69-4B61-9AF2-1567FD989B3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484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44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197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4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60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672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202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11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63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858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28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27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C27E-99F1-4501-961E-5A2839031856}" type="datetimeFigureOut">
              <a:rPr lang="pl-PL" smtClean="0"/>
              <a:t>2019-11-06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B3CF1-DAFA-4910-B1A0-31C049FB05C1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577966" y="0"/>
            <a:ext cx="2614034" cy="249289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604" y="6095322"/>
            <a:ext cx="7128792" cy="7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2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ctrTitle"/>
          </p:nvPr>
        </p:nvSpPr>
        <p:spPr>
          <a:xfrm>
            <a:off x="490292" y="1484784"/>
            <a:ext cx="10646268" cy="2262534"/>
          </a:xfrm>
        </p:spPr>
        <p:txBody>
          <a:bodyPr>
            <a:noAutofit/>
          </a:bodyPr>
          <a:lstStyle/>
          <a:p>
            <a:r>
              <a:rPr lang="pl-PL" sz="4800" dirty="0"/>
              <a:t>Stan wdrażania </a:t>
            </a:r>
            <a:r>
              <a:rPr lang="pl-PL" sz="4800" dirty="0" smtClean="0">
                <a:solidFill>
                  <a:srgbClr val="C00000"/>
                </a:solidFill>
              </a:rPr>
              <a:t>PROGRAMÓW</a:t>
            </a:r>
            <a:r>
              <a:rPr lang="pl-PL" sz="4800" dirty="0" smtClean="0"/>
              <a:t> </a:t>
            </a:r>
            <a:r>
              <a:rPr lang="pl-PL" sz="4800" dirty="0" smtClean="0">
                <a:solidFill>
                  <a:srgbClr val="C00000"/>
                </a:solidFill>
              </a:rPr>
              <a:t>REWITALIZACJI</a:t>
            </a:r>
            <a:r>
              <a:rPr lang="pl-PL" sz="4800" dirty="0" smtClean="0"/>
              <a:t> opracowanych przez gminy województwa kujawsko-pomorskiego</a:t>
            </a:r>
            <a:endParaRPr lang="pl-PL" sz="4800" dirty="0"/>
          </a:p>
        </p:txBody>
      </p:sp>
      <p:cxnSp>
        <p:nvCxnSpPr>
          <p:cNvPr id="3" name="Łącznik łamany 2"/>
          <p:cNvCxnSpPr/>
          <p:nvPr/>
        </p:nvCxnSpPr>
        <p:spPr>
          <a:xfrm>
            <a:off x="562941" y="3983679"/>
            <a:ext cx="10861651" cy="437953"/>
          </a:xfrm>
          <a:prstGeom prst="bentConnector3">
            <a:avLst>
              <a:gd name="adj1" fmla="val 90267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zawartości 2"/>
          <p:cNvSpPr>
            <a:spLocks noGrp="1"/>
          </p:cNvSpPr>
          <p:nvPr/>
        </p:nvSpPr>
        <p:spPr>
          <a:xfrm>
            <a:off x="694883" y="5268286"/>
            <a:ext cx="4242521" cy="5040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1100" dirty="0">
                <a:latin typeface="+mj-lt"/>
              </a:rPr>
              <a:t>Departament Funduszy Europejskich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1100" dirty="0">
                <a:latin typeface="+mj-lt"/>
              </a:rPr>
              <a:t>Urząd Marszałkowski Województwa Kujawsko-Pomorskiego </a:t>
            </a:r>
          </a:p>
          <a:p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705245" y="4710539"/>
            <a:ext cx="1874269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i="1" dirty="0"/>
              <a:t>Toruń, </a:t>
            </a:r>
            <a:r>
              <a:rPr lang="pl-PL" sz="1200" b="1" i="1" dirty="0" smtClean="0"/>
              <a:t>listopad </a:t>
            </a:r>
            <a:r>
              <a:rPr lang="pl-PL" sz="1200" b="1" i="1" dirty="0"/>
              <a:t>2019 r.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705034" y="5214595"/>
            <a:ext cx="402947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14"/>
          <p:cNvCxnSpPr/>
          <p:nvPr/>
        </p:nvCxnSpPr>
        <p:spPr>
          <a:xfrm>
            <a:off x="562941" y="4635929"/>
            <a:ext cx="0" cy="11807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376" y="491199"/>
            <a:ext cx="6336704" cy="849569"/>
          </a:xfrm>
          <a:noFill/>
          <a:ln>
            <a:solidFill>
              <a:srgbClr val="C00000"/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pl-PL" sz="3600" dirty="0"/>
              <a:t>① Konkurs w ramach </a:t>
            </a:r>
            <a:r>
              <a:rPr lang="pl-PL" sz="3600" dirty="0">
                <a:solidFill>
                  <a:srgbClr val="C00000"/>
                </a:solidFill>
              </a:rPr>
              <a:t>Działania 6.2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08816" y="2898913"/>
            <a:ext cx="9622688" cy="7920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/>
              <a:t>30 maja 2017 r. ogłoszony został </a:t>
            </a:r>
            <a:r>
              <a:rPr lang="pl-PL" sz="1600" b="1" dirty="0"/>
              <a:t>pierwszy konkurs </a:t>
            </a:r>
            <a:r>
              <a:rPr lang="pl-PL" sz="1600" dirty="0"/>
              <a:t>w ramach Działania 6.2 Rewitalizacja obszarów miejskich i ich obszarów funkcjonalnych</a:t>
            </a:r>
            <a:r>
              <a:rPr lang="pl-PL" sz="1600" b="1" dirty="0"/>
              <a:t> </a:t>
            </a:r>
            <a:r>
              <a:rPr lang="pl-PL" sz="1600" dirty="0"/>
              <a:t>[konkurs nr RPKP.06.02.00-IZ.00-04-110/17].                                                                     </a:t>
            </a:r>
            <a:r>
              <a:rPr lang="pl-PL" sz="1600" b="1" dirty="0">
                <a:latin typeface="+mj-lt"/>
              </a:rPr>
              <a:t>Nabór wniosków o dofinansowanie trwał od 30 czerwca 2017 r. do 14 września 2018 r. </a:t>
            </a:r>
          </a:p>
        </p:txBody>
      </p:sp>
      <p:sp>
        <p:nvSpPr>
          <p:cNvPr id="5" name="Prostokąt 4"/>
          <p:cNvSpPr/>
          <p:nvPr/>
        </p:nvSpPr>
        <p:spPr>
          <a:xfrm>
            <a:off x="1775520" y="4002986"/>
            <a:ext cx="9361040" cy="1008783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latin typeface="+mj-lt"/>
              </a:rPr>
              <a:t>Wpłynął </a:t>
            </a:r>
            <a:r>
              <a:rPr lang="pl-PL" sz="1600" b="1" dirty="0">
                <a:latin typeface="+mj-lt"/>
              </a:rPr>
              <a:t>1 wniosek o dofinansowanie</a:t>
            </a:r>
            <a:r>
              <a:rPr lang="pl-PL" sz="1600" dirty="0">
                <a:latin typeface="+mj-lt"/>
              </a:rPr>
              <a:t> projektu: </a:t>
            </a:r>
            <a:r>
              <a:rPr lang="pl-PL" sz="1600" i="1" dirty="0">
                <a:latin typeface="+mj-lt"/>
              </a:rPr>
              <a:t>Wzrost ożywienia społeczno-gospodarczego na obszarze rewitalizowanym Kruszwicy poprzez przebudowę budynku </a:t>
            </a:r>
            <a:r>
              <a:rPr lang="pl-PL" sz="1600" i="1" dirty="0" err="1">
                <a:latin typeface="+mj-lt"/>
              </a:rPr>
              <a:t>CKiS</a:t>
            </a:r>
            <a:r>
              <a:rPr lang="pl-PL" sz="1600" i="1" dirty="0">
                <a:latin typeface="+mj-lt"/>
              </a:rPr>
              <a:t> w Kruszwicy oraz zagospodarowanie przyległej przestrzeni miejskiej,</a:t>
            </a:r>
            <a:r>
              <a:rPr lang="pl-PL" sz="1600" dirty="0">
                <a:latin typeface="+mj-lt"/>
              </a:rPr>
              <a:t> </a:t>
            </a:r>
            <a:r>
              <a:rPr lang="pl-PL" sz="1600" u="sng" dirty="0">
                <a:latin typeface="+mj-lt"/>
              </a:rPr>
              <a:t>złożony przez Gminę Kruszwica</a:t>
            </a:r>
            <a:r>
              <a:rPr lang="pl-PL" sz="1600" dirty="0">
                <a:latin typeface="+mj-lt"/>
              </a:rPr>
              <a:t>.                                                                                          Podpisana została </a:t>
            </a:r>
            <a:r>
              <a:rPr lang="pl-PL" sz="1600" b="1" dirty="0">
                <a:latin typeface="+mj-lt"/>
              </a:rPr>
              <a:t>umowa </a:t>
            </a:r>
            <a:r>
              <a:rPr lang="pl-PL" sz="1600" dirty="0">
                <a:latin typeface="+mj-lt"/>
              </a:rPr>
              <a:t>na kwotę dofinansowania z EFRR  w wysokości </a:t>
            </a:r>
            <a:r>
              <a:rPr lang="pl-PL" sz="1600" b="1" dirty="0">
                <a:solidFill>
                  <a:srgbClr val="C00000"/>
                </a:solidFill>
                <a:latin typeface="+mj-lt"/>
              </a:rPr>
              <a:t>1 615 917,89 zł.</a:t>
            </a:r>
          </a:p>
        </p:txBody>
      </p:sp>
      <p:sp>
        <p:nvSpPr>
          <p:cNvPr id="6" name="Pagon 5"/>
          <p:cNvSpPr/>
          <p:nvPr/>
        </p:nvSpPr>
        <p:spPr>
          <a:xfrm>
            <a:off x="999441" y="3005767"/>
            <a:ext cx="305510" cy="391523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19336" y="1675104"/>
            <a:ext cx="2285858" cy="7432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rgbClr val="C00000"/>
                </a:solidFill>
                <a:latin typeface="+mj-lt"/>
              </a:rPr>
              <a:t>Alokacja </a:t>
            </a:r>
          </a:p>
        </p:txBody>
      </p:sp>
      <p:sp>
        <p:nvSpPr>
          <p:cNvPr id="9" name="Prostokąt 8"/>
          <p:cNvSpPr/>
          <p:nvPr/>
        </p:nvSpPr>
        <p:spPr>
          <a:xfrm>
            <a:off x="7104112" y="1400399"/>
            <a:ext cx="2384543" cy="61657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  <a:r>
              <a:rPr lang="pl-PL" sz="2000" b="1" dirty="0"/>
              <a:t>120 294 556,20 zł   </a:t>
            </a:r>
            <a:r>
              <a:rPr lang="pl-PL" sz="1600" b="1" i="1" dirty="0"/>
              <a:t>(kurs € 4,20 zł)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104112" y="2170428"/>
            <a:ext cx="2384543" cy="5750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€ 28 641 561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2176686" y="2057874"/>
            <a:ext cx="4536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2011350" y="1672673"/>
            <a:ext cx="4771368" cy="3443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i="1" dirty="0"/>
              <a:t>na projekty infrastrukturalne realizowane w miastach spoza ZIT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1683457" y="5115961"/>
            <a:ext cx="10059465" cy="6478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latin typeface="+mj-lt"/>
              </a:rPr>
              <a:t>Do Wykazu programów rewitalizacji WK-P wpisane zostały </a:t>
            </a:r>
            <a:r>
              <a:rPr lang="pl-PL" sz="1600" b="1" dirty="0">
                <a:solidFill>
                  <a:schemeClr val="tx1"/>
                </a:solidFill>
                <a:latin typeface="+mj-lt"/>
              </a:rPr>
              <a:t>33</a:t>
            </a:r>
            <a:r>
              <a:rPr lang="pl-PL" sz="1600" b="1" dirty="0">
                <a:latin typeface="+mj-lt"/>
              </a:rPr>
              <a:t> programy rewitalizacji gmin miejskich i miejsko-wiejskich </a:t>
            </a:r>
            <a:r>
              <a:rPr lang="pl-PL" sz="1600" dirty="0">
                <a:latin typeface="+mj-lt"/>
              </a:rPr>
              <a:t>uprawnione do ubiegania się o środki z Działania 6.2 RPO WK-P.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10800000" flipV="1">
            <a:off x="1559496" y="3691000"/>
            <a:ext cx="6840760" cy="1736547"/>
          </a:xfrm>
          <a:prstGeom prst="bentConnector3">
            <a:avLst>
              <a:gd name="adj1" fmla="val 108460"/>
            </a:avLst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9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049888" cy="903635"/>
          </a:xfrm>
          <a:noFill/>
          <a:ln>
            <a:solidFill>
              <a:srgbClr val="C00000"/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pl-PL" sz="3600" dirty="0"/>
              <a:t>②Konkurs w ramach </a:t>
            </a:r>
            <a:r>
              <a:rPr lang="pl-PL" sz="3600" dirty="0">
                <a:solidFill>
                  <a:srgbClr val="C00000"/>
                </a:solidFill>
              </a:rPr>
              <a:t>Działania 6.2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1055440" y="1608536"/>
            <a:ext cx="10297144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/>
              <a:t>Kolejny konkurs w ramach Działania 6.2 ogłoszony został 24 lipca 2018 r. </a:t>
            </a:r>
            <a:r>
              <a:rPr lang="pl-PL" sz="1600" dirty="0"/>
              <a:t>[konkurs nr RPKP.06.02.00-IZ.00-04-219/18]. Beneficjenci mogą aplikować o dofinansowanie projektów w comiesięcznych rundach do </a:t>
            </a:r>
            <a:r>
              <a:rPr lang="pl-PL" sz="1600" b="1" dirty="0"/>
              <a:t>31 grudnia 2020 r. </a:t>
            </a:r>
          </a:p>
        </p:txBody>
      </p:sp>
      <p:sp>
        <p:nvSpPr>
          <p:cNvPr id="7" name="Pagon 6"/>
          <p:cNvSpPr/>
          <p:nvPr/>
        </p:nvSpPr>
        <p:spPr>
          <a:xfrm>
            <a:off x="618902" y="1608536"/>
            <a:ext cx="288032" cy="64807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34096" y="2416362"/>
            <a:ext cx="10585176" cy="301534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/>
              <a:t> Do końca III kw. 2019 r.  wpłynęło </a:t>
            </a:r>
            <a:r>
              <a:rPr lang="pl-PL" sz="1600" b="1" dirty="0">
                <a:solidFill>
                  <a:srgbClr val="C00000"/>
                </a:solidFill>
              </a:rPr>
              <a:t>10 wniosków </a:t>
            </a:r>
            <a:r>
              <a:rPr lang="pl-PL" sz="1600" b="1" dirty="0"/>
              <a:t>o dofinansowanie projektów: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Adaptacja nieużytkowanej kamienicy wraz z oficyną przy ul. Grudziądzkiej 36 na cele prowadzenia działań społecznych – Gmina Chełmno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Rewitalizacja budynku Teatru Letniego w Ciechocinku – Gmina Ciechocinek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Centrum Aktywności Społecznej w Rypinie – modernizacja rypińskiego Domu Kultury tzw. „Katolik„ – Gmina Rypin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Rewitalizacja terenów miejskich w Jabłonowie Pomorskim poprzez budowę obiektu rekreacyjno-sportowego – Gmina Jabłonowo Pomorskie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Przebudowa budynku przy ul. Kościuszki 1 w Radziejowie na cele społeczne – Gmina Radziejów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Przebudowa, rozbudowa oraz zmiana sposobu użytkowania budynku o funkcjonalności niemieszkalnej na Centrum Aktywności Lokalnej –Gmina Więcbork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Modernizacja rynku wraz z bocznymi uliczkami w Sępólnie Krajeńskim – Gmina Sępólno Krajeńskie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Przebudowa oraz adaptacja budynku OSP w Radzyniu Chełmińskim na świetlicę środowiskową – Gmina Radzyń Chełmiński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Rewitalizacja zdegradowanych części miasta Wąbrzeźno - Gmina Wąbrzeźno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Ośrodek rehabilitacji społecznej i zawodowej osób zagrożonych wykluczeniem społecznym  - Gmina Łasin</a:t>
            </a:r>
          </a:p>
          <a:p>
            <a:endParaRPr lang="pl-PL" sz="1400" dirty="0"/>
          </a:p>
        </p:txBody>
      </p:sp>
      <p:sp>
        <p:nvSpPr>
          <p:cNvPr id="41" name="Prostokąt 40"/>
          <p:cNvSpPr/>
          <p:nvPr/>
        </p:nvSpPr>
        <p:spPr>
          <a:xfrm>
            <a:off x="967855" y="5332105"/>
            <a:ext cx="9952681" cy="51872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b="1" dirty="0" smtClean="0"/>
              <a:t>4 wnioski zostały zatwierdzone </a:t>
            </a:r>
            <a:r>
              <a:rPr lang="pl-PL" sz="1400" b="1" dirty="0"/>
              <a:t>pozytywnie i </a:t>
            </a:r>
            <a:r>
              <a:rPr lang="pl-PL" sz="1400" b="1" dirty="0" smtClean="0"/>
              <a:t>oczekują </a:t>
            </a:r>
            <a:r>
              <a:rPr lang="pl-PL" sz="1400" b="1" dirty="0"/>
              <a:t>na podpisanie </a:t>
            </a:r>
            <a:r>
              <a:rPr lang="pl-PL" sz="1400" b="1" dirty="0" smtClean="0"/>
              <a:t>umowy </a:t>
            </a:r>
            <a:r>
              <a:rPr lang="pl-PL" sz="1400" dirty="0" smtClean="0"/>
              <a:t>[Radziejów, Ciechocinek, Więcbork i Radzyń Chełmiński]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10340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9217024" cy="1440160"/>
          </a:xfrm>
          <a:noFill/>
          <a:ln>
            <a:solidFill>
              <a:srgbClr val="C0000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pl-PL" sz="2800" dirty="0"/>
              <a:t>Liczba projektów w programach rewitalizacji zaplanowanych do dofinansowania w ramach środków z Działania 6.2, a złożone wnioski i podpisane umowy o dofinansowanie</a:t>
            </a:r>
            <a:endParaRPr lang="pl-PL" sz="2800" dirty="0">
              <a:solidFill>
                <a:srgbClr val="C00000"/>
              </a:solidFill>
            </a:endParaRPr>
          </a:p>
        </p:txBody>
      </p:sp>
      <p:graphicFrame>
        <p:nvGraphicFramePr>
          <p:cNvPr id="20" name="Wykres 19"/>
          <p:cNvGraphicFramePr/>
          <p:nvPr>
            <p:extLst>
              <p:ext uri="{D42A27DB-BD31-4B8C-83A1-F6EECF244321}">
                <p14:modId xmlns:p14="http://schemas.microsoft.com/office/powerpoint/2010/main" val="2830232197"/>
              </p:ext>
            </p:extLst>
          </p:nvPr>
        </p:nvGraphicFramePr>
        <p:xfrm>
          <a:off x="2639616" y="2271913"/>
          <a:ext cx="68407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Prostokąt 20"/>
          <p:cNvSpPr/>
          <p:nvPr/>
        </p:nvSpPr>
        <p:spPr>
          <a:xfrm>
            <a:off x="8354197" y="3232551"/>
            <a:ext cx="2952328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68 projektów </a:t>
            </a:r>
            <a:r>
              <a:rPr lang="pl-PL" sz="1600" dirty="0"/>
              <a:t>zostało zaplanowanych w programach rewitalizacji do dofinansowania w ramach Działania 6.2</a:t>
            </a: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6888089" y="3717032"/>
            <a:ext cx="1466108" cy="915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51385" y="4439911"/>
            <a:ext cx="3026704" cy="1310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10</a:t>
            </a:r>
            <a:r>
              <a:rPr lang="pl-PL" sz="1600" dirty="0"/>
              <a:t> </a:t>
            </a:r>
            <a:r>
              <a:rPr lang="pl-PL" sz="1600" b="1" dirty="0"/>
              <a:t>wniosków </a:t>
            </a:r>
            <a:r>
              <a:rPr lang="pl-PL" sz="1600" dirty="0"/>
              <a:t>o dofinansowanie projektów znajduje się </a:t>
            </a:r>
            <a:r>
              <a:rPr lang="pl-PL" sz="1600" dirty="0" smtClean="0"/>
              <a:t>w ocenie,  z czego </a:t>
            </a:r>
            <a:r>
              <a:rPr lang="pl-PL" sz="1600" u="sng" dirty="0" smtClean="0"/>
              <a:t>4 zostały już zatwierdzone </a:t>
            </a:r>
            <a:r>
              <a:rPr lang="pl-PL" sz="1600" dirty="0" smtClean="0"/>
              <a:t>i oczekują na podpisanie umowy</a:t>
            </a:r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2295540" y="2112453"/>
            <a:ext cx="1912796" cy="662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Podpisano </a:t>
            </a:r>
            <a:r>
              <a:rPr lang="pl-PL" sz="1600" b="1" dirty="0"/>
              <a:t>1 umowę </a:t>
            </a:r>
            <a:r>
              <a:rPr lang="pl-PL" sz="1600" dirty="0"/>
              <a:t>o dofinansowanie</a:t>
            </a:r>
          </a:p>
        </p:txBody>
      </p:sp>
      <p:sp>
        <p:nvSpPr>
          <p:cNvPr id="2" name="Prostokąt 1"/>
          <p:cNvSpPr/>
          <p:nvPr/>
        </p:nvSpPr>
        <p:spPr>
          <a:xfrm>
            <a:off x="756820" y="3064001"/>
            <a:ext cx="2880320" cy="1008112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Łącznie złożono </a:t>
            </a:r>
            <a:r>
              <a:rPr lang="pl-PL" sz="1600" b="1" dirty="0" smtClean="0">
                <a:solidFill>
                  <a:srgbClr val="C00000"/>
                </a:solidFill>
              </a:rPr>
              <a:t>11 wniosków   </a:t>
            </a:r>
            <a:r>
              <a:rPr lang="pl-PL" sz="1600" b="1" dirty="0" smtClean="0"/>
              <a:t>o dofinansowanie projektów </a:t>
            </a:r>
            <a:endParaRPr lang="pl-PL" sz="1600" b="1" dirty="0"/>
          </a:p>
        </p:txBody>
      </p:sp>
      <p:cxnSp>
        <p:nvCxnSpPr>
          <p:cNvPr id="16" name="Łącznik łamany 15"/>
          <p:cNvCxnSpPr/>
          <p:nvPr/>
        </p:nvCxnSpPr>
        <p:spPr>
          <a:xfrm>
            <a:off x="4208336" y="2443790"/>
            <a:ext cx="1823563" cy="13090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V="1">
            <a:off x="3578088" y="3173585"/>
            <a:ext cx="1882796" cy="1497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0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860" y="1182197"/>
            <a:ext cx="5418464" cy="5056988"/>
          </a:xfrm>
        </p:spPr>
      </p:pic>
      <p:sp>
        <p:nvSpPr>
          <p:cNvPr id="39" name="Prostokąt 38"/>
          <p:cNvSpPr/>
          <p:nvPr/>
        </p:nvSpPr>
        <p:spPr>
          <a:xfrm>
            <a:off x="185957" y="141812"/>
            <a:ext cx="8999311" cy="5225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>
                <a:latin typeface="+mj-lt"/>
              </a:rPr>
              <a:t>Złożone wnioski o dofinansowanie/podpisane umowy w ramach Działania 6.2</a:t>
            </a:r>
          </a:p>
        </p:txBody>
      </p:sp>
      <p:cxnSp>
        <p:nvCxnSpPr>
          <p:cNvPr id="6" name="Łącznik prosty ze strzałką 5"/>
          <p:cNvCxnSpPr>
            <a:stCxn id="48" idx="3"/>
          </p:cNvCxnSpPr>
          <p:nvPr/>
        </p:nvCxnSpPr>
        <p:spPr>
          <a:xfrm>
            <a:off x="2601704" y="1778962"/>
            <a:ext cx="3052942" cy="794442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7127613" y="1456061"/>
            <a:ext cx="552563" cy="295541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29" idx="1"/>
          </p:cNvCxnSpPr>
          <p:nvPr/>
        </p:nvCxnSpPr>
        <p:spPr>
          <a:xfrm flipH="1">
            <a:off x="6947107" y="2774036"/>
            <a:ext cx="1791290" cy="10198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8116345" y="1622040"/>
            <a:ext cx="2151358" cy="420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Jabłonowo Pomorskie </a:t>
            </a:r>
            <a:r>
              <a:rPr lang="pl-PL" sz="1200" dirty="0"/>
              <a:t>[1 Wod]</a:t>
            </a:r>
          </a:p>
        </p:txBody>
      </p:sp>
      <p:sp>
        <p:nvSpPr>
          <p:cNvPr id="23" name="Elipsa 22"/>
          <p:cNvSpPr/>
          <p:nvPr/>
        </p:nvSpPr>
        <p:spPr>
          <a:xfrm>
            <a:off x="310829" y="577462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301257" y="552315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464416" y="5445224"/>
            <a:ext cx="3303383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100" dirty="0"/>
              <a:t>gminy, które </a:t>
            </a:r>
            <a:r>
              <a:rPr lang="pl-PL" sz="1100" b="1" dirty="0"/>
              <a:t>nie złożyły </a:t>
            </a:r>
            <a:r>
              <a:rPr lang="pl-PL" sz="1100" dirty="0"/>
              <a:t>Wod/PR wpisane do Wykazu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464417" y="5664282"/>
            <a:ext cx="2304256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100" dirty="0"/>
              <a:t>gminy, które </a:t>
            </a:r>
            <a:r>
              <a:rPr lang="pl-PL" sz="1100" b="1" dirty="0"/>
              <a:t>złożyły</a:t>
            </a:r>
            <a:r>
              <a:rPr lang="pl-PL" sz="1100" dirty="0"/>
              <a:t> Wod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149565" y="600639"/>
            <a:ext cx="9510444" cy="5679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latin typeface="+mj-lt"/>
              </a:rPr>
              <a:t>Spośród </a:t>
            </a:r>
            <a:r>
              <a:rPr lang="pl-PL" sz="1600" b="1" dirty="0">
                <a:solidFill>
                  <a:schemeClr val="tx1"/>
                </a:solidFill>
                <a:latin typeface="+mj-lt"/>
              </a:rPr>
              <a:t>42 gmin </a:t>
            </a:r>
            <a:r>
              <a:rPr lang="pl-PL" sz="1600" dirty="0">
                <a:latin typeface="+mj-lt"/>
              </a:rPr>
              <a:t>uprawnionych do ubiegania się o  środki z RPO WK-P w ramach Działania 6.2 na podstawie programów rewitalizacji wpisanych do Wykazu, do końca III kw. 2019 r. </a:t>
            </a:r>
            <a:r>
              <a:rPr lang="pl-PL" sz="1600" b="1" dirty="0">
                <a:latin typeface="+mj-lt"/>
              </a:rPr>
              <a:t>11 gmin złożyło wnioski o dofinansowanie</a:t>
            </a:r>
            <a:r>
              <a:rPr lang="pl-PL" sz="1600" b="1" dirty="0"/>
              <a:t>.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7706804" y="1240583"/>
            <a:ext cx="1146935" cy="28601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Łasin </a:t>
            </a:r>
            <a:r>
              <a:rPr lang="pl-PL" sz="1200" dirty="0"/>
              <a:t>[1 Wod]</a:t>
            </a:r>
          </a:p>
        </p:txBody>
      </p:sp>
      <p:cxnSp>
        <p:nvCxnSpPr>
          <p:cNvPr id="20" name="Łącznik prosty ze strzałką 19"/>
          <p:cNvCxnSpPr/>
          <p:nvPr/>
        </p:nvCxnSpPr>
        <p:spPr>
          <a:xfrm flipH="1">
            <a:off x="7395094" y="1961910"/>
            <a:ext cx="721251" cy="341794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H="1">
            <a:off x="5869092" y="4974938"/>
            <a:ext cx="2510531" cy="42339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rostokąt 27"/>
          <p:cNvSpPr/>
          <p:nvPr/>
        </p:nvSpPr>
        <p:spPr>
          <a:xfrm>
            <a:off x="8427328" y="4692265"/>
            <a:ext cx="2738324" cy="648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Kruszwica</a:t>
            </a:r>
          </a:p>
          <a:p>
            <a:r>
              <a:rPr lang="pl-PL" sz="1200" dirty="0"/>
              <a:t>[podpisana </a:t>
            </a:r>
            <a:r>
              <a:rPr lang="pl-PL" sz="1200" b="1" dirty="0"/>
              <a:t>1 umowa </a:t>
            </a:r>
            <a:r>
              <a:rPr lang="pl-PL" sz="1200" dirty="0"/>
              <a:t>o dofinansowanie]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8738397" y="2563728"/>
            <a:ext cx="1462059" cy="420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Wąbrzeźno </a:t>
            </a:r>
            <a:r>
              <a:rPr lang="pl-PL" sz="1200" dirty="0"/>
              <a:t>[1 Wod]</a:t>
            </a:r>
          </a:p>
        </p:txBody>
      </p:sp>
      <p:cxnSp>
        <p:nvCxnSpPr>
          <p:cNvPr id="31" name="Łącznik prosty ze strzałką 30"/>
          <p:cNvCxnSpPr/>
          <p:nvPr/>
        </p:nvCxnSpPr>
        <p:spPr>
          <a:xfrm flipH="1" flipV="1">
            <a:off x="8005200" y="3522969"/>
            <a:ext cx="1043128" cy="227608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9075435" y="3583109"/>
            <a:ext cx="1125021" cy="420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Rypin </a:t>
            </a:r>
            <a:r>
              <a:rPr lang="pl-PL" sz="1200" dirty="0"/>
              <a:t>[1 Wod]</a:t>
            </a:r>
          </a:p>
        </p:txBody>
      </p:sp>
      <p:cxnSp>
        <p:nvCxnSpPr>
          <p:cNvPr id="37" name="Łącznik prosty ze strzałką 36"/>
          <p:cNvCxnSpPr/>
          <p:nvPr/>
        </p:nvCxnSpPr>
        <p:spPr>
          <a:xfrm flipH="1" flipV="1">
            <a:off x="6763182" y="4288822"/>
            <a:ext cx="1815142" cy="113804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rostokąt 37"/>
          <p:cNvSpPr/>
          <p:nvPr/>
        </p:nvSpPr>
        <p:spPr>
          <a:xfrm>
            <a:off x="8704513" y="4205466"/>
            <a:ext cx="1514790" cy="420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Ciechocinek </a:t>
            </a:r>
            <a:r>
              <a:rPr lang="pl-PL" sz="1200" dirty="0"/>
              <a:t>[1 Wod]</a:t>
            </a:r>
          </a:p>
        </p:txBody>
      </p:sp>
      <p:cxnSp>
        <p:nvCxnSpPr>
          <p:cNvPr id="40" name="Łącznik prosty ze strzałką 39"/>
          <p:cNvCxnSpPr/>
          <p:nvPr/>
        </p:nvCxnSpPr>
        <p:spPr>
          <a:xfrm flipH="1" flipV="1">
            <a:off x="6128515" y="5191629"/>
            <a:ext cx="2151756" cy="397611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rostokąt 40"/>
          <p:cNvSpPr/>
          <p:nvPr/>
        </p:nvSpPr>
        <p:spPr>
          <a:xfrm>
            <a:off x="8290933" y="5453974"/>
            <a:ext cx="1514790" cy="420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Radziejów </a:t>
            </a:r>
            <a:r>
              <a:rPr lang="pl-PL" sz="1200" dirty="0"/>
              <a:t>[1 Wod]</a:t>
            </a:r>
          </a:p>
        </p:txBody>
      </p:sp>
      <p:cxnSp>
        <p:nvCxnSpPr>
          <p:cNvPr id="42" name="Łącznik prosty ze strzałką 41"/>
          <p:cNvCxnSpPr/>
          <p:nvPr/>
        </p:nvCxnSpPr>
        <p:spPr>
          <a:xfrm flipH="1">
            <a:off x="7034842" y="2347208"/>
            <a:ext cx="1491922" cy="19037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Prostokąt 44"/>
          <p:cNvSpPr/>
          <p:nvPr/>
        </p:nvSpPr>
        <p:spPr>
          <a:xfrm>
            <a:off x="8633286" y="2138095"/>
            <a:ext cx="2151358" cy="420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Radzyń Chełmiński </a:t>
            </a:r>
            <a:r>
              <a:rPr lang="pl-PL" sz="1200" dirty="0"/>
              <a:t>[1 Wod]</a:t>
            </a:r>
          </a:p>
        </p:txBody>
      </p:sp>
      <p:sp>
        <p:nvSpPr>
          <p:cNvPr id="48" name="Prostokąt 47"/>
          <p:cNvSpPr/>
          <p:nvPr/>
        </p:nvSpPr>
        <p:spPr>
          <a:xfrm>
            <a:off x="1281684" y="1568654"/>
            <a:ext cx="1320020" cy="420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Chełmno </a:t>
            </a:r>
            <a:r>
              <a:rPr lang="pl-PL" sz="1200" dirty="0"/>
              <a:t>[1 Wod]</a:t>
            </a:r>
          </a:p>
        </p:txBody>
      </p:sp>
      <p:cxnSp>
        <p:nvCxnSpPr>
          <p:cNvPr id="50" name="Łącznik prosty ze strzałką 49"/>
          <p:cNvCxnSpPr>
            <a:stCxn id="52" idx="3"/>
          </p:cNvCxnSpPr>
          <p:nvPr/>
        </p:nvCxnSpPr>
        <p:spPr>
          <a:xfrm flipV="1">
            <a:off x="2381204" y="2344016"/>
            <a:ext cx="1552480" cy="289294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Prostokąt 51"/>
          <p:cNvSpPr/>
          <p:nvPr/>
        </p:nvSpPr>
        <p:spPr>
          <a:xfrm>
            <a:off x="441147" y="2423002"/>
            <a:ext cx="1940057" cy="420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Sępólno Krajeńskie </a:t>
            </a:r>
            <a:r>
              <a:rPr lang="pl-PL" sz="1200" dirty="0"/>
              <a:t>[1 Wod]</a:t>
            </a:r>
          </a:p>
        </p:txBody>
      </p:sp>
      <p:cxnSp>
        <p:nvCxnSpPr>
          <p:cNvPr id="53" name="Łącznik prosty ze strzałką 52"/>
          <p:cNvCxnSpPr>
            <a:stCxn id="55" idx="3"/>
          </p:cNvCxnSpPr>
          <p:nvPr/>
        </p:nvCxnSpPr>
        <p:spPr>
          <a:xfrm flipV="1">
            <a:off x="1966265" y="2926554"/>
            <a:ext cx="1596523" cy="732843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Prostokąt 54"/>
          <p:cNvSpPr/>
          <p:nvPr/>
        </p:nvSpPr>
        <p:spPr>
          <a:xfrm>
            <a:off x="597103" y="3449089"/>
            <a:ext cx="1369162" cy="42061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Więcbork </a:t>
            </a:r>
            <a:r>
              <a:rPr lang="pl-PL" sz="1200" dirty="0"/>
              <a:t>[1 Wod]</a:t>
            </a:r>
          </a:p>
        </p:txBody>
      </p:sp>
    </p:spTree>
    <p:extLst>
      <p:ext uri="{BB962C8B-B14F-4D97-AF65-F5344CB8AC3E}">
        <p14:creationId xmlns:p14="http://schemas.microsoft.com/office/powerpoint/2010/main" val="39364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400" y="483990"/>
            <a:ext cx="7848872" cy="1325563"/>
          </a:xfrm>
        </p:spPr>
        <p:txBody>
          <a:bodyPr>
            <a:noAutofit/>
          </a:bodyPr>
          <a:lstStyle/>
          <a:p>
            <a:r>
              <a:rPr lang="pl-PL" sz="3200" dirty="0"/>
              <a:t>Alokacja wykorzystana w złożonych wnioskach i podpisanych umowach o dofinansowanie ze środków EFRR w </a:t>
            </a:r>
            <a:r>
              <a:rPr lang="pl-PL" sz="3200" b="1" dirty="0">
                <a:solidFill>
                  <a:srgbClr val="C00000"/>
                </a:solidFill>
              </a:rPr>
              <a:t>ramach Działania 6.2 </a:t>
            </a:r>
            <a:r>
              <a:rPr lang="pl-PL" sz="3200" dirty="0"/>
              <a:t>[w PLN]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640130"/>
              </p:ext>
            </p:extLst>
          </p:nvPr>
        </p:nvGraphicFramePr>
        <p:xfrm>
          <a:off x="1271464" y="2060848"/>
          <a:ext cx="9073008" cy="398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rostokąt 12"/>
          <p:cNvSpPr/>
          <p:nvPr/>
        </p:nvSpPr>
        <p:spPr>
          <a:xfrm>
            <a:off x="5447928" y="3356992"/>
            <a:ext cx="5328592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l-PL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  <a:latin typeface="+mj-lt"/>
              </a:rPr>
              <a:t>1 615 917,89 zł  - wartość umowy o dofinansowanie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  <a:latin typeface="+mj-lt"/>
              </a:rPr>
              <a:t>20 150 393,02 zł  - wartość złożonych wniosków o dofinansowanie</a:t>
            </a:r>
          </a:p>
          <a:p>
            <a:pPr algn="ct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8052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9376" y="491199"/>
            <a:ext cx="7632848" cy="849569"/>
          </a:xfrm>
          <a:noFill/>
          <a:ln>
            <a:solidFill>
              <a:srgbClr val="C0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pl-PL" sz="3600" dirty="0"/>
              <a:t>①Konkurs w ramach </a:t>
            </a:r>
            <a:r>
              <a:rPr lang="pl-PL" sz="3600" dirty="0">
                <a:solidFill>
                  <a:srgbClr val="C00000"/>
                </a:solidFill>
              </a:rPr>
              <a:t>Poddziałania 6.4.1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8217" y="3115639"/>
            <a:ext cx="9577064" cy="79208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/>
              <a:t>25 sierpnia 2017 r. ogłoszony został pierwszy konkurs </a:t>
            </a:r>
            <a:r>
              <a:rPr lang="pl-PL" sz="1600" b="1" dirty="0"/>
              <a:t>w ramach Poddziałania 6.4.1 Rewitalizacja obszarów miejskich i ich obszarów funkcjonalnych w ramach ZIT </a:t>
            </a:r>
            <a:r>
              <a:rPr lang="pl-PL" sz="1600" dirty="0"/>
              <a:t>[konkurs nr RPKP.06.04.01-IZ.00-04-133/17].               Nabór wniosków o dofinansowanie trwał od 26 września 2017 r. do 14 września 2018 r.</a:t>
            </a:r>
          </a:p>
        </p:txBody>
      </p:sp>
      <p:sp>
        <p:nvSpPr>
          <p:cNvPr id="5" name="Prostokąt 4"/>
          <p:cNvSpPr/>
          <p:nvPr/>
        </p:nvSpPr>
        <p:spPr>
          <a:xfrm>
            <a:off x="1559497" y="4059487"/>
            <a:ext cx="9361040" cy="124172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l-PL" sz="1600" dirty="0">
                <a:latin typeface="+mj-lt"/>
              </a:rPr>
              <a:t>Wpłynęły </a:t>
            </a:r>
            <a:r>
              <a:rPr lang="pl-PL" sz="1600" b="1" dirty="0">
                <a:latin typeface="+mj-lt"/>
              </a:rPr>
              <a:t>2 wnioski o dofinansowanie</a:t>
            </a:r>
            <a:r>
              <a:rPr lang="pl-PL" sz="1600" dirty="0">
                <a:latin typeface="+mj-lt"/>
              </a:rPr>
              <a:t> projektów: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i="1" dirty="0">
                <a:latin typeface="+mj-lt"/>
              </a:rPr>
              <a:t>Rewitalizacja przestrzeni publicznej poprzez dobudowanie amfiteatru wraz z zagospodarowaniem terenu przy Miejsko-Gminnym Ośrodku Kultury w Kowalewie Pomorskim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i="1" dirty="0">
                <a:latin typeface="+mj-lt"/>
              </a:rPr>
              <a:t>Rewitalizacja istniejącego obiektu na terenie miasta Kowalewo Pomorskie – na dzienny dom pobytu              </a:t>
            </a:r>
          </a:p>
          <a:p>
            <a:r>
              <a:rPr lang="pl-PL" sz="1600" dirty="0"/>
              <a:t>Podpisane zostały </a:t>
            </a:r>
            <a:r>
              <a:rPr lang="pl-PL" sz="1600" b="1" dirty="0"/>
              <a:t>2 umowy </a:t>
            </a:r>
            <a:r>
              <a:rPr lang="pl-PL" sz="1600" dirty="0"/>
              <a:t>na kwotę dofinansowania z EFRR w wysokości </a:t>
            </a:r>
            <a:r>
              <a:rPr lang="pl-PL" sz="1600" b="1" dirty="0">
                <a:solidFill>
                  <a:srgbClr val="C00000"/>
                </a:solidFill>
                <a:latin typeface="+mj-lt"/>
              </a:rPr>
              <a:t>2 338 507,77 zł.</a:t>
            </a:r>
          </a:p>
        </p:txBody>
      </p:sp>
      <p:sp>
        <p:nvSpPr>
          <p:cNvPr id="6" name="Pagon 5"/>
          <p:cNvSpPr/>
          <p:nvPr/>
        </p:nvSpPr>
        <p:spPr>
          <a:xfrm>
            <a:off x="880090" y="3115639"/>
            <a:ext cx="319365" cy="385369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05288" y="1966323"/>
            <a:ext cx="2285858" cy="7432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>
                <a:solidFill>
                  <a:srgbClr val="C00000"/>
                </a:solidFill>
                <a:latin typeface="+mj-lt"/>
              </a:rPr>
              <a:t>Alokacja </a:t>
            </a:r>
          </a:p>
        </p:txBody>
      </p:sp>
      <p:sp>
        <p:nvSpPr>
          <p:cNvPr id="9" name="Prostokąt 8"/>
          <p:cNvSpPr/>
          <p:nvPr/>
        </p:nvSpPr>
        <p:spPr>
          <a:xfrm>
            <a:off x="7104112" y="1655230"/>
            <a:ext cx="2376264" cy="65539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  <a:r>
              <a:rPr lang="pl-PL" sz="2000" b="1" dirty="0"/>
              <a:t>106 676 299,80 zł </a:t>
            </a:r>
            <a:r>
              <a:rPr lang="pl-PL" b="1" i="1" dirty="0"/>
              <a:t>(kurs € 4,20 zł)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7129955" y="2466484"/>
            <a:ext cx="2384543" cy="5304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€ 25 399 119</a:t>
            </a: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2176685" y="2337970"/>
            <a:ext cx="4536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2116718" y="1966323"/>
            <a:ext cx="4656437" cy="3443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i="1" dirty="0"/>
              <a:t>na projekty infrastrukturalne realizowane w miastach w ZIT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487488" y="5452049"/>
            <a:ext cx="10032360" cy="51310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latin typeface="+mj-lt"/>
              </a:rPr>
              <a:t>Do Wykazu programów rewitalizacji WK-P wpisanych zostało </a:t>
            </a:r>
            <a:r>
              <a:rPr lang="pl-PL" sz="1600" b="1" dirty="0">
                <a:solidFill>
                  <a:schemeClr val="tx1"/>
                </a:solidFill>
                <a:latin typeface="+mj-lt"/>
              </a:rPr>
              <a:t>6</a:t>
            </a:r>
            <a:r>
              <a:rPr lang="pl-PL" sz="1600" dirty="0">
                <a:latin typeface="+mj-lt"/>
              </a:rPr>
              <a:t> </a:t>
            </a:r>
            <a:r>
              <a:rPr lang="pl-PL" sz="1600" b="1" dirty="0">
                <a:latin typeface="+mj-lt"/>
              </a:rPr>
              <a:t>programów rewitalizacji gmin miejskich i miejsko-wiejskich  </a:t>
            </a:r>
            <a:r>
              <a:rPr lang="pl-PL" sz="1600" dirty="0">
                <a:latin typeface="+mj-lt"/>
              </a:rPr>
              <a:t>uprawnionych do ubiegania się o środki w ramach Poddziałania 6.4.1 ZIT RPO WK-P. </a:t>
            </a:r>
          </a:p>
        </p:txBody>
      </p:sp>
      <p:cxnSp>
        <p:nvCxnSpPr>
          <p:cNvPr id="8" name="Łącznik łamany 7"/>
          <p:cNvCxnSpPr>
            <a:endCxn id="11" idx="1"/>
          </p:cNvCxnSpPr>
          <p:nvPr/>
        </p:nvCxnSpPr>
        <p:spPr>
          <a:xfrm rot="10800000" flipV="1">
            <a:off x="1487488" y="3899602"/>
            <a:ext cx="7296056" cy="1808997"/>
          </a:xfrm>
          <a:prstGeom prst="bentConnector3">
            <a:avLst>
              <a:gd name="adj1" fmla="val 108267"/>
            </a:avLst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6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06072" cy="903635"/>
          </a:xfrm>
          <a:noFill/>
          <a:ln>
            <a:solidFill>
              <a:srgbClr val="C0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pl-PL" sz="3600" dirty="0"/>
              <a:t>②Konkurs w ramach </a:t>
            </a:r>
            <a:r>
              <a:rPr lang="pl-PL" sz="3600" dirty="0">
                <a:solidFill>
                  <a:srgbClr val="C00000"/>
                </a:solidFill>
              </a:rPr>
              <a:t>Poddziałania 6.4.1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983432" y="1452780"/>
            <a:ext cx="10297144" cy="792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l-PL" sz="1600" b="1" dirty="0"/>
              <a:t>Kolejny konkurs w ramach Poddziałania 6.4.1 ogłoszono 26 lipca 2018 r. </a:t>
            </a:r>
            <a:r>
              <a:rPr lang="pl-PL" sz="1600" dirty="0"/>
              <a:t>[konkurs nr RPKP.06.04.01-IZ.00-04-221/18]. Nabór wniosków o dofinansowanie odbywa się w </a:t>
            </a:r>
            <a:r>
              <a:rPr lang="pl-PL" sz="1600" dirty="0" smtClean="0"/>
              <a:t>comiesięcznych (</a:t>
            </a:r>
            <a:r>
              <a:rPr lang="pl-PL" sz="1600" dirty="0"/>
              <a:t>poza rundą XIX trwającą 4 </a:t>
            </a:r>
            <a:r>
              <a:rPr lang="pl-PL" sz="1600" dirty="0" smtClean="0"/>
              <a:t>miesiące) rundach </a:t>
            </a:r>
            <a:r>
              <a:rPr lang="pl-PL" sz="1600" dirty="0"/>
              <a:t>konkursowych, tj. </a:t>
            </a:r>
            <a:r>
              <a:rPr lang="pl-PL" sz="1600" b="1" dirty="0"/>
              <a:t>od 31.08.2018 r. do </a:t>
            </a:r>
            <a:r>
              <a:rPr lang="pl-PL" sz="1600" b="1" dirty="0" smtClean="0"/>
              <a:t>30.06.2020 r.</a:t>
            </a:r>
            <a:endParaRPr lang="pl-PL" sz="1600" b="1" dirty="0"/>
          </a:p>
        </p:txBody>
      </p:sp>
      <p:sp>
        <p:nvSpPr>
          <p:cNvPr id="7" name="Pagon 6"/>
          <p:cNvSpPr/>
          <p:nvPr/>
        </p:nvSpPr>
        <p:spPr>
          <a:xfrm>
            <a:off x="618902" y="1510656"/>
            <a:ext cx="288032" cy="648072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762918" y="2308352"/>
            <a:ext cx="10070069" cy="57606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/>
              <a:t> Do końca III kw. 2019 r.  wpłynęło </a:t>
            </a:r>
            <a:r>
              <a:rPr lang="pl-PL" sz="1600" b="1" dirty="0">
                <a:solidFill>
                  <a:srgbClr val="C00000"/>
                </a:solidFill>
              </a:rPr>
              <a:t>14 wniosków </a:t>
            </a:r>
            <a:r>
              <a:rPr lang="pl-PL" sz="1600" b="1" dirty="0"/>
              <a:t>o dofinansowanie projektów w ramach Poddziałania 6.4.1.</a:t>
            </a:r>
          </a:p>
          <a:p>
            <a:endParaRPr lang="pl-PL" sz="1400" dirty="0"/>
          </a:p>
        </p:txBody>
      </p:sp>
      <p:sp>
        <p:nvSpPr>
          <p:cNvPr id="2" name="Prostokąt 1"/>
          <p:cNvSpPr/>
          <p:nvPr/>
        </p:nvSpPr>
        <p:spPr>
          <a:xfrm>
            <a:off x="838201" y="2708920"/>
            <a:ext cx="10946432" cy="31761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b="1" dirty="0"/>
              <a:t>10 wniosków złożyło miasto Bydgoszcz: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Rewitalizacja społeczno-gospodarcza Starego Rynku.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Rewitalizacja społeczno-gospodarcza Starego Fordonu – etap 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Adaptacja pomieszczeń przy ul. Gdańskiej 5 w Bydgoszczy na potrzeby Bydgoskiego Centrum Wspierania Organizacji Pozarządowych                         i Wolontariatu.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Rewitalizacja zdegradowanych okolic Dworca kolejowego - przywrócenie użyteczności społecznej nieruchomości przy ul. Unii Lubelskiej 5 poprzez stworzenie integracyjnego podwórka otwartego dla miłośników gry w szachy i warcaby i remontu elewacji.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Rewitalizacja społeczno-gospodarcza Starego Fordonu – gminne budynki mieszkalne.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Stworzenie centrum integracyjno-kulturalnego dla dzieci i młodzieży "Gdańska 67" - rewitalizacja traktu handlowego ul. Gdańska.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Stworzenie ośrodka inicjatyw społecznych, jako ogólnodostępnej bazy do wspólnego działania dla dobra społeczności lokalnej (młodzież, społecznicy, grupy sąsiedzkie) - rozbudowa historycznego budynku przy ul. Terasy 2 (kawiarenka społeczna wraz ze świetlicą - salą konferencyjną).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Poszerzenie oferty kulturalnej Muzeum Okręgowego im. Leona Wyczółkowskiego w Bydgoszczy poprzez dostosowanie lokalu przy ul. Gdańskiej 5          i obiektu przy ul. Mennica 6 na potrzeby muzealne.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Rewitalizacja zdegradowanych okolic Chrobrego/Sienkiewicza - stworzenie Centrum Usług dla osób wykluczonych społecznie.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/>
              <a:t> Stworzenie Centrum Wsparcia Inicjatyw Społecznych – Dworcowa 19. </a:t>
            </a:r>
          </a:p>
        </p:txBody>
      </p:sp>
      <p:cxnSp>
        <p:nvCxnSpPr>
          <p:cNvPr id="4" name="Łącznik łamany 3"/>
          <p:cNvCxnSpPr/>
          <p:nvPr/>
        </p:nvCxnSpPr>
        <p:spPr>
          <a:xfrm flipV="1">
            <a:off x="9336360" y="5373216"/>
            <a:ext cx="2448273" cy="511852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77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72816"/>
            <a:ext cx="10515600" cy="1819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b="1" dirty="0"/>
              <a:t>2 wnioski o dofinansowanie złożyło miasto Toruń: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/>
              <a:t>Zagospodarowanie i poprawa funkcjonalności terenu Ogrodu Zoobotanicznego wpływające na poprawę jego funkcjonowania – etap II.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/>
              <a:t>Moje bezpieczne miejsce.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pl-PL" sz="1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/>
              <a:t>2 wnioski złożyła Gmina Szubin: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/>
              <a:t>Nadbudowa, przebudowa, rozbudowa i modernizacja Szubińskiego Domu Kultury.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1400" dirty="0"/>
              <a:t>Przebudowa budynku przy ul. Winnicy 15 w Szubinie na cele świetlicy.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476672"/>
            <a:ext cx="7058000" cy="975643"/>
          </a:xfrm>
          <a:noFill/>
          <a:ln>
            <a:solidFill>
              <a:srgbClr val="C0000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pl-PL" sz="3600" dirty="0"/>
              <a:t>Konkurs w ramach </a:t>
            </a:r>
            <a:r>
              <a:rPr lang="pl-PL" sz="3600" dirty="0">
                <a:solidFill>
                  <a:srgbClr val="C00000"/>
                </a:solidFill>
              </a:rPr>
              <a:t>Poddziałania 6.4.1</a:t>
            </a:r>
          </a:p>
        </p:txBody>
      </p:sp>
      <p:sp>
        <p:nvSpPr>
          <p:cNvPr id="5" name="Prostokąt 4"/>
          <p:cNvSpPr/>
          <p:nvPr/>
        </p:nvSpPr>
        <p:spPr>
          <a:xfrm>
            <a:off x="1631504" y="3717032"/>
            <a:ext cx="9722296" cy="128048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400" dirty="0"/>
              <a:t>Podpisano </a:t>
            </a:r>
            <a:r>
              <a:rPr lang="pl-PL" sz="1400" b="1" dirty="0"/>
              <a:t>4 umowy</a:t>
            </a:r>
            <a:r>
              <a:rPr lang="pl-PL" sz="1400" dirty="0"/>
              <a:t> o dofinansowanie projektów ze środków EFRR na łączną kwotę w wysokości </a:t>
            </a:r>
            <a:r>
              <a:rPr lang="pl-PL" sz="1400" b="1" dirty="0">
                <a:solidFill>
                  <a:srgbClr val="C00000"/>
                </a:solidFill>
              </a:rPr>
              <a:t>25 </a:t>
            </a:r>
            <a:r>
              <a:rPr lang="pl-PL" sz="1400" b="1" dirty="0" smtClean="0">
                <a:solidFill>
                  <a:srgbClr val="C00000"/>
                </a:solidFill>
              </a:rPr>
              <a:t>941 </a:t>
            </a:r>
            <a:r>
              <a:rPr lang="pl-PL" sz="1400" b="1" dirty="0">
                <a:solidFill>
                  <a:srgbClr val="C00000"/>
                </a:solidFill>
              </a:rPr>
              <a:t>593,49 zł. </a:t>
            </a:r>
            <a:r>
              <a:rPr lang="pl-PL" sz="1400" dirty="0">
                <a:solidFill>
                  <a:schemeClr val="tx1"/>
                </a:solidFill>
              </a:rPr>
              <a:t>Umowy podpisane zostały z Bydgoszczą i Toruniem.</a:t>
            </a:r>
          </a:p>
          <a:p>
            <a:endParaRPr lang="pl-PL" sz="1400" dirty="0">
              <a:solidFill>
                <a:schemeClr val="tx1"/>
              </a:solidFill>
            </a:endParaRPr>
          </a:p>
          <a:p>
            <a:r>
              <a:rPr lang="pl-PL" sz="1400" b="1" dirty="0">
                <a:solidFill>
                  <a:schemeClr val="tx1"/>
                </a:solidFill>
              </a:rPr>
              <a:t>4</a:t>
            </a:r>
            <a:r>
              <a:rPr lang="pl-PL" sz="1400" b="1" dirty="0" smtClean="0">
                <a:solidFill>
                  <a:schemeClr val="tx1"/>
                </a:solidFill>
              </a:rPr>
              <a:t> wnioski o dofinansowanie zostały zatwierdzone i oczekują </a:t>
            </a:r>
            <a:r>
              <a:rPr lang="pl-PL" sz="1400" b="1" dirty="0">
                <a:solidFill>
                  <a:schemeClr val="tx1"/>
                </a:solidFill>
              </a:rPr>
              <a:t>na podpisanie </a:t>
            </a:r>
            <a:r>
              <a:rPr lang="pl-PL" sz="1400" b="1" dirty="0" smtClean="0">
                <a:solidFill>
                  <a:schemeClr val="tx1"/>
                </a:solidFill>
              </a:rPr>
              <a:t>umowy </a:t>
            </a:r>
            <a:r>
              <a:rPr lang="pl-PL" sz="1400" dirty="0" smtClean="0">
                <a:solidFill>
                  <a:schemeClr val="tx1"/>
                </a:solidFill>
              </a:rPr>
              <a:t>(Bydgoszcz i Szubin).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8856984" cy="1440160"/>
          </a:xfrm>
          <a:noFill/>
          <a:ln>
            <a:solidFill>
              <a:srgbClr val="C0000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pl-PL" sz="2800" dirty="0"/>
              <a:t>Liczba projektów w programach rewitalizacji zaplanowanych  do dofinansowania w ramach środków z Poddziałania 6.4.1,           a złożone wnioski i podpisane umowy o dofinansowanie</a:t>
            </a:r>
            <a:endParaRPr lang="pl-PL" sz="2800" dirty="0">
              <a:solidFill>
                <a:srgbClr val="C00000"/>
              </a:solidFill>
            </a:endParaRPr>
          </a:p>
        </p:txBody>
      </p:sp>
      <p:graphicFrame>
        <p:nvGraphicFramePr>
          <p:cNvPr id="20" name="Wykres 19"/>
          <p:cNvGraphicFramePr/>
          <p:nvPr>
            <p:extLst>
              <p:ext uri="{D42A27DB-BD31-4B8C-83A1-F6EECF244321}">
                <p14:modId xmlns:p14="http://schemas.microsoft.com/office/powerpoint/2010/main" val="499309077"/>
              </p:ext>
            </p:extLst>
          </p:nvPr>
        </p:nvGraphicFramePr>
        <p:xfrm>
          <a:off x="2567608" y="2218333"/>
          <a:ext cx="68407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Prostokąt 20"/>
          <p:cNvSpPr/>
          <p:nvPr/>
        </p:nvSpPr>
        <p:spPr>
          <a:xfrm>
            <a:off x="8179208" y="3284984"/>
            <a:ext cx="2952328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105 projektów </a:t>
            </a:r>
            <a:r>
              <a:rPr lang="pl-PL" sz="1600" dirty="0"/>
              <a:t>zostało zaplanowanych w programach rewitalizacji do dofinansowania w ramach Poddziałania 6.4.1</a:t>
            </a:r>
          </a:p>
        </p:txBody>
      </p:sp>
      <p:cxnSp>
        <p:nvCxnSpPr>
          <p:cNvPr id="23" name="Łącznik prosty ze strzałką 22"/>
          <p:cNvCxnSpPr>
            <a:stCxn id="21" idx="1"/>
          </p:cNvCxnSpPr>
          <p:nvPr/>
        </p:nvCxnSpPr>
        <p:spPr>
          <a:xfrm flipH="1">
            <a:off x="6672064" y="3861048"/>
            <a:ext cx="1507144" cy="402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11859" y="4609643"/>
            <a:ext cx="3039180" cy="10524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   </a:t>
            </a:r>
            <a:r>
              <a:rPr lang="pl-PL" sz="1600" b="1" dirty="0"/>
              <a:t>10</a:t>
            </a:r>
            <a:r>
              <a:rPr lang="pl-PL" sz="1600" dirty="0"/>
              <a:t> </a:t>
            </a:r>
            <a:r>
              <a:rPr lang="pl-PL" sz="1600" b="1" dirty="0"/>
              <a:t>wniosków </a:t>
            </a:r>
            <a:r>
              <a:rPr lang="pl-PL" sz="1600" dirty="0"/>
              <a:t>o dofinansowanie projektów znajduje się w </a:t>
            </a:r>
            <a:r>
              <a:rPr lang="pl-PL" sz="1600" dirty="0" smtClean="0"/>
              <a:t>ocenie,  z czego </a:t>
            </a:r>
            <a:r>
              <a:rPr lang="pl-PL" sz="1600" u="sng" dirty="0" smtClean="0"/>
              <a:t>4 zostały już zatwierdzone       </a:t>
            </a:r>
            <a:r>
              <a:rPr lang="pl-PL" sz="1600" dirty="0" smtClean="0"/>
              <a:t>i oczekują na podpisanie umowy</a:t>
            </a:r>
            <a:endParaRPr lang="pl-PL" sz="1600" dirty="0"/>
          </a:p>
        </p:txBody>
      </p:sp>
      <p:cxnSp>
        <p:nvCxnSpPr>
          <p:cNvPr id="30" name="Łącznik łamany 29"/>
          <p:cNvCxnSpPr/>
          <p:nvPr/>
        </p:nvCxnSpPr>
        <p:spPr>
          <a:xfrm flipV="1">
            <a:off x="3431704" y="2470258"/>
            <a:ext cx="2310092" cy="143168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1463150" y="2261799"/>
            <a:ext cx="1912796" cy="662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Podpisano </a:t>
            </a:r>
            <a:r>
              <a:rPr lang="pl-PL" sz="1600" b="1" dirty="0"/>
              <a:t>6 umów </a:t>
            </a:r>
            <a:r>
              <a:rPr lang="pl-PL" sz="1600" dirty="0"/>
              <a:t>o dofinansowanie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91289" y="3300029"/>
            <a:ext cx="2880320" cy="1008112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Łącznie złożono </a:t>
            </a:r>
            <a:r>
              <a:rPr lang="pl-PL" sz="1600" b="1" dirty="0" smtClean="0">
                <a:solidFill>
                  <a:srgbClr val="C00000"/>
                </a:solidFill>
              </a:rPr>
              <a:t>16 wniosków   </a:t>
            </a:r>
            <a:r>
              <a:rPr lang="pl-PL" sz="1600" b="1" dirty="0" smtClean="0"/>
              <a:t>o dofinansowanie projektów </a:t>
            </a:r>
            <a:endParaRPr lang="pl-PL" sz="1600" b="1" dirty="0"/>
          </a:p>
        </p:txBody>
      </p:sp>
      <p:cxnSp>
        <p:nvCxnSpPr>
          <p:cNvPr id="8" name="Łącznik prosty ze strzałką 7"/>
          <p:cNvCxnSpPr/>
          <p:nvPr/>
        </p:nvCxnSpPr>
        <p:spPr>
          <a:xfrm flipV="1">
            <a:off x="3471609" y="2924473"/>
            <a:ext cx="1751686" cy="18006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6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/>
          <p:cNvSpPr/>
          <p:nvPr/>
        </p:nvSpPr>
        <p:spPr>
          <a:xfrm>
            <a:off x="185957" y="568981"/>
            <a:ext cx="9559657" cy="7063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latin typeface="+mj-lt"/>
              </a:rPr>
              <a:t>Spośród </a:t>
            </a:r>
            <a:r>
              <a:rPr lang="pl-PL" sz="1600" b="1" dirty="0">
                <a:latin typeface="+mj-lt"/>
              </a:rPr>
              <a:t>8 gmin </a:t>
            </a:r>
            <a:r>
              <a:rPr lang="pl-PL" sz="1600" dirty="0">
                <a:latin typeface="+mj-lt"/>
              </a:rPr>
              <a:t>uprawnionych do ubiegania się o  środki z RPO WK-P w ramach Poddziałania 6.4.1 na podstawie programów rewitalizacji wpisanych do Wykazu, do końca III kw. 2019 r. </a:t>
            </a:r>
            <a:r>
              <a:rPr lang="pl-PL" sz="1600" b="1" dirty="0">
                <a:latin typeface="+mj-lt"/>
              </a:rPr>
              <a:t>4 gminy złożyły wnioski o dofinansowanie.</a:t>
            </a:r>
          </a:p>
        </p:txBody>
      </p:sp>
      <p:pic>
        <p:nvPicPr>
          <p:cNvPr id="49" name="Symbol zastępczy zawartości 4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070" y="1195562"/>
            <a:ext cx="5449139" cy="5030257"/>
          </a:xfrm>
        </p:spPr>
      </p:pic>
      <p:sp>
        <p:nvSpPr>
          <p:cNvPr id="39" name="Prostokąt 38"/>
          <p:cNvSpPr/>
          <p:nvPr/>
        </p:nvSpPr>
        <p:spPr>
          <a:xfrm>
            <a:off x="185957" y="141812"/>
            <a:ext cx="8999311" cy="5225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>
                <a:latin typeface="+mj-lt"/>
              </a:rPr>
              <a:t>Złożone wnioski o dofinansowanie/podpisane umowy w ramach Poddziałania 6.4.1 (ZIT)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366574" y="2005519"/>
            <a:ext cx="2738324" cy="648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Bydgoszcz </a:t>
            </a:r>
          </a:p>
          <a:p>
            <a:r>
              <a:rPr lang="pl-PL" sz="1200" dirty="0"/>
              <a:t>[podpisane </a:t>
            </a:r>
            <a:r>
              <a:rPr lang="pl-PL" sz="1200" b="1" dirty="0"/>
              <a:t>3 umowy </a:t>
            </a:r>
            <a:r>
              <a:rPr lang="pl-PL" sz="1200" dirty="0"/>
              <a:t>o dofinansowanie, złożonych </a:t>
            </a:r>
            <a:r>
              <a:rPr lang="pl-PL" sz="1200" b="1" dirty="0"/>
              <a:t>7 Wod</a:t>
            </a:r>
            <a:r>
              <a:rPr lang="pl-PL" sz="1200" dirty="0"/>
              <a:t>]</a:t>
            </a:r>
          </a:p>
        </p:txBody>
      </p:sp>
      <p:cxnSp>
        <p:nvCxnSpPr>
          <p:cNvPr id="6" name="Łącznik prosty ze strzałką 5"/>
          <p:cNvCxnSpPr/>
          <p:nvPr/>
        </p:nvCxnSpPr>
        <p:spPr>
          <a:xfrm>
            <a:off x="1941694" y="2540730"/>
            <a:ext cx="2743918" cy="837909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>
          <a:xfrm>
            <a:off x="1735736" y="3750577"/>
            <a:ext cx="2416048" cy="324036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H="1">
            <a:off x="6888089" y="2874845"/>
            <a:ext cx="2158219" cy="319234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 flipV="1">
            <a:off x="6253077" y="3710691"/>
            <a:ext cx="2600662" cy="325814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9185269" y="2492896"/>
            <a:ext cx="2810332" cy="7638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Kowalewo Pomorskie</a:t>
            </a:r>
            <a:r>
              <a:rPr lang="pl-PL" sz="1200" dirty="0"/>
              <a:t>                       [podpisane </a:t>
            </a:r>
            <a:r>
              <a:rPr lang="pl-PL" sz="1200" b="1" dirty="0"/>
              <a:t>2 umowy </a:t>
            </a:r>
            <a:r>
              <a:rPr lang="pl-PL" sz="1200" dirty="0"/>
              <a:t>o dofinansowanie] 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9046308" y="3712469"/>
            <a:ext cx="2738324" cy="648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Toruń </a:t>
            </a:r>
          </a:p>
          <a:p>
            <a:r>
              <a:rPr lang="pl-PL" sz="1200" dirty="0"/>
              <a:t>[podpisana </a:t>
            </a:r>
            <a:r>
              <a:rPr lang="pl-PL" sz="1200" b="1" dirty="0"/>
              <a:t>1 umowa </a:t>
            </a:r>
            <a:r>
              <a:rPr lang="pl-PL" sz="1200" dirty="0"/>
              <a:t>o dofinansowanie, złożony </a:t>
            </a:r>
            <a:r>
              <a:rPr lang="pl-PL" sz="1200" b="1" dirty="0"/>
              <a:t>1 Wod</a:t>
            </a:r>
            <a:r>
              <a:rPr lang="pl-PL" sz="1200" dirty="0"/>
              <a:t>]</a:t>
            </a:r>
          </a:p>
        </p:txBody>
      </p:sp>
      <p:sp>
        <p:nvSpPr>
          <p:cNvPr id="23" name="Elipsa 22"/>
          <p:cNvSpPr/>
          <p:nvPr/>
        </p:nvSpPr>
        <p:spPr>
          <a:xfrm>
            <a:off x="310829" y="577462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301257" y="552315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464416" y="5445224"/>
            <a:ext cx="3303383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100" dirty="0"/>
              <a:t>gminy, które </a:t>
            </a:r>
            <a:r>
              <a:rPr lang="pl-PL" sz="1100" b="1" dirty="0"/>
              <a:t>nie złożyły </a:t>
            </a:r>
            <a:r>
              <a:rPr lang="pl-PL" sz="1100" dirty="0"/>
              <a:t>Wod/PR wpisany do Wykazu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464417" y="5664282"/>
            <a:ext cx="2304256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100" dirty="0"/>
              <a:t>gminy, które </a:t>
            </a:r>
            <a:r>
              <a:rPr lang="pl-PL" sz="1100" b="1" dirty="0"/>
              <a:t>złożyły</a:t>
            </a:r>
            <a:r>
              <a:rPr lang="pl-PL" sz="1100" dirty="0"/>
              <a:t> Wod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680544" y="3426541"/>
            <a:ext cx="1261150" cy="6480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b="1" dirty="0"/>
              <a:t>Szubin</a:t>
            </a:r>
          </a:p>
          <a:p>
            <a:r>
              <a:rPr lang="pl-PL" sz="1200" dirty="0"/>
              <a:t>[złożone </a:t>
            </a:r>
            <a:r>
              <a:rPr lang="pl-PL" sz="1200" b="1" dirty="0"/>
              <a:t>2 Wod</a:t>
            </a:r>
            <a:r>
              <a:rPr lang="pl-PL" sz="12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2427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416" y="533038"/>
            <a:ext cx="3888432" cy="1071889"/>
          </a:xfrm>
        </p:spPr>
        <p:txBody>
          <a:bodyPr>
            <a:normAutofit/>
          </a:bodyPr>
          <a:lstStyle/>
          <a:p>
            <a:r>
              <a:rPr lang="pl-PL" sz="5400" dirty="0">
                <a:solidFill>
                  <a:srgbClr val="C00000"/>
                </a:solidFill>
              </a:rPr>
              <a:t>Rewitalizacja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81116" y="1486124"/>
            <a:ext cx="6302221" cy="1944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pl-PL" sz="16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</a:t>
            </a:r>
            <a:r>
              <a:rPr lang="pl-PL" sz="16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kompleksowy proces </a:t>
            </a:r>
            <a:r>
              <a:rPr lang="pl-PL" sz="1600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wyprowadzania ze stanu kryzysowego obszarów zdegradowanych poprzez działania całościowe (powiązane wzajemnie przedsięwzięcia obejmujące aspekty społeczne oraz gospodarcze lub przestrzenno-funkcjonalne lub techniczne lub środowiskowe), integrujące interwencję na rzecz społeczności lokalnej, przestrzeni i lokalnej gospodarki, </a:t>
            </a:r>
            <a:r>
              <a:rPr lang="pl-PL" sz="16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skoncentrowane terytorialnie i prowadzone w sposób zaplanowany oraz zintegrowany poprzez programy rewitalizacji. 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="" xmlns:a16="http://schemas.microsoft.com/office/drawing/2014/main" id="{EDB2F252-7D0A-4087-9277-0F41260D0807}"/>
              </a:ext>
            </a:extLst>
          </p:cNvPr>
          <p:cNvSpPr txBox="1">
            <a:spLocks/>
          </p:cNvSpPr>
          <p:nvPr/>
        </p:nvSpPr>
        <p:spPr>
          <a:xfrm>
            <a:off x="702433" y="3430340"/>
            <a:ext cx="3737383" cy="17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spcBef>
                <a:spcPts val="0"/>
              </a:spcBef>
              <a:buNone/>
              <a:defRPr/>
            </a:pPr>
            <a:endParaRPr lang="pl-PL" sz="2000" b="1" i="1" dirty="0">
              <a:latin typeface="+mj-lt"/>
              <a:cs typeface="Arial" panose="020B0604020202020204" pitchFamily="34" charset="0"/>
            </a:endParaRPr>
          </a:p>
          <a:p>
            <a:pPr marL="0" indent="0" algn="r" eaLnBrk="0" hangingPunct="0">
              <a:spcBef>
                <a:spcPts val="0"/>
              </a:spcBef>
              <a:buNone/>
              <a:defRPr/>
            </a:pPr>
            <a:r>
              <a:rPr lang="pl-PL" sz="1600" b="1" dirty="0">
                <a:latin typeface="+mj-lt"/>
                <a:cs typeface="Arial" panose="020B0604020202020204" pitchFamily="34" charset="0"/>
              </a:rPr>
              <a:t>Idea rewitalizacji w obecnej perspektywie finansowej opiera się na założeniu, że najistotniejszy jest pozytywny efekt społeczny rewitalizacji.</a:t>
            </a:r>
            <a:endParaRPr lang="pl-PL" sz="1600" b="1" dirty="0">
              <a:latin typeface="+mj-lt"/>
            </a:endParaRPr>
          </a:p>
        </p:txBody>
      </p:sp>
      <p:cxnSp>
        <p:nvCxnSpPr>
          <p:cNvPr id="11" name="Łącznik łamany 10"/>
          <p:cNvCxnSpPr/>
          <p:nvPr/>
        </p:nvCxnSpPr>
        <p:spPr>
          <a:xfrm rot="16200000" flipH="1">
            <a:off x="-244722" y="1753967"/>
            <a:ext cx="2996788" cy="874245"/>
          </a:xfrm>
          <a:prstGeom prst="bentConnector3">
            <a:avLst>
              <a:gd name="adj1" fmla="val 32354"/>
            </a:avLst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ymbol zastępczy zawartości 2">
            <a:extLst>
              <a:ext uri="{FF2B5EF4-FFF2-40B4-BE49-F238E27FC236}">
                <a16:creationId xmlns="" xmlns:a16="http://schemas.microsoft.com/office/drawing/2014/main" id="{DFDCAAA9-5DA5-4560-B4E1-BC12420141DE}"/>
              </a:ext>
            </a:extLst>
          </p:cNvPr>
          <p:cNvSpPr txBox="1">
            <a:spLocks/>
          </p:cNvSpPr>
          <p:nvPr/>
        </p:nvSpPr>
        <p:spPr>
          <a:xfrm>
            <a:off x="5807969" y="3689484"/>
            <a:ext cx="5400600" cy="1827748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txBody>
          <a:bodyPr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pl-PL" sz="1700" dirty="0">
                <a:latin typeface="Calibri" panose="020F0502020204030204" pitchFamily="34" charset="0"/>
                <a:cs typeface="Arial" panose="020B0604020202020204" pitchFamily="34" charset="0"/>
              </a:rPr>
              <a:t>Dlatego też, dla jego podkreślenia przewidziano zastosowanie </a:t>
            </a:r>
            <a:r>
              <a:rPr lang="pl-PL" sz="1700" u="sng" dirty="0">
                <a:latin typeface="Calibri" panose="020F0502020204030204" pitchFamily="34" charset="0"/>
                <a:cs typeface="Arial" panose="020B0604020202020204" pitchFamily="34" charset="0"/>
              </a:rPr>
              <a:t>formuły projektów zintegrowanych </a:t>
            </a:r>
            <a:r>
              <a:rPr lang="pl-PL" sz="1700" dirty="0">
                <a:latin typeface="Calibri" panose="020F0502020204030204" pitchFamily="34" charset="0"/>
                <a:cs typeface="Arial" panose="020B0604020202020204" pitchFamily="34" charset="0"/>
              </a:rPr>
              <a:t>dla przedsięwzięć finansowanych z </a:t>
            </a:r>
            <a:r>
              <a:rPr lang="pl-PL" sz="1700" b="1" dirty="0">
                <a:latin typeface="Calibri" panose="020F0502020204030204" pitchFamily="34" charset="0"/>
                <a:cs typeface="Arial" panose="020B0604020202020204" pitchFamily="34" charset="0"/>
              </a:rPr>
              <a:t>Działania 6.2 i</a:t>
            </a:r>
            <a:r>
              <a:rPr lang="pl-PL" sz="17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1700" b="1" dirty="0">
                <a:latin typeface="Calibri" panose="020F0502020204030204" pitchFamily="34" charset="0"/>
                <a:cs typeface="Arial" panose="020B0604020202020204" pitchFamily="34" charset="0"/>
              </a:rPr>
              <a:t>Poddziałania 6.4.1 </a:t>
            </a:r>
            <a:r>
              <a:rPr lang="pl-PL" sz="1700" dirty="0">
                <a:latin typeface="Calibri" panose="020F0502020204030204" pitchFamily="34" charset="0"/>
                <a:cs typeface="Arial" panose="020B0604020202020204" pitchFamily="34" charset="0"/>
              </a:rPr>
              <a:t>na obszarach miejskich oraz </a:t>
            </a:r>
            <a:r>
              <a:rPr lang="pl-PL" sz="1700" b="1" dirty="0">
                <a:latin typeface="Calibri" panose="020F0502020204030204" pitchFamily="34" charset="0"/>
                <a:cs typeface="Arial" panose="020B0604020202020204" pitchFamily="34" charset="0"/>
              </a:rPr>
              <a:t>Działania 7.1</a:t>
            </a:r>
            <a:r>
              <a:rPr lang="pl-PL" sz="1700" dirty="0">
                <a:latin typeface="Calibri" panose="020F0502020204030204" pitchFamily="34" charset="0"/>
                <a:cs typeface="Arial" panose="020B0604020202020204" pitchFamily="34" charset="0"/>
              </a:rPr>
              <a:t> na obszarach wiejskich. Oznacza to, że projekt infrastrukturalny ma charakter pomocniczy względem projektów społecznych. </a:t>
            </a:r>
          </a:p>
          <a:p>
            <a:pPr marL="0" indent="0">
              <a:buNone/>
            </a:pPr>
            <a:endParaRPr lang="pl-PL" sz="1600" dirty="0"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1600" b="1" dirty="0">
              <a:cs typeface="Arial" panose="020B0604020202020204" pitchFamily="34" charset="0"/>
            </a:endParaRPr>
          </a:p>
        </p:txBody>
      </p:sp>
      <p:cxnSp>
        <p:nvCxnSpPr>
          <p:cNvPr id="17" name="Łącznik łamany 16"/>
          <p:cNvCxnSpPr/>
          <p:nvPr/>
        </p:nvCxnSpPr>
        <p:spPr>
          <a:xfrm>
            <a:off x="839416" y="4462550"/>
            <a:ext cx="4536504" cy="360040"/>
          </a:xfrm>
          <a:prstGeom prst="bentConnector3">
            <a:avLst>
              <a:gd name="adj1" fmla="val 32515"/>
            </a:avLst>
          </a:prstGeom>
          <a:ln w="95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7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5400" y="483990"/>
            <a:ext cx="8568952" cy="1325563"/>
          </a:xfrm>
        </p:spPr>
        <p:txBody>
          <a:bodyPr>
            <a:noAutofit/>
          </a:bodyPr>
          <a:lstStyle/>
          <a:p>
            <a:r>
              <a:rPr lang="pl-PL" sz="3200" dirty="0"/>
              <a:t>Alokacja wykorzystana w złożonych wnioskach          i podpisanych umowach o dofinansowanie ze środków EFRR w </a:t>
            </a:r>
            <a:r>
              <a:rPr lang="pl-PL" sz="3200" b="1" dirty="0">
                <a:solidFill>
                  <a:srgbClr val="C00000"/>
                </a:solidFill>
              </a:rPr>
              <a:t>ramach Poddziałania 6.4.1 </a:t>
            </a:r>
            <a:r>
              <a:rPr lang="pl-PL" sz="3200" dirty="0"/>
              <a:t>[w PLN]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817416"/>
              </p:ext>
            </p:extLst>
          </p:nvPr>
        </p:nvGraphicFramePr>
        <p:xfrm>
          <a:off x="1343472" y="1815961"/>
          <a:ext cx="9073008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Prostokąt 12"/>
          <p:cNvSpPr/>
          <p:nvPr/>
        </p:nvSpPr>
        <p:spPr>
          <a:xfrm>
            <a:off x="5663952" y="3140968"/>
            <a:ext cx="5328592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l-PL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  <a:latin typeface="+mj-lt"/>
              </a:rPr>
              <a:t>28 280 101,26 zł  - wartość umów o dofinansowanie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400" dirty="0">
                <a:solidFill>
                  <a:schemeClr val="tx1"/>
                </a:solidFill>
                <a:latin typeface="+mj-lt"/>
              </a:rPr>
              <a:t>12 661 222,52 zł  - wartość złożonych wniosków o dofinansowanie</a:t>
            </a:r>
          </a:p>
          <a:p>
            <a:pPr algn="ctr"/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5312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idx="1"/>
          </p:nvPr>
        </p:nvSpPr>
        <p:spPr>
          <a:xfrm>
            <a:off x="2299238" y="4426520"/>
            <a:ext cx="5452946" cy="3915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600" dirty="0" smtClean="0"/>
              <a:t>Wpłynęło </a:t>
            </a:r>
            <a:r>
              <a:rPr lang="pl-PL" sz="1600" dirty="0"/>
              <a:t>do oceny </a:t>
            </a:r>
            <a:r>
              <a:rPr lang="pl-PL" sz="1600" b="1" dirty="0" smtClean="0"/>
              <a:t>86 wniosków </a:t>
            </a:r>
            <a:r>
              <a:rPr lang="pl-PL" sz="1600" dirty="0"/>
              <a:t>o dofinansowanie projektów 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2279576" y="4975335"/>
            <a:ext cx="4994258" cy="432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600" dirty="0"/>
              <a:t>Podpisanych zostało </a:t>
            </a:r>
            <a:r>
              <a:rPr lang="pl-PL" sz="1600" b="1" dirty="0" smtClean="0"/>
              <a:t>41 </a:t>
            </a:r>
            <a:r>
              <a:rPr lang="pl-PL" sz="1600" b="1" dirty="0"/>
              <a:t>umów </a:t>
            </a:r>
            <a:r>
              <a:rPr lang="pl-PL" sz="1600" dirty="0"/>
              <a:t>o dofinansowanie projektów </a:t>
            </a:r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479376" y="466207"/>
            <a:ext cx="8419567" cy="137861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/>
              <a:t>Konkursy w ramach </a:t>
            </a:r>
            <a:r>
              <a:rPr lang="pl-PL" sz="3600" dirty="0">
                <a:solidFill>
                  <a:srgbClr val="C00000"/>
                </a:solidFill>
              </a:rPr>
              <a:t>Działania 7.1 </a:t>
            </a:r>
            <a:r>
              <a:rPr lang="pl-PL" sz="3600" dirty="0"/>
              <a:t>Rozwój lokalny kierowany przez społeczność (RLKS)</a:t>
            </a:r>
          </a:p>
        </p:txBody>
      </p:sp>
      <p:sp>
        <p:nvSpPr>
          <p:cNvPr id="8" name="Prostokąt 7"/>
          <p:cNvSpPr/>
          <p:nvPr/>
        </p:nvSpPr>
        <p:spPr>
          <a:xfrm>
            <a:off x="479376" y="2585438"/>
            <a:ext cx="5653167" cy="6033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dirty="0">
                <a:solidFill>
                  <a:schemeClr val="tx1"/>
                </a:solidFill>
              </a:rPr>
              <a:t>Środki dostępne na realizację projektów rewitalizacyjnych w ramach Działania 7.1 na obszarach wiejskich   </a:t>
            </a:r>
          </a:p>
        </p:txBody>
      </p:sp>
      <p:sp>
        <p:nvSpPr>
          <p:cNvPr id="4" name="Prostokąt 3"/>
          <p:cNvSpPr/>
          <p:nvPr/>
        </p:nvSpPr>
        <p:spPr>
          <a:xfrm>
            <a:off x="6965465" y="2053101"/>
            <a:ext cx="2226879" cy="70000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119 551 564,88  </a:t>
            </a:r>
            <a:r>
              <a:rPr lang="pl-PL" b="1" dirty="0"/>
              <a:t>zł </a:t>
            </a:r>
            <a:r>
              <a:rPr lang="pl-PL" b="1" i="1" dirty="0"/>
              <a:t>(kurs € 4,00 zł) </a:t>
            </a:r>
          </a:p>
        </p:txBody>
      </p:sp>
      <p:sp>
        <p:nvSpPr>
          <p:cNvPr id="9" name="Prostokąt 8"/>
          <p:cNvSpPr/>
          <p:nvPr/>
        </p:nvSpPr>
        <p:spPr>
          <a:xfrm>
            <a:off x="6960096" y="2961385"/>
            <a:ext cx="2232248" cy="44214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/>
              <a:t>€ </a:t>
            </a:r>
            <a:r>
              <a:rPr lang="pl-PL" b="1" dirty="0" smtClean="0"/>
              <a:t>29 887 891,22 </a:t>
            </a:r>
            <a:endParaRPr lang="pl-PL" b="1" dirty="0"/>
          </a:p>
        </p:txBody>
      </p:sp>
      <p:sp>
        <p:nvSpPr>
          <p:cNvPr id="14" name="Prostokąt 13"/>
          <p:cNvSpPr/>
          <p:nvPr/>
        </p:nvSpPr>
        <p:spPr>
          <a:xfrm>
            <a:off x="2306393" y="3939017"/>
            <a:ext cx="6165871" cy="3690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/>
              <a:t>Lokalne Grupy Działania ogłosiły </a:t>
            </a:r>
            <a:r>
              <a:rPr lang="pl-PL" sz="1600" b="1" dirty="0" smtClean="0"/>
              <a:t>45 </a:t>
            </a:r>
            <a:r>
              <a:rPr lang="pl-PL" sz="1600" b="1" dirty="0"/>
              <a:t>konkursów w ramach rewitalizacji</a:t>
            </a:r>
          </a:p>
        </p:txBody>
      </p:sp>
      <p:sp>
        <p:nvSpPr>
          <p:cNvPr id="16" name="Pagon 15"/>
          <p:cNvSpPr/>
          <p:nvPr/>
        </p:nvSpPr>
        <p:spPr>
          <a:xfrm>
            <a:off x="2063552" y="4040166"/>
            <a:ext cx="136806" cy="14401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Pagon 16"/>
          <p:cNvSpPr/>
          <p:nvPr/>
        </p:nvSpPr>
        <p:spPr>
          <a:xfrm>
            <a:off x="2063552" y="4532651"/>
            <a:ext cx="136806" cy="14401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agon 17"/>
          <p:cNvSpPr/>
          <p:nvPr/>
        </p:nvSpPr>
        <p:spPr>
          <a:xfrm>
            <a:off x="2063552" y="5066591"/>
            <a:ext cx="136806" cy="14401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6023992" y="2868047"/>
            <a:ext cx="6487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68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63352" y="476672"/>
            <a:ext cx="9217024" cy="1440160"/>
          </a:xfrm>
          <a:noFill/>
          <a:ln>
            <a:solidFill>
              <a:srgbClr val="C0000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pl-PL" sz="2800" dirty="0"/>
              <a:t>Liczba projektów w programach rewitalizacji zaplanowanych do dofinansowania w ramach środków z Działania 7.1, a złożone wnioski i podpisane umowy o dofinansowanie</a:t>
            </a:r>
            <a:endParaRPr lang="pl-PL" sz="2800" dirty="0">
              <a:solidFill>
                <a:srgbClr val="C00000"/>
              </a:solidFill>
            </a:endParaRPr>
          </a:p>
        </p:txBody>
      </p:sp>
      <p:graphicFrame>
        <p:nvGraphicFramePr>
          <p:cNvPr id="20" name="Wykres 19"/>
          <p:cNvGraphicFramePr/>
          <p:nvPr>
            <p:extLst>
              <p:ext uri="{D42A27DB-BD31-4B8C-83A1-F6EECF244321}">
                <p14:modId xmlns:p14="http://schemas.microsoft.com/office/powerpoint/2010/main" val="3570405343"/>
              </p:ext>
            </p:extLst>
          </p:nvPr>
        </p:nvGraphicFramePr>
        <p:xfrm>
          <a:off x="2423592" y="2516071"/>
          <a:ext cx="684076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Prostokąt 20"/>
          <p:cNvSpPr/>
          <p:nvPr/>
        </p:nvSpPr>
        <p:spPr>
          <a:xfrm>
            <a:off x="7968208" y="3054027"/>
            <a:ext cx="2952328" cy="11521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/>
              <a:t>200 projektów </a:t>
            </a:r>
            <a:r>
              <a:rPr lang="pl-PL" sz="1600" dirty="0"/>
              <a:t>zostało zaplanowanych w programach rewitalizacji do dofinansowania w ramach Działania 7.1</a:t>
            </a:r>
          </a:p>
        </p:txBody>
      </p:sp>
      <p:cxnSp>
        <p:nvCxnSpPr>
          <p:cNvPr id="23" name="Łącznik prosty ze strzałką 22"/>
          <p:cNvCxnSpPr/>
          <p:nvPr/>
        </p:nvCxnSpPr>
        <p:spPr>
          <a:xfrm flipH="1">
            <a:off x="6528048" y="3573016"/>
            <a:ext cx="1512168" cy="3600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06381" y="4676152"/>
            <a:ext cx="2999036" cy="8640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  </a:t>
            </a:r>
            <a:r>
              <a:rPr lang="pl-PL" sz="1600" b="1" dirty="0" smtClean="0"/>
              <a:t>45 wniosków </a:t>
            </a:r>
            <a:r>
              <a:rPr lang="pl-PL" sz="1600" dirty="0" smtClean="0"/>
              <a:t>o </a:t>
            </a:r>
            <a:r>
              <a:rPr lang="pl-PL" sz="1600" dirty="0"/>
              <a:t>dofinansowanie </a:t>
            </a:r>
            <a:r>
              <a:rPr lang="pl-PL" sz="1600" dirty="0" smtClean="0"/>
              <a:t>projektów znajduje się </a:t>
            </a:r>
          </a:p>
          <a:p>
            <a:pPr algn="ctr"/>
            <a:r>
              <a:rPr lang="pl-PL" sz="1600" dirty="0" smtClean="0"/>
              <a:t>w ocenie</a:t>
            </a:r>
            <a:endParaRPr lang="pl-PL" sz="1600" dirty="0"/>
          </a:p>
        </p:txBody>
      </p:sp>
      <p:cxnSp>
        <p:nvCxnSpPr>
          <p:cNvPr id="30" name="Łącznik łamany 29"/>
          <p:cNvCxnSpPr/>
          <p:nvPr/>
        </p:nvCxnSpPr>
        <p:spPr>
          <a:xfrm>
            <a:off x="3575720" y="2600095"/>
            <a:ext cx="1883266" cy="24092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1643666" y="2246341"/>
            <a:ext cx="1912796" cy="6626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/>
              <a:t>Podpisano </a:t>
            </a:r>
            <a:r>
              <a:rPr lang="pl-PL" sz="1600" b="1" dirty="0" smtClean="0"/>
              <a:t>41 </a:t>
            </a:r>
            <a:r>
              <a:rPr lang="pl-PL" sz="1600" b="1" dirty="0"/>
              <a:t>umów </a:t>
            </a:r>
            <a:r>
              <a:rPr lang="pl-PL" sz="1600" dirty="0"/>
              <a:t>o dofinansowanie</a:t>
            </a:r>
          </a:p>
        </p:txBody>
      </p:sp>
      <p:cxnSp>
        <p:nvCxnSpPr>
          <p:cNvPr id="7" name="Łącznik prosty ze strzałką 6"/>
          <p:cNvCxnSpPr/>
          <p:nvPr/>
        </p:nvCxnSpPr>
        <p:spPr>
          <a:xfrm flipV="1">
            <a:off x="3505417" y="4423687"/>
            <a:ext cx="1366447" cy="5555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565739" y="3147652"/>
            <a:ext cx="2880320" cy="1008112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Łącznie złożono </a:t>
            </a:r>
            <a:r>
              <a:rPr lang="pl-PL" sz="1600" b="1" dirty="0" smtClean="0">
                <a:solidFill>
                  <a:srgbClr val="C00000"/>
                </a:solidFill>
              </a:rPr>
              <a:t>86 wniosków   </a:t>
            </a:r>
            <a:r>
              <a:rPr lang="pl-PL" sz="1600" b="1" dirty="0" smtClean="0"/>
              <a:t>o dofinansowanie projektów 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41678872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 txBox="1">
            <a:spLocks/>
          </p:cNvSpPr>
          <p:nvPr/>
        </p:nvSpPr>
        <p:spPr>
          <a:xfrm>
            <a:off x="407368" y="332656"/>
            <a:ext cx="9145016" cy="137861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/>
              <a:t>Alokacja wykorzystana w złożonych wnioskach                    i podpisanych umowach o dofinansowanie ze środków EFRR w ramach </a:t>
            </a:r>
            <a:r>
              <a:rPr lang="pl-PL" sz="3200" b="1" dirty="0">
                <a:solidFill>
                  <a:srgbClr val="C00000"/>
                </a:solidFill>
              </a:rPr>
              <a:t>Działania 7.1</a:t>
            </a:r>
            <a:r>
              <a:rPr lang="pl-PL" sz="3200" b="1" dirty="0"/>
              <a:t> </a:t>
            </a:r>
            <a:r>
              <a:rPr lang="pl-PL" sz="3200" dirty="0"/>
              <a:t>[w PLN]</a:t>
            </a:r>
          </a:p>
        </p:txBody>
      </p:sp>
      <p:graphicFrame>
        <p:nvGraphicFramePr>
          <p:cNvPr id="26" name="Wykres 25"/>
          <p:cNvGraphicFramePr/>
          <p:nvPr>
            <p:extLst>
              <p:ext uri="{D42A27DB-BD31-4B8C-83A1-F6EECF244321}">
                <p14:modId xmlns:p14="http://schemas.microsoft.com/office/powerpoint/2010/main" val="3835782894"/>
              </p:ext>
            </p:extLst>
          </p:nvPr>
        </p:nvGraphicFramePr>
        <p:xfrm>
          <a:off x="433926" y="1844826"/>
          <a:ext cx="10774642" cy="4032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rostokąt 18"/>
          <p:cNvSpPr/>
          <p:nvPr/>
        </p:nvSpPr>
        <p:spPr>
          <a:xfrm>
            <a:off x="5909050" y="3842565"/>
            <a:ext cx="3618406" cy="375779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>
                <a:latin typeface="+mj-lt"/>
              </a:rPr>
              <a:t>Alokacja wykorzystana na poziomie </a:t>
            </a:r>
            <a:r>
              <a:rPr lang="pl-PL" sz="1600" b="1" dirty="0" smtClean="0">
                <a:latin typeface="+mj-lt"/>
              </a:rPr>
              <a:t>46 </a:t>
            </a:r>
            <a:r>
              <a:rPr lang="pl-PL" sz="1600" b="1" dirty="0">
                <a:latin typeface="+mj-lt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1427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rostokąt 46"/>
          <p:cNvSpPr/>
          <p:nvPr/>
        </p:nvSpPr>
        <p:spPr>
          <a:xfrm>
            <a:off x="632953" y="1026755"/>
            <a:ext cx="3878108" cy="17006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latin typeface="+mj-lt"/>
              </a:rPr>
              <a:t>Spośród </a:t>
            </a:r>
            <a:r>
              <a:rPr lang="pl-PL" sz="1600" b="1" dirty="0">
                <a:latin typeface="+mj-lt"/>
              </a:rPr>
              <a:t>123 gmin </a:t>
            </a:r>
            <a:r>
              <a:rPr lang="pl-PL" sz="1600" dirty="0">
                <a:latin typeface="+mj-lt"/>
              </a:rPr>
              <a:t>uprawnionych do ubiegania się o środki z RPO WK-P w ramach Działania 7.1 na podstawie programów rewitalizacji wpisanych do Wykazu, do końca III kw. 2019 r. </a:t>
            </a:r>
            <a:r>
              <a:rPr lang="pl-PL" sz="1600" b="1" dirty="0">
                <a:latin typeface="+mj-lt"/>
              </a:rPr>
              <a:t> </a:t>
            </a:r>
            <a:r>
              <a:rPr lang="pl-PL" sz="1600" b="1" dirty="0" smtClean="0">
                <a:latin typeface="+mj-lt"/>
              </a:rPr>
              <a:t>58 gmin złożyło </a:t>
            </a:r>
            <a:r>
              <a:rPr lang="pl-PL" sz="1600" b="1" dirty="0">
                <a:latin typeface="+mj-lt"/>
              </a:rPr>
              <a:t>wnioski          </a:t>
            </a:r>
            <a:r>
              <a:rPr lang="pl-PL" sz="1600" b="1" dirty="0" smtClean="0">
                <a:latin typeface="+mj-lt"/>
              </a:rPr>
              <a:t>   </a:t>
            </a:r>
            <a:r>
              <a:rPr lang="pl-PL" sz="1600" b="1" dirty="0">
                <a:latin typeface="+mj-lt"/>
              </a:rPr>
              <a:t>o dofinansowanie.</a:t>
            </a:r>
          </a:p>
        </p:txBody>
      </p:sp>
      <p:sp>
        <p:nvSpPr>
          <p:cNvPr id="39" name="Prostokąt 38"/>
          <p:cNvSpPr/>
          <p:nvPr/>
        </p:nvSpPr>
        <p:spPr>
          <a:xfrm>
            <a:off x="382837" y="282341"/>
            <a:ext cx="8161435" cy="52256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2000" b="1" dirty="0">
                <a:latin typeface="+mj-lt"/>
              </a:rPr>
              <a:t>Złożone wnioski o dofinansowanie/podpisane umowy w ramach Działania 7.1</a:t>
            </a:r>
          </a:p>
        </p:txBody>
      </p:sp>
      <p:sp>
        <p:nvSpPr>
          <p:cNvPr id="23" name="Elipsa 22"/>
          <p:cNvSpPr/>
          <p:nvPr/>
        </p:nvSpPr>
        <p:spPr>
          <a:xfrm>
            <a:off x="310829" y="5774622"/>
            <a:ext cx="144016" cy="14401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301257" y="552315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464416" y="5445224"/>
            <a:ext cx="3303383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100" dirty="0"/>
              <a:t>gminy, które </a:t>
            </a:r>
            <a:r>
              <a:rPr lang="pl-PL" sz="1100" b="1" dirty="0"/>
              <a:t>nie złożyły </a:t>
            </a:r>
            <a:r>
              <a:rPr lang="pl-PL" sz="1100" dirty="0"/>
              <a:t>Wod/PR wpisany do Wykazu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464417" y="5664282"/>
            <a:ext cx="2304256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100" dirty="0"/>
              <a:t>gminy, które </a:t>
            </a:r>
            <a:r>
              <a:rPr lang="pl-PL" sz="1100" b="1" dirty="0"/>
              <a:t>złożyły</a:t>
            </a:r>
            <a:r>
              <a:rPr lang="pl-PL" sz="1100" dirty="0"/>
              <a:t> Wod</a:t>
            </a:r>
          </a:p>
        </p:txBody>
      </p:sp>
      <p:sp>
        <p:nvSpPr>
          <p:cNvPr id="5" name="Prostokąt 4"/>
          <p:cNvSpPr/>
          <p:nvPr/>
        </p:nvSpPr>
        <p:spPr>
          <a:xfrm>
            <a:off x="1347382" y="3388493"/>
            <a:ext cx="2895280" cy="58359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+mj-lt"/>
              </a:rPr>
              <a:t>Do Urzędu Marszałkowskiego do oceny </a:t>
            </a:r>
            <a:r>
              <a:rPr lang="pl-PL" sz="1400" dirty="0" smtClean="0">
                <a:latin typeface="+mj-lt"/>
              </a:rPr>
              <a:t>wpłynęł0 łącznie </a:t>
            </a:r>
            <a:r>
              <a:rPr lang="pl-PL" sz="1400" b="1" dirty="0" smtClean="0">
                <a:latin typeface="+mj-lt"/>
              </a:rPr>
              <a:t>86 wniosków</a:t>
            </a:r>
            <a:endParaRPr lang="pl-PL" sz="1400" b="1" dirty="0">
              <a:latin typeface="+mj-lt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347382" y="4276738"/>
            <a:ext cx="2895280" cy="54676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dirty="0">
                <a:latin typeface="+mj-lt"/>
              </a:rPr>
              <a:t>Podpisanych zostało </a:t>
            </a:r>
            <a:r>
              <a:rPr lang="pl-PL" sz="1400" b="1" dirty="0" smtClean="0">
                <a:latin typeface="+mj-lt"/>
              </a:rPr>
              <a:t>41 </a:t>
            </a:r>
            <a:r>
              <a:rPr lang="pl-PL" sz="1400" b="1" dirty="0">
                <a:latin typeface="+mj-lt"/>
              </a:rPr>
              <a:t>umów             </a:t>
            </a:r>
            <a:r>
              <a:rPr lang="pl-PL" sz="1400" dirty="0">
                <a:latin typeface="+mj-lt"/>
              </a:rPr>
              <a:t>o dofinansowanie</a:t>
            </a:r>
            <a:endParaRPr lang="pl-PL" sz="1400" b="1" dirty="0">
              <a:latin typeface="+mj-lt"/>
            </a:endParaRPr>
          </a:p>
        </p:txBody>
      </p:sp>
      <p:cxnSp>
        <p:nvCxnSpPr>
          <p:cNvPr id="8" name="Łącznik łamany 7"/>
          <p:cNvCxnSpPr/>
          <p:nvPr/>
        </p:nvCxnSpPr>
        <p:spPr>
          <a:xfrm>
            <a:off x="1616545" y="1023967"/>
            <a:ext cx="2967287" cy="1703411"/>
          </a:xfrm>
          <a:prstGeom prst="bentConnector3">
            <a:avLst>
              <a:gd name="adj1" fmla="val -36879"/>
            </a:avLst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848375"/>
            <a:ext cx="5401056" cy="52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38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 12"/>
          <p:cNvSpPr/>
          <p:nvPr/>
        </p:nvSpPr>
        <p:spPr>
          <a:xfrm>
            <a:off x="335360" y="463888"/>
            <a:ext cx="9073008" cy="660856"/>
          </a:xfrm>
          <a:prstGeom prst="rect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/>
              <a:t>Główne </a:t>
            </a:r>
            <a:r>
              <a:rPr lang="pl-PL" sz="3200" dirty="0">
                <a:solidFill>
                  <a:srgbClr val="C00000"/>
                </a:solidFill>
              </a:rPr>
              <a:t>problemy</a:t>
            </a:r>
            <a:r>
              <a:rPr lang="pl-PL" sz="3200" dirty="0"/>
              <a:t> wdrażania programów rewitalizacji</a:t>
            </a:r>
          </a:p>
        </p:txBody>
      </p:sp>
      <p:sp>
        <p:nvSpPr>
          <p:cNvPr id="3" name="Prostokąt 2"/>
          <p:cNvSpPr/>
          <p:nvPr/>
        </p:nvSpPr>
        <p:spPr>
          <a:xfrm>
            <a:off x="983316" y="1400035"/>
            <a:ext cx="6452102" cy="12150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latin typeface="+mj-lt"/>
              </a:rPr>
              <a:t>Częste aktualizacje programów rewitalizacji, których główne powody to: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zmiana projektu infrastrukturalnego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zmiana zakresu rzeczowego projektu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zwiększenie kwoty dofinansowania z EFRR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ponowna delimitacja obszaru rewitalizacji </a:t>
            </a:r>
          </a:p>
        </p:txBody>
      </p:sp>
      <p:sp>
        <p:nvSpPr>
          <p:cNvPr id="5" name="Pagon 4"/>
          <p:cNvSpPr/>
          <p:nvPr/>
        </p:nvSpPr>
        <p:spPr>
          <a:xfrm>
            <a:off x="659396" y="1449383"/>
            <a:ext cx="216024" cy="216024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agon 13"/>
          <p:cNvSpPr/>
          <p:nvPr/>
        </p:nvSpPr>
        <p:spPr>
          <a:xfrm>
            <a:off x="677657" y="2890350"/>
            <a:ext cx="216024" cy="216024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Pagon 14"/>
          <p:cNvSpPr/>
          <p:nvPr/>
        </p:nvSpPr>
        <p:spPr>
          <a:xfrm>
            <a:off x="675830" y="4478978"/>
            <a:ext cx="216024" cy="216024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62292" y="4399784"/>
            <a:ext cx="9452014" cy="4194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pl-PL" sz="1600" dirty="0">
                <a:latin typeface="+mj-lt"/>
              </a:rPr>
              <a:t>Późny okres wykonania inwestycji, zagrażający realizacji projektów społecznych zintegrowanych z infrastrukturą</a:t>
            </a:r>
          </a:p>
        </p:txBody>
      </p:sp>
      <p:sp>
        <p:nvSpPr>
          <p:cNvPr id="16" name="Pagon 15"/>
          <p:cNvSpPr/>
          <p:nvPr/>
        </p:nvSpPr>
        <p:spPr>
          <a:xfrm>
            <a:off x="659396" y="4937068"/>
            <a:ext cx="216024" cy="216024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962292" y="2890350"/>
            <a:ext cx="10225136" cy="14285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600" dirty="0">
                <a:latin typeface="+mj-lt"/>
              </a:rPr>
              <a:t>Rozbieżności pomiędzy złożonymi wnioskami o dofinansowanie, a programami rewitalizacji wpisanymi do Wykazu                w szczególności w zakresie: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kwot dofinansowania projektu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zakresu rzeczowego projektu (np. dodanie nowych elementów w ramach projektu infrastrukturalnego bez wskazania ich niezbędności dla potrzeb realizacji projektów </a:t>
            </a:r>
            <a:r>
              <a:rPr lang="pl-PL" sz="1600" dirty="0" smtClean="0">
                <a:latin typeface="+mj-lt"/>
              </a:rPr>
              <a:t>społecznych) </a:t>
            </a:r>
            <a:endParaRPr lang="pl-PL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sz="1600" dirty="0">
                <a:latin typeface="+mj-lt"/>
              </a:rPr>
              <a:t>nazw i wartości wskaźników 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962292" y="4825539"/>
            <a:ext cx="4644072" cy="4194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pl-PL" sz="1600" dirty="0">
                <a:latin typeface="+mj-lt"/>
              </a:rPr>
              <a:t>Brak gotowości technicznej projektu do realizacji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962292" y="5293465"/>
            <a:ext cx="7218852" cy="41941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pl-PL" sz="1600" dirty="0">
                <a:latin typeface="+mj-lt"/>
              </a:rPr>
              <a:t>Brak odpowiednich środków w budżetach gmin na pokrycie wkładu własnego projektu</a:t>
            </a:r>
          </a:p>
        </p:txBody>
      </p:sp>
      <p:sp>
        <p:nvSpPr>
          <p:cNvPr id="21" name="Pagon 20"/>
          <p:cNvSpPr/>
          <p:nvPr/>
        </p:nvSpPr>
        <p:spPr>
          <a:xfrm>
            <a:off x="675830" y="5395158"/>
            <a:ext cx="216024" cy="216024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91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67608" y="1844824"/>
            <a:ext cx="6120680" cy="2448272"/>
          </a:xfrm>
          <a:ln w="12700">
            <a:noFill/>
            <a:prstDash val="sysDot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4400" b="1" dirty="0">
                <a:latin typeface="Calibri" pitchFamily="34" charset="0"/>
              </a:rPr>
              <a:t> </a:t>
            </a:r>
          </a:p>
          <a:p>
            <a:pPr algn="ctr">
              <a:buNone/>
            </a:pPr>
            <a:r>
              <a:rPr lang="pl-PL" sz="6000" dirty="0">
                <a:latin typeface="+mj-lt"/>
              </a:rPr>
              <a:t>Dziękuję za uwagę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2567608" y="1916832"/>
            <a:ext cx="0" cy="2160240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955540" y="3573016"/>
            <a:ext cx="7344816" cy="72008"/>
          </a:xfrm>
          <a:prstGeom prst="line">
            <a:avLst/>
          </a:prstGeom>
          <a:ln w="952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>
            <a:extLst>
              <a:ext uri="{FF2B5EF4-FFF2-40B4-BE49-F238E27FC236}">
                <a16:creationId xmlns="" xmlns:a16="http://schemas.microsoft.com/office/drawing/2014/main" id="{2CF15C73-F1DD-4539-ACE0-3174A99561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4536" y="203417"/>
            <a:ext cx="647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3600" dirty="0">
                <a:latin typeface="+mj-lt"/>
              </a:rPr>
              <a:t>Podstawa prawna przygotowania programu rewitalizacji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60214" y="1517285"/>
            <a:ext cx="7886700" cy="739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dirty="0">
                <a:latin typeface="+mj-lt"/>
              </a:rPr>
              <a:t>Do</a:t>
            </a:r>
            <a:r>
              <a:rPr lang="pl-PL" sz="1800" dirty="0">
                <a:latin typeface="+mj-lt"/>
              </a:rPr>
              <a:t> </a:t>
            </a:r>
            <a:r>
              <a:rPr lang="pl-PL" sz="1800" b="1" dirty="0">
                <a:latin typeface="+mj-lt"/>
              </a:rPr>
              <a:t>końca 2023 </a:t>
            </a:r>
            <a:r>
              <a:rPr lang="pl-PL" sz="1800" dirty="0">
                <a:latin typeface="+mj-lt"/>
              </a:rPr>
              <a:t>roku obowiązuje okres przejściowy, w którym możliwa jest realizacja przedsięwzięć rewitalizacyjnych przygotowywanych w oparciu o: </a:t>
            </a:r>
          </a:p>
        </p:txBody>
      </p:sp>
      <p:sp>
        <p:nvSpPr>
          <p:cNvPr id="6" name="Pagon 5"/>
          <p:cNvSpPr/>
          <p:nvPr/>
        </p:nvSpPr>
        <p:spPr>
          <a:xfrm>
            <a:off x="980501" y="2380138"/>
            <a:ext cx="2754217" cy="627467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Ustawę o rewitalizacji</a:t>
            </a:r>
          </a:p>
        </p:txBody>
      </p:sp>
      <p:sp>
        <p:nvSpPr>
          <p:cNvPr id="8" name="Pagon 7"/>
          <p:cNvSpPr/>
          <p:nvPr/>
        </p:nvSpPr>
        <p:spPr>
          <a:xfrm>
            <a:off x="983449" y="3408192"/>
            <a:ext cx="2736287" cy="649685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Ustawę o samorządzie gminnym</a:t>
            </a:r>
          </a:p>
        </p:txBody>
      </p:sp>
      <p:sp>
        <p:nvSpPr>
          <p:cNvPr id="9" name="Pagon 8"/>
          <p:cNvSpPr/>
          <p:nvPr/>
        </p:nvSpPr>
        <p:spPr>
          <a:xfrm>
            <a:off x="3633824" y="2382530"/>
            <a:ext cx="3912730" cy="636587"/>
          </a:xfrm>
          <a:prstGeom prst="chevr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GMINNY PROGRAM REWITALIZACJI (GPR)</a:t>
            </a:r>
          </a:p>
        </p:txBody>
      </p:sp>
      <p:sp>
        <p:nvSpPr>
          <p:cNvPr id="10" name="Pagon 9"/>
          <p:cNvSpPr/>
          <p:nvPr/>
        </p:nvSpPr>
        <p:spPr>
          <a:xfrm>
            <a:off x="3646830" y="3366293"/>
            <a:ext cx="3905446" cy="691584"/>
          </a:xfrm>
          <a:prstGeom prst="chevr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>
                <a:solidFill>
                  <a:schemeClr val="tx1"/>
                </a:solidFill>
              </a:rPr>
              <a:t>LOKALNY PROGRAM REWITALIZACJI (LPR)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924618" y="4437106"/>
            <a:ext cx="74431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dirty="0">
                <a:latin typeface="+mj-lt"/>
              </a:rPr>
              <a:t>Od 1 stycznia 2024 r. jedyną podstawą realizacji przedsięwzięć rewitalizacyjnych w gminach będzie </a:t>
            </a:r>
            <a:r>
              <a:rPr lang="pl-PL" sz="1600" b="1" dirty="0">
                <a:solidFill>
                  <a:srgbClr val="C00000"/>
                </a:solidFill>
                <a:latin typeface="+mj-lt"/>
              </a:rPr>
              <a:t>GMINNY PROGRAM REWITALIZACJI </a:t>
            </a:r>
            <a:r>
              <a:rPr lang="pl-PL" sz="1600" b="1" dirty="0">
                <a:latin typeface="+mj-lt"/>
              </a:rPr>
              <a:t>przyjęty uchwałą rady gminy zgodnie z wymogami wskazanymi w ustawie z dnia 9 października 2015 r. o rewitalizacji.</a:t>
            </a: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983432" y="4457787"/>
            <a:ext cx="7062691" cy="810316"/>
          </a:xfrm>
          <a:prstGeom prst="bentConnector3">
            <a:avLst>
              <a:gd name="adj1" fmla="val 10506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Wykres 14"/>
          <p:cNvGraphicFramePr/>
          <p:nvPr>
            <p:extLst>
              <p:ext uri="{D42A27DB-BD31-4B8C-83A1-F6EECF244321}">
                <p14:modId xmlns:p14="http://schemas.microsoft.com/office/powerpoint/2010/main" val="2170282332"/>
              </p:ext>
            </p:extLst>
          </p:nvPr>
        </p:nvGraphicFramePr>
        <p:xfrm>
          <a:off x="8487013" y="2561598"/>
          <a:ext cx="2562790" cy="2107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Podtytuł 2"/>
          <p:cNvSpPr txBox="1">
            <a:spLocks/>
          </p:cNvSpPr>
          <p:nvPr/>
        </p:nvSpPr>
        <p:spPr>
          <a:xfrm>
            <a:off x="9156340" y="4879884"/>
            <a:ext cx="1838822" cy="582279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b="1" dirty="0">
                <a:latin typeface="+mj-lt"/>
              </a:rPr>
              <a:t>112 programów rewitalizacji uchwalonych na podstawie Ustawy o rewitalizacji </a:t>
            </a:r>
            <a:r>
              <a:rPr lang="pl-PL" sz="1100" b="1" dirty="0">
                <a:solidFill>
                  <a:srgbClr val="C00000"/>
                </a:solidFill>
                <a:latin typeface="+mj-lt"/>
              </a:rPr>
              <a:t>(GPR)</a:t>
            </a:r>
          </a:p>
          <a:p>
            <a:pPr algn="l"/>
            <a:endParaRPr lang="pl-PL" sz="1400" dirty="0"/>
          </a:p>
        </p:txBody>
      </p:sp>
      <p:sp>
        <p:nvSpPr>
          <p:cNvPr id="26" name="Podtytuł 2"/>
          <p:cNvSpPr txBox="1">
            <a:spLocks/>
          </p:cNvSpPr>
          <p:nvPr/>
        </p:nvSpPr>
        <p:spPr>
          <a:xfrm>
            <a:off x="8431311" y="1938497"/>
            <a:ext cx="1720149" cy="646932"/>
          </a:xfrm>
          <a:prstGeom prst="rect">
            <a:avLst/>
          </a:prstGeom>
          <a:ln>
            <a:noFill/>
            <a:prstDash val="dash"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dirty="0" smtClean="0">
                <a:latin typeface="+mj-lt"/>
              </a:rPr>
              <a:t>11 </a:t>
            </a:r>
            <a:r>
              <a:rPr lang="pl-PL" sz="1200" b="1" dirty="0">
                <a:latin typeface="+mj-lt"/>
              </a:rPr>
              <a:t>programów rewitalizacji uchwalonych na podstawie </a:t>
            </a:r>
            <a:r>
              <a:rPr lang="pl-PL" sz="1200" b="1" dirty="0" smtClean="0">
                <a:latin typeface="+mj-lt"/>
              </a:rPr>
              <a:t>Ustawy o samorządzie gminnym </a:t>
            </a:r>
            <a:r>
              <a:rPr lang="pl-PL" sz="1200" b="1" dirty="0" smtClean="0">
                <a:solidFill>
                  <a:srgbClr val="C00000"/>
                </a:solidFill>
                <a:latin typeface="+mj-lt"/>
              </a:rPr>
              <a:t>(LPR</a:t>
            </a:r>
            <a:r>
              <a:rPr lang="pl-PL" sz="1200" b="1" dirty="0">
                <a:solidFill>
                  <a:srgbClr val="C00000"/>
                </a:solidFill>
                <a:latin typeface="+mj-lt"/>
              </a:rPr>
              <a:t>)</a:t>
            </a:r>
          </a:p>
          <a:p>
            <a:pPr algn="l"/>
            <a:endParaRPr lang="pl-PL" sz="1400" dirty="0"/>
          </a:p>
        </p:txBody>
      </p:sp>
      <p:cxnSp>
        <p:nvCxnSpPr>
          <p:cNvPr id="43" name="Łącznik prosty ze strzałką 42"/>
          <p:cNvCxnSpPr/>
          <p:nvPr/>
        </p:nvCxnSpPr>
        <p:spPr>
          <a:xfrm>
            <a:off x="9480376" y="2585429"/>
            <a:ext cx="144018" cy="29815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/>
          <p:nvPr/>
        </p:nvCxnSpPr>
        <p:spPr>
          <a:xfrm flipH="1" flipV="1">
            <a:off x="9980832" y="4034572"/>
            <a:ext cx="234825" cy="81803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2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7A1E13A-AF52-4A0D-9144-D05A1EC0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73324"/>
            <a:ext cx="7776864" cy="778922"/>
          </a:xfrm>
        </p:spPr>
        <p:txBody>
          <a:bodyPr>
            <a:normAutofit/>
          </a:bodyPr>
          <a:lstStyle/>
          <a:p>
            <a:r>
              <a:rPr lang="pl-PL" sz="3600" dirty="0"/>
              <a:t>Opiniowanie programów rewitalizacji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063853" y="112445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+mj-lt"/>
              </a:rPr>
              <a:t>Wpis do Wykazu jest możliwy pod warunkiem spełnienia przez program rewitalizacji cech i elementów, które określone zostały w﻿﻿ przedmiotowych wytycznych oraz </a:t>
            </a:r>
            <a:r>
              <a:rPr lang="pl-PL" sz="1200" dirty="0" smtClean="0">
                <a:latin typeface="+mj-lt"/>
              </a:rPr>
              <a:t>            w </a:t>
            </a:r>
            <a:r>
              <a:rPr lang="pl-PL" sz="1200" dirty="0">
                <a:latin typeface="+mj-lt"/>
              </a:rPr>
              <a:t>ustawie o rewitalizacji.</a:t>
            </a:r>
          </a:p>
        </p:txBody>
      </p:sp>
      <p:sp>
        <p:nvSpPr>
          <p:cNvPr id="8" name="Prostokąt 7"/>
          <p:cNvSpPr/>
          <p:nvPr/>
        </p:nvSpPr>
        <p:spPr>
          <a:xfrm>
            <a:off x="457668" y="1120170"/>
            <a:ext cx="3694114" cy="13360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400" dirty="0">
                <a:solidFill>
                  <a:schemeClr val="tx1"/>
                </a:solidFill>
                <a:latin typeface="+mj-lt"/>
              </a:rPr>
              <a:t>Zgodnie z </a:t>
            </a:r>
            <a:r>
              <a:rPr lang="pl-PL" sz="1400" i="1" dirty="0">
                <a:solidFill>
                  <a:schemeClr val="tx1"/>
                </a:solidFill>
                <a:latin typeface="+mj-lt"/>
              </a:rPr>
              <a:t>Wytycznymi w zakresie rewitalizacji </a:t>
            </a:r>
            <a:r>
              <a:rPr lang="pl-PL" sz="1400" i="1" dirty="0" smtClean="0">
                <a:solidFill>
                  <a:schemeClr val="tx1"/>
                </a:solidFill>
                <a:latin typeface="+mj-lt"/>
              </a:rPr>
              <a:t>   w </a:t>
            </a:r>
            <a:r>
              <a:rPr lang="pl-PL" sz="1400" i="1" dirty="0">
                <a:solidFill>
                  <a:schemeClr val="tx1"/>
                </a:solidFill>
                <a:latin typeface="+mj-lt"/>
              </a:rPr>
              <a:t>programach operacyjnych na lata 2014-2020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l-PL" sz="1400" b="1" dirty="0">
                <a:solidFill>
                  <a:srgbClr val="C00000"/>
                </a:solidFill>
                <a:latin typeface="+mj-lt"/>
              </a:rPr>
              <a:t>IZ RPO  </a:t>
            </a:r>
            <a:r>
              <a:rPr lang="pl-PL" sz="1400" dirty="0">
                <a:solidFill>
                  <a:schemeClr val="tx1"/>
                </a:solidFill>
                <a:latin typeface="+mj-lt"/>
              </a:rPr>
              <a:t>opiniuje programy rewitalizacji celem </a:t>
            </a:r>
            <a:r>
              <a:rPr lang="pl-PL" sz="1400" b="1" dirty="0">
                <a:solidFill>
                  <a:schemeClr val="tx1"/>
                </a:solidFill>
                <a:latin typeface="+mj-lt"/>
              </a:rPr>
              <a:t>wpisania ich do Wykazu programów rewitalizacji Województwa Kujawsko-Pomorskiego.</a:t>
            </a:r>
            <a:endParaRPr lang="pl-PL" sz="1400" b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Pagon 9"/>
          <p:cNvSpPr/>
          <p:nvPr/>
        </p:nvSpPr>
        <p:spPr>
          <a:xfrm>
            <a:off x="4508390" y="1481021"/>
            <a:ext cx="328623" cy="579523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5150724" y="1770783"/>
            <a:ext cx="54006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677579" y="2824999"/>
            <a:ext cx="5118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+mj-lt"/>
              </a:rPr>
              <a:t>Ze </a:t>
            </a:r>
            <a:r>
              <a:rPr lang="pl-PL" b="1" dirty="0">
                <a:latin typeface="+mj-lt"/>
              </a:rPr>
              <a:t>144</a:t>
            </a:r>
            <a:r>
              <a:rPr lang="pl-PL" dirty="0">
                <a:latin typeface="+mj-lt"/>
              </a:rPr>
              <a:t> gmin Województwa Kujawsko-Pomorskiego </a:t>
            </a:r>
            <a:r>
              <a:rPr lang="pl-PL" b="1" dirty="0" smtClean="0">
                <a:latin typeface="+mj-lt"/>
              </a:rPr>
              <a:t>131</a:t>
            </a:r>
            <a:r>
              <a:rPr lang="pl-PL" dirty="0" smtClean="0">
                <a:latin typeface="+mj-lt"/>
              </a:rPr>
              <a:t> </a:t>
            </a:r>
            <a:r>
              <a:rPr lang="pl-PL" dirty="0">
                <a:latin typeface="+mj-lt"/>
              </a:rPr>
              <a:t>zadeklarowało się do opracowania programu rewitalizacji.</a:t>
            </a: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677579" y="3830822"/>
            <a:ext cx="4503280" cy="7847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800" dirty="0" smtClean="0"/>
              <a:t>W aktualnym Wykazie programów rewitalizacji WK-P znajdują się </a:t>
            </a:r>
            <a:r>
              <a:rPr lang="pl-PL" sz="1800" b="1" dirty="0" smtClean="0"/>
              <a:t>123 dokumenty</a:t>
            </a:r>
            <a:endParaRPr lang="pl-PL" sz="1800" dirty="0"/>
          </a:p>
        </p:txBody>
      </p:sp>
      <p:graphicFrame>
        <p:nvGraphicFramePr>
          <p:cNvPr id="12" name="Wykres 11"/>
          <p:cNvGraphicFramePr/>
          <p:nvPr>
            <p:extLst>
              <p:ext uri="{D42A27DB-BD31-4B8C-83A1-F6EECF244321}">
                <p14:modId xmlns:p14="http://schemas.microsoft.com/office/powerpoint/2010/main" val="1426256508"/>
              </p:ext>
            </p:extLst>
          </p:nvPr>
        </p:nvGraphicFramePr>
        <p:xfrm>
          <a:off x="5807968" y="2802377"/>
          <a:ext cx="3152962" cy="266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rostokąt 2"/>
          <p:cNvSpPr/>
          <p:nvPr/>
        </p:nvSpPr>
        <p:spPr>
          <a:xfrm>
            <a:off x="5063853" y="1807491"/>
            <a:ext cx="5688632" cy="4796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sz="1200" dirty="0" smtClean="0">
                <a:latin typeface="+mj-lt"/>
              </a:rPr>
              <a:t>Pozytywna ocena programu rewitalizacji oraz wpis do Wykazu jest warunkiem koniecznym w zakresie możliwości aplikowania o dofinansowanie projektów w ramach RPO WK-P.</a:t>
            </a:r>
            <a:endParaRPr lang="pl-PL" sz="1200" dirty="0">
              <a:latin typeface="+mj-lt"/>
            </a:endParaRPr>
          </a:p>
        </p:txBody>
      </p:sp>
      <p:cxnSp>
        <p:nvCxnSpPr>
          <p:cNvPr id="13" name="Łącznik łamany 12"/>
          <p:cNvCxnSpPr/>
          <p:nvPr/>
        </p:nvCxnSpPr>
        <p:spPr>
          <a:xfrm flipV="1">
            <a:off x="7680176" y="3017418"/>
            <a:ext cx="2512683" cy="259690"/>
          </a:xfrm>
          <a:prstGeom prst="bentConnector3">
            <a:avLst>
              <a:gd name="adj1" fmla="val 2544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dtytuł 2"/>
          <p:cNvSpPr txBox="1">
            <a:spLocks/>
          </p:cNvSpPr>
          <p:nvPr/>
        </p:nvSpPr>
        <p:spPr>
          <a:xfrm>
            <a:off x="8209964" y="2745304"/>
            <a:ext cx="2123219" cy="32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b="1" dirty="0">
                <a:latin typeface="+mj-lt"/>
              </a:rPr>
              <a:t>17 programów gmin miejskich</a:t>
            </a:r>
          </a:p>
          <a:p>
            <a:pPr algn="l"/>
            <a:endParaRPr lang="pl-PL" sz="1400" dirty="0"/>
          </a:p>
        </p:txBody>
      </p:sp>
      <p:cxnSp>
        <p:nvCxnSpPr>
          <p:cNvPr id="15" name="Łącznik łamany 14"/>
          <p:cNvCxnSpPr/>
          <p:nvPr/>
        </p:nvCxnSpPr>
        <p:spPr>
          <a:xfrm>
            <a:off x="8184232" y="3837660"/>
            <a:ext cx="2008627" cy="459289"/>
          </a:xfrm>
          <a:prstGeom prst="bentConnector3">
            <a:avLst>
              <a:gd name="adj1" fmla="val 31431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dtytuł 2"/>
          <p:cNvSpPr txBox="1">
            <a:spLocks/>
          </p:cNvSpPr>
          <p:nvPr/>
        </p:nvSpPr>
        <p:spPr>
          <a:xfrm>
            <a:off x="8820606" y="3842052"/>
            <a:ext cx="1512577" cy="433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200" b="1" dirty="0">
                <a:latin typeface="+mj-lt"/>
              </a:rPr>
              <a:t>32 programy gmin miejsko-wiejskich</a:t>
            </a:r>
          </a:p>
          <a:p>
            <a:pPr algn="l"/>
            <a:endParaRPr lang="pl-PL" sz="1200" dirty="0"/>
          </a:p>
        </p:txBody>
      </p:sp>
      <p:cxnSp>
        <p:nvCxnSpPr>
          <p:cNvPr id="17" name="Łącznik łamany 16"/>
          <p:cNvCxnSpPr/>
          <p:nvPr/>
        </p:nvCxnSpPr>
        <p:spPr>
          <a:xfrm rot="10800000">
            <a:off x="7210465" y="4860418"/>
            <a:ext cx="2982394" cy="345979"/>
          </a:xfrm>
          <a:prstGeom prst="bentConnector3">
            <a:avLst>
              <a:gd name="adj1" fmla="val 65145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dtytuł 2"/>
          <p:cNvSpPr txBox="1">
            <a:spLocks/>
          </p:cNvSpPr>
          <p:nvPr/>
        </p:nvSpPr>
        <p:spPr>
          <a:xfrm>
            <a:off x="8300446" y="4930489"/>
            <a:ext cx="1892413" cy="281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400" b="1" dirty="0">
                <a:latin typeface="+mj-lt"/>
              </a:rPr>
              <a:t>74</a:t>
            </a:r>
            <a:r>
              <a:rPr lang="pl-PL" sz="1400" dirty="0">
                <a:latin typeface="+mj-lt"/>
              </a:rPr>
              <a:t> </a:t>
            </a:r>
            <a:r>
              <a:rPr lang="pl-PL" sz="1400" b="1" dirty="0">
                <a:latin typeface="+mj-lt"/>
              </a:rPr>
              <a:t>programy gmin wiejskich</a:t>
            </a:r>
          </a:p>
          <a:p>
            <a:pPr algn="l"/>
            <a:endParaRPr lang="pl-PL" sz="1400" dirty="0"/>
          </a:p>
        </p:txBody>
      </p:sp>
      <p:sp>
        <p:nvSpPr>
          <p:cNvPr id="27" name="Podtytuł 2"/>
          <p:cNvSpPr txBox="1">
            <a:spLocks/>
          </p:cNvSpPr>
          <p:nvPr/>
        </p:nvSpPr>
        <p:spPr>
          <a:xfrm>
            <a:off x="677579" y="4737119"/>
            <a:ext cx="3995123" cy="551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1800" dirty="0">
                <a:latin typeface="+mj-lt"/>
              </a:rPr>
              <a:t>Dotychczas zaktualizowanych zostało </a:t>
            </a:r>
            <a:r>
              <a:rPr lang="pl-PL" sz="1800" b="1" dirty="0">
                <a:latin typeface="+mj-lt"/>
              </a:rPr>
              <a:t>40 </a:t>
            </a:r>
            <a:r>
              <a:rPr lang="pl-PL" sz="1800" b="1" dirty="0" smtClean="0">
                <a:latin typeface="+mj-lt"/>
              </a:rPr>
              <a:t>programów </a:t>
            </a:r>
            <a:r>
              <a:rPr lang="pl-PL" sz="1800" b="1" dirty="0">
                <a:latin typeface="+mj-lt"/>
              </a:rPr>
              <a:t>r</a:t>
            </a:r>
            <a:r>
              <a:rPr lang="pl-PL" sz="1800" b="1" dirty="0" smtClean="0">
                <a:latin typeface="+mj-lt"/>
              </a:rPr>
              <a:t>ewitalizacji</a:t>
            </a:r>
            <a:r>
              <a:rPr lang="pl-PL" sz="1800" b="1" dirty="0">
                <a:latin typeface="+mj-lt"/>
              </a:rPr>
              <a:t>.</a:t>
            </a:r>
            <a:endParaRPr lang="pl-PL" sz="1800" dirty="0">
              <a:latin typeface="+mj-lt"/>
            </a:endParaRPr>
          </a:p>
        </p:txBody>
      </p:sp>
      <p:sp>
        <p:nvSpPr>
          <p:cNvPr id="28" name="Pagon 27"/>
          <p:cNvSpPr/>
          <p:nvPr/>
        </p:nvSpPr>
        <p:spPr>
          <a:xfrm>
            <a:off x="518021" y="2931081"/>
            <a:ext cx="147296" cy="18519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9" name="Pagon 28"/>
          <p:cNvSpPr/>
          <p:nvPr/>
        </p:nvSpPr>
        <p:spPr>
          <a:xfrm>
            <a:off x="518021" y="4808480"/>
            <a:ext cx="147296" cy="18519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0" name="Pagon 29"/>
          <p:cNvSpPr/>
          <p:nvPr/>
        </p:nvSpPr>
        <p:spPr>
          <a:xfrm>
            <a:off x="530283" y="3974706"/>
            <a:ext cx="147296" cy="18519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6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187123861"/>
              </p:ext>
            </p:extLst>
          </p:nvPr>
        </p:nvGraphicFramePr>
        <p:xfrm>
          <a:off x="335360" y="692696"/>
          <a:ext cx="11521280" cy="515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Prostokąt 18"/>
          <p:cNvSpPr/>
          <p:nvPr/>
        </p:nvSpPr>
        <p:spPr>
          <a:xfrm>
            <a:off x="2961628" y="1171395"/>
            <a:ext cx="1798021" cy="61971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+mj-lt"/>
              </a:rPr>
              <a:t>Ustawa o rewitalizacji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2599261" y="4362556"/>
            <a:ext cx="4689221" cy="1070493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sz="1400" b="1" dirty="0">
                <a:latin typeface="+mj-lt"/>
                <a:cs typeface="Arial" pitchFamily="34" charset="0"/>
              </a:rPr>
              <a:t>Województwo Kujawsko-Pomorskie podpisało z Ministerstwem Rozwoju umowę na dotację celową w zakresie ogłoszenia konkursu na przygotowanie lub aktualizację programów rewitalizacji ze środków POPT 2014-2020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403167" y="845026"/>
            <a:ext cx="2084618" cy="113733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+mj-lt"/>
              </a:rPr>
              <a:t>Wytyczne w zakresie rewitalizacji w programach operacyjnych na lata 2014-2020 </a:t>
            </a:r>
          </a:p>
        </p:txBody>
      </p:sp>
      <p:cxnSp>
        <p:nvCxnSpPr>
          <p:cNvPr id="4" name="Łącznik prosty ze strzałką 3"/>
          <p:cNvCxnSpPr/>
          <p:nvPr/>
        </p:nvCxnSpPr>
        <p:spPr>
          <a:xfrm>
            <a:off x="1445476" y="2132856"/>
            <a:ext cx="0" cy="6102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8012751" y="692696"/>
            <a:ext cx="2264670" cy="152592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+mj-lt"/>
              </a:rPr>
              <a:t>Nabór wniosków w ramach   II edycji Konkursu dotacji na opracowanie lub aktualizację programów rewitalizacji        w ramach POPT na lata  2014-2020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5233492" y="692696"/>
            <a:ext cx="2236842" cy="1500247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+mj-lt"/>
              </a:rPr>
              <a:t>Nabór wniosków w ramach    I edycji Konkursu dotacji na opracowanie lub aktualizację programów rewitalizacji        w ramach POPT na lata 2014-2020</a:t>
            </a:r>
          </a:p>
        </p:txBody>
      </p:sp>
      <p:sp>
        <p:nvSpPr>
          <p:cNvPr id="10" name="Prostokąt 9"/>
          <p:cNvSpPr/>
          <p:nvPr/>
        </p:nvSpPr>
        <p:spPr>
          <a:xfrm>
            <a:off x="8988695" y="4485859"/>
            <a:ext cx="2381278" cy="936302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+mj-lt"/>
              </a:rPr>
              <a:t>Pierwszy program rewitalizacji  wpisany do Wykazu programów rewitalizacji WK-P</a:t>
            </a:r>
          </a:p>
        </p:txBody>
      </p:sp>
      <p:cxnSp>
        <p:nvCxnSpPr>
          <p:cNvPr id="13" name="Łącznik łamany 12"/>
          <p:cNvCxnSpPr/>
          <p:nvPr/>
        </p:nvCxnSpPr>
        <p:spPr>
          <a:xfrm rot="5400000">
            <a:off x="3183063" y="2039406"/>
            <a:ext cx="829674" cy="577747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/>
          <p:nvPr/>
        </p:nvCxnSpPr>
        <p:spPr>
          <a:xfrm>
            <a:off x="6471940" y="2250940"/>
            <a:ext cx="336230" cy="492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/>
          <p:cNvCxnSpPr/>
          <p:nvPr/>
        </p:nvCxnSpPr>
        <p:spPr>
          <a:xfrm>
            <a:off x="4943872" y="3799390"/>
            <a:ext cx="0" cy="4320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Łącznik prosty ze strzałką 86"/>
          <p:cNvCxnSpPr/>
          <p:nvPr/>
        </p:nvCxnSpPr>
        <p:spPr>
          <a:xfrm flipH="1">
            <a:off x="8832304" y="2312082"/>
            <a:ext cx="312782" cy="4310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Łącznik łamany 87"/>
          <p:cNvCxnSpPr/>
          <p:nvPr/>
        </p:nvCxnSpPr>
        <p:spPr>
          <a:xfrm rot="5400000">
            <a:off x="10125178" y="3805325"/>
            <a:ext cx="589617" cy="57774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0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C4CF35-1FD3-4DE3-8C03-AF6E0E59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548680"/>
            <a:ext cx="8570168" cy="1008112"/>
          </a:xfrm>
          <a:ln>
            <a:solidFill>
              <a:srgbClr val="C00000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pl-PL" sz="3200" dirty="0">
                <a:latin typeface="+mn-lt"/>
              </a:rPr>
              <a:t>Przyrost liczby programów rewitalizacji wpisanych do Wykazu w podziale na kwartały 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="" xmlns:a16="http://schemas.microsoft.com/office/drawing/2014/main" id="{B2A07095-EB2E-4B46-88E7-09127EA4C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24833"/>
              </p:ext>
            </p:extLst>
          </p:nvPr>
        </p:nvGraphicFramePr>
        <p:xfrm>
          <a:off x="695400" y="1916832"/>
          <a:ext cx="1000911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18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7464152" y="1772816"/>
            <a:ext cx="720080" cy="24764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78,02%</a:t>
            </a:r>
            <a:endParaRPr lang="pl-PL" sz="12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7368" y="260648"/>
            <a:ext cx="8784976" cy="853976"/>
          </a:xfrm>
          <a:ln>
            <a:solidFill>
              <a:srgbClr val="C00000"/>
            </a:solidFill>
            <a:prstDash val="dash"/>
          </a:ln>
        </p:spPr>
        <p:txBody>
          <a:bodyPr>
            <a:noAutofit/>
          </a:bodyPr>
          <a:lstStyle/>
          <a:p>
            <a:r>
              <a:rPr lang="pl-PL" sz="2800" dirty="0"/>
              <a:t>Programy rewitalizacji województwa kujawsko-pomorskiego wpisane do Wykazu na tle innych województw 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389880"/>
              </p:ext>
            </p:extLst>
          </p:nvPr>
        </p:nvGraphicFramePr>
        <p:xfrm>
          <a:off x="146910" y="1196752"/>
          <a:ext cx="10657184" cy="497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479376" y="2807639"/>
            <a:ext cx="1368152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9880170" y="1412776"/>
            <a:ext cx="747654" cy="3600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45,85%</a:t>
            </a:r>
            <a:endParaRPr lang="pl-PL" sz="1200" b="1" dirty="0"/>
          </a:p>
        </p:txBody>
      </p:sp>
      <p:sp>
        <p:nvSpPr>
          <p:cNvPr id="8" name="Prostokąt 7"/>
          <p:cNvSpPr/>
          <p:nvPr/>
        </p:nvSpPr>
        <p:spPr>
          <a:xfrm>
            <a:off x="8320551" y="2020462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62,83%</a:t>
            </a:r>
            <a:endParaRPr lang="pl-PL" sz="1200" b="1" dirty="0"/>
          </a:p>
        </p:txBody>
      </p:sp>
      <p:sp>
        <p:nvSpPr>
          <p:cNvPr id="10" name="Prostokąt 9"/>
          <p:cNvSpPr/>
          <p:nvPr/>
        </p:nvSpPr>
        <p:spPr>
          <a:xfrm>
            <a:off x="7897226" y="2336134"/>
            <a:ext cx="715865" cy="2603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61,50%</a:t>
            </a:r>
            <a:endParaRPr lang="pl-PL" sz="1200" b="1" dirty="0"/>
          </a:p>
        </p:txBody>
      </p:sp>
      <p:sp>
        <p:nvSpPr>
          <p:cNvPr id="11" name="Prostokąt 10"/>
          <p:cNvSpPr/>
          <p:nvPr/>
        </p:nvSpPr>
        <p:spPr>
          <a:xfrm>
            <a:off x="6568755" y="2581456"/>
            <a:ext cx="864096" cy="1994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rgbClr val="C00000"/>
                </a:solidFill>
              </a:rPr>
              <a:t>85,41%</a:t>
            </a:r>
            <a:endParaRPr lang="pl-PL" sz="1600" b="1" dirty="0">
              <a:solidFill>
                <a:srgbClr val="C000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980656" y="2848351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73,05%</a:t>
            </a:r>
            <a:endParaRPr lang="pl-PL" sz="1200" b="1" dirty="0"/>
          </a:p>
        </p:txBody>
      </p:sp>
      <p:sp>
        <p:nvSpPr>
          <p:cNvPr id="13" name="Prostokąt 12"/>
          <p:cNvSpPr/>
          <p:nvPr/>
        </p:nvSpPr>
        <p:spPr>
          <a:xfrm>
            <a:off x="6975546" y="3175997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70,41%</a:t>
            </a:r>
            <a:endParaRPr lang="pl-PL" sz="1200" b="1" dirty="0"/>
          </a:p>
        </p:txBody>
      </p:sp>
      <p:sp>
        <p:nvSpPr>
          <p:cNvPr id="14" name="Prostokąt 13"/>
          <p:cNvSpPr/>
          <p:nvPr/>
        </p:nvSpPr>
        <p:spPr>
          <a:xfrm>
            <a:off x="5591944" y="3409541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84,95%</a:t>
            </a:r>
            <a:endParaRPr lang="pl-PL" sz="1200" b="1" dirty="0"/>
          </a:p>
        </p:txBody>
      </p:sp>
      <p:sp>
        <p:nvSpPr>
          <p:cNvPr id="15" name="Prostokąt 14"/>
          <p:cNvSpPr/>
          <p:nvPr/>
        </p:nvSpPr>
        <p:spPr>
          <a:xfrm>
            <a:off x="6204615" y="3692542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51,87%</a:t>
            </a:r>
            <a:endParaRPr lang="pl-PL" sz="1200" b="1" dirty="0"/>
          </a:p>
        </p:txBody>
      </p:sp>
      <p:sp>
        <p:nvSpPr>
          <p:cNvPr id="16" name="Prostokąt 15"/>
          <p:cNvSpPr/>
          <p:nvPr/>
        </p:nvSpPr>
        <p:spPr>
          <a:xfrm>
            <a:off x="5015880" y="4005064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73,52%</a:t>
            </a:r>
            <a:endParaRPr lang="pl-PL" sz="1200" b="1" dirty="0"/>
          </a:p>
        </p:txBody>
      </p:sp>
      <p:sp>
        <p:nvSpPr>
          <p:cNvPr id="17" name="Prostokąt 16"/>
          <p:cNvSpPr/>
          <p:nvPr/>
        </p:nvSpPr>
        <p:spPr>
          <a:xfrm>
            <a:off x="4281418" y="4234233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65,85%</a:t>
            </a:r>
            <a:endParaRPr lang="pl-PL" sz="1200" b="1" dirty="0"/>
          </a:p>
        </p:txBody>
      </p:sp>
      <p:sp>
        <p:nvSpPr>
          <p:cNvPr id="18" name="Prostokąt 17"/>
          <p:cNvSpPr/>
          <p:nvPr/>
        </p:nvSpPr>
        <p:spPr>
          <a:xfrm>
            <a:off x="4988542" y="4494721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45,76%</a:t>
            </a:r>
            <a:endParaRPr lang="pl-PL" sz="1200" b="1" dirty="0"/>
          </a:p>
        </p:txBody>
      </p:sp>
      <p:sp>
        <p:nvSpPr>
          <p:cNvPr id="19" name="Prostokąt 18"/>
          <p:cNvSpPr/>
          <p:nvPr/>
        </p:nvSpPr>
        <p:spPr>
          <a:xfrm>
            <a:off x="5857105" y="4792482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27,68%</a:t>
            </a:r>
            <a:endParaRPr lang="pl-PL" sz="1200" b="1" dirty="0"/>
          </a:p>
        </p:txBody>
      </p:sp>
      <p:sp>
        <p:nvSpPr>
          <p:cNvPr id="20" name="Prostokąt 19"/>
          <p:cNvSpPr/>
          <p:nvPr/>
        </p:nvSpPr>
        <p:spPr>
          <a:xfrm>
            <a:off x="4524469" y="5074584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27,58%</a:t>
            </a:r>
            <a:endParaRPr lang="pl-PL" sz="1200" b="1" dirty="0"/>
          </a:p>
        </p:txBody>
      </p:sp>
      <p:sp>
        <p:nvSpPr>
          <p:cNvPr id="21" name="Prostokąt 20"/>
          <p:cNvSpPr/>
          <p:nvPr/>
        </p:nvSpPr>
        <p:spPr>
          <a:xfrm>
            <a:off x="3719736" y="5330426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43,66%</a:t>
            </a:r>
            <a:endParaRPr lang="pl-PL" sz="1200" b="1" dirty="0"/>
          </a:p>
        </p:txBody>
      </p:sp>
      <p:sp>
        <p:nvSpPr>
          <p:cNvPr id="22" name="Prostokąt 21"/>
          <p:cNvSpPr/>
          <p:nvPr/>
        </p:nvSpPr>
        <p:spPr>
          <a:xfrm>
            <a:off x="4524469" y="5629379"/>
            <a:ext cx="711650" cy="22916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 smtClean="0"/>
              <a:t>21,13%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1734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8" y="667855"/>
            <a:ext cx="5986272" cy="56205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8280293" cy="617414"/>
          </a:xfrm>
          <a:ln>
            <a:noFill/>
            <a:prstDash val="dash"/>
          </a:ln>
        </p:spPr>
        <p:txBody>
          <a:bodyPr>
            <a:normAutofit/>
          </a:bodyPr>
          <a:lstStyle/>
          <a:p>
            <a:pPr algn="r"/>
            <a:r>
              <a:rPr lang="pl-PL" sz="3200" dirty="0"/>
              <a:t>Mapa województwa w podziale na LGD i przyjęte</a:t>
            </a:r>
          </a:p>
        </p:txBody>
      </p:sp>
      <p:sp>
        <p:nvSpPr>
          <p:cNvPr id="9" name="Prostokąt 8"/>
          <p:cNvSpPr/>
          <p:nvPr/>
        </p:nvSpPr>
        <p:spPr>
          <a:xfrm>
            <a:off x="7111736" y="3387355"/>
            <a:ext cx="3625906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+mj-lt"/>
              </a:rPr>
              <a:t>LGD w województwie kujawsko-pomorskim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833027"/>
            <a:ext cx="1929388" cy="217322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10" y="3834534"/>
            <a:ext cx="1850140" cy="2148844"/>
          </a:xfrm>
          <a:prstGeom prst="rect">
            <a:avLst/>
          </a:prstGeom>
        </p:spPr>
      </p:pic>
      <p:sp>
        <p:nvSpPr>
          <p:cNvPr id="21" name="Schemat blokowy: łącznik 20"/>
          <p:cNvSpPr/>
          <p:nvPr/>
        </p:nvSpPr>
        <p:spPr>
          <a:xfrm>
            <a:off x="6827713" y="2025841"/>
            <a:ext cx="144016" cy="14401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6560148" y="1501674"/>
            <a:ext cx="3176081" cy="432048"/>
          </a:xfrm>
          <a:prstGeom prst="rect">
            <a:avLst/>
          </a:prstGeom>
          <a:ln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400" b="1" dirty="0">
                <a:latin typeface="+mj-lt"/>
              </a:rPr>
              <a:t>Stan prac nad programami rewitalizacji</a:t>
            </a:r>
          </a:p>
        </p:txBody>
      </p:sp>
      <p:sp>
        <p:nvSpPr>
          <p:cNvPr id="24" name="Prostokąt 23"/>
          <p:cNvSpPr/>
          <p:nvPr/>
        </p:nvSpPr>
        <p:spPr>
          <a:xfrm>
            <a:off x="7097193" y="1952588"/>
            <a:ext cx="2639036" cy="2999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program wpisany do Wykazu/123 PR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7173817" y="2240582"/>
            <a:ext cx="2323388" cy="2269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program w </a:t>
            </a:r>
            <a:r>
              <a:rPr lang="pl-PL" sz="1200" dirty="0" smtClean="0"/>
              <a:t>poprawie/ocenie/2 </a:t>
            </a:r>
            <a:r>
              <a:rPr lang="pl-PL" sz="1200" dirty="0"/>
              <a:t>PR</a:t>
            </a:r>
          </a:p>
        </p:txBody>
      </p:sp>
      <p:sp>
        <p:nvSpPr>
          <p:cNvPr id="26" name="Prostokąt 25"/>
          <p:cNvSpPr/>
          <p:nvPr/>
        </p:nvSpPr>
        <p:spPr>
          <a:xfrm>
            <a:off x="7161369" y="2483058"/>
            <a:ext cx="2911416" cy="24479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program nie wpłynął jeszcze do </a:t>
            </a:r>
            <a:r>
              <a:rPr lang="pl-PL" sz="1200" dirty="0" smtClean="0"/>
              <a:t>oceny/6 </a:t>
            </a:r>
            <a:r>
              <a:rPr lang="pl-PL" sz="1200" dirty="0"/>
              <a:t>PR</a:t>
            </a:r>
          </a:p>
        </p:txBody>
      </p:sp>
      <p:sp>
        <p:nvSpPr>
          <p:cNvPr id="27" name="Prostokąt 26"/>
          <p:cNvSpPr/>
          <p:nvPr/>
        </p:nvSpPr>
        <p:spPr>
          <a:xfrm>
            <a:off x="7185168" y="2737542"/>
            <a:ext cx="3234025" cy="30680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gmina nie będzie opracowywała </a:t>
            </a:r>
            <a:r>
              <a:rPr lang="pl-PL" sz="1200" dirty="0" smtClean="0"/>
              <a:t>programu/13 </a:t>
            </a:r>
            <a:r>
              <a:rPr lang="pl-PL" sz="1200" dirty="0"/>
              <a:t>PR</a:t>
            </a:r>
          </a:p>
        </p:txBody>
      </p:sp>
      <p:sp>
        <p:nvSpPr>
          <p:cNvPr id="28" name="Schemat blokowy: łącznik 27"/>
          <p:cNvSpPr/>
          <p:nvPr/>
        </p:nvSpPr>
        <p:spPr>
          <a:xfrm>
            <a:off x="6827713" y="2302116"/>
            <a:ext cx="144016" cy="144016"/>
          </a:xfrm>
          <a:prstGeom prst="flowChartConnector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chemat blokowy: łącznik 28"/>
          <p:cNvSpPr/>
          <p:nvPr/>
        </p:nvSpPr>
        <p:spPr>
          <a:xfrm>
            <a:off x="6825765" y="2567312"/>
            <a:ext cx="144016" cy="14401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chemat blokowy: łącznik 29"/>
          <p:cNvSpPr/>
          <p:nvPr/>
        </p:nvSpPr>
        <p:spPr>
          <a:xfrm>
            <a:off x="6827713" y="2858164"/>
            <a:ext cx="144016" cy="144016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4617378" y="667855"/>
            <a:ext cx="4032448" cy="5347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dirty="0">
                <a:latin typeface="+mj-lt"/>
              </a:rPr>
              <a:t>programy rewitalizacji</a:t>
            </a: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395" y="4267488"/>
            <a:ext cx="1630683" cy="838202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2395" y="5120792"/>
            <a:ext cx="1685547" cy="862586"/>
          </a:xfrm>
          <a:prstGeom prst="rect">
            <a:avLst/>
          </a:prstGeom>
        </p:spPr>
      </p:pic>
      <p:cxnSp>
        <p:nvCxnSpPr>
          <p:cNvPr id="33" name="Łącznik łamany 32"/>
          <p:cNvCxnSpPr/>
          <p:nvPr/>
        </p:nvCxnSpPr>
        <p:spPr>
          <a:xfrm rot="10800000" flipV="1">
            <a:off x="6096000" y="1723983"/>
            <a:ext cx="3529652" cy="1518149"/>
          </a:xfrm>
          <a:prstGeom prst="bentConnector3">
            <a:avLst>
              <a:gd name="adj1" fmla="val -29904"/>
            </a:avLst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0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407368" y="404664"/>
            <a:ext cx="9865096" cy="1872208"/>
          </a:xfrm>
        </p:spPr>
        <p:txBody>
          <a:bodyPr>
            <a:noAutofit/>
          </a:bodyPr>
          <a:lstStyle/>
          <a:p>
            <a:r>
              <a:rPr lang="pl-PL" sz="3200" dirty="0"/>
              <a:t>W Regionalnym Programie Operacyjnym WK-P 2014-2020 projektom infrastrukturalnym w ramach rewitalizacji poświęcone są </a:t>
            </a:r>
            <a:r>
              <a:rPr lang="pl-PL" sz="3200" b="1" dirty="0">
                <a:solidFill>
                  <a:srgbClr val="C00000"/>
                </a:solidFill>
              </a:rPr>
              <a:t>3 Działania/Poddziałania</a:t>
            </a:r>
            <a:r>
              <a:rPr lang="pl-PL" sz="3200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2" name="Pagon 1"/>
          <p:cNvSpPr/>
          <p:nvPr/>
        </p:nvSpPr>
        <p:spPr>
          <a:xfrm>
            <a:off x="1021484" y="2624085"/>
            <a:ext cx="459511" cy="50405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3" name="Pagon 2"/>
          <p:cNvSpPr/>
          <p:nvPr/>
        </p:nvSpPr>
        <p:spPr>
          <a:xfrm>
            <a:off x="1487488" y="2530990"/>
            <a:ext cx="6408712" cy="714733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Działanie 6.2 </a:t>
            </a:r>
            <a:r>
              <a:rPr lang="pl-PL" dirty="0">
                <a:solidFill>
                  <a:schemeClr val="tx1"/>
                </a:solidFill>
              </a:rPr>
              <a:t>– dedykowane gminom miejskim i częściom miejskim gmin miejsko-wiejskich </a:t>
            </a:r>
            <a:r>
              <a:rPr lang="pl-PL" b="1" dirty="0">
                <a:solidFill>
                  <a:schemeClr val="tx1"/>
                </a:solidFill>
              </a:rPr>
              <a:t>spoza ZIT</a:t>
            </a:r>
          </a:p>
        </p:txBody>
      </p:sp>
      <p:sp>
        <p:nvSpPr>
          <p:cNvPr id="8" name="Pagon 7"/>
          <p:cNvSpPr/>
          <p:nvPr/>
        </p:nvSpPr>
        <p:spPr>
          <a:xfrm>
            <a:off x="1021484" y="3578733"/>
            <a:ext cx="455152" cy="50405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Pagon 10"/>
          <p:cNvSpPr/>
          <p:nvPr/>
        </p:nvSpPr>
        <p:spPr>
          <a:xfrm>
            <a:off x="1487488" y="3528605"/>
            <a:ext cx="6480720" cy="752416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Poddziałanie 6.4.1 </a:t>
            </a:r>
            <a:r>
              <a:rPr lang="pl-PL" dirty="0">
                <a:solidFill>
                  <a:schemeClr val="tx1"/>
                </a:solidFill>
              </a:rPr>
              <a:t>– dedykowane gminom miejskim               i częściom miejskim gmin miejsko-wiejskich </a:t>
            </a:r>
            <a:r>
              <a:rPr lang="pl-PL" b="1" dirty="0">
                <a:solidFill>
                  <a:schemeClr val="tx1"/>
                </a:solidFill>
              </a:rPr>
              <a:t>w ZIT</a:t>
            </a:r>
          </a:p>
        </p:txBody>
      </p:sp>
      <p:sp>
        <p:nvSpPr>
          <p:cNvPr id="12" name="Pagon 11"/>
          <p:cNvSpPr/>
          <p:nvPr/>
        </p:nvSpPr>
        <p:spPr>
          <a:xfrm>
            <a:off x="1017125" y="4682029"/>
            <a:ext cx="459511" cy="504056"/>
          </a:xfrm>
          <a:prstGeom prst="chevr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Pagon 12"/>
          <p:cNvSpPr/>
          <p:nvPr/>
        </p:nvSpPr>
        <p:spPr>
          <a:xfrm>
            <a:off x="1487488" y="4571344"/>
            <a:ext cx="6480720" cy="725427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Działanie 7.1 </a:t>
            </a:r>
            <a:r>
              <a:rPr lang="pl-PL" dirty="0">
                <a:solidFill>
                  <a:schemeClr val="tx1"/>
                </a:solidFill>
              </a:rPr>
              <a:t>– dedykowane gminom wiejskim i częściom wiejskim gmin miejsko-wiejskich</a:t>
            </a:r>
          </a:p>
        </p:txBody>
      </p:sp>
      <p:sp>
        <p:nvSpPr>
          <p:cNvPr id="9" name="Pagon 8"/>
          <p:cNvSpPr/>
          <p:nvPr/>
        </p:nvSpPr>
        <p:spPr>
          <a:xfrm>
            <a:off x="7981111" y="2518746"/>
            <a:ext cx="2507377" cy="714733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 € 28 641 561</a:t>
            </a:r>
          </a:p>
        </p:txBody>
      </p:sp>
      <p:sp>
        <p:nvSpPr>
          <p:cNvPr id="10" name="Pagon 9"/>
          <p:cNvSpPr/>
          <p:nvPr/>
        </p:nvSpPr>
        <p:spPr>
          <a:xfrm>
            <a:off x="7979060" y="3528605"/>
            <a:ext cx="2509428" cy="714733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 € 25 399 119</a:t>
            </a:r>
          </a:p>
        </p:txBody>
      </p:sp>
      <p:sp>
        <p:nvSpPr>
          <p:cNvPr id="14" name="Pagon 13"/>
          <p:cNvSpPr/>
          <p:nvPr/>
        </p:nvSpPr>
        <p:spPr>
          <a:xfrm>
            <a:off x="7979060" y="4526221"/>
            <a:ext cx="2509428" cy="714733"/>
          </a:xfrm>
          <a:prstGeom prst="chevr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tx1"/>
                </a:solidFill>
              </a:rPr>
              <a:t> € </a:t>
            </a:r>
            <a:r>
              <a:rPr lang="pl-PL" b="1" dirty="0" smtClean="0">
                <a:solidFill>
                  <a:schemeClr val="tx1"/>
                </a:solidFill>
              </a:rPr>
              <a:t>29 887 891,22</a:t>
            </a: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5140</TotalTime>
  <Words>2344</Words>
  <Application>Microsoft Office PowerPoint</Application>
  <PresentationFormat>Panoramiczny</PresentationFormat>
  <Paragraphs>230</Paragraphs>
  <Slides>26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Motyw pakietu Office</vt:lpstr>
      <vt:lpstr>Stan wdrażania PROGRAMÓW REWITALIZACJI opracowanych przez gminy województwa kujawsko-pomorskiego</vt:lpstr>
      <vt:lpstr>Rewitalizacja</vt:lpstr>
      <vt:lpstr>Podstawa prawna przygotowania programu rewitalizacji  </vt:lpstr>
      <vt:lpstr>Opiniowanie programów rewitalizacji</vt:lpstr>
      <vt:lpstr>Prezentacja programu PowerPoint</vt:lpstr>
      <vt:lpstr>Przyrost liczby programów rewitalizacji wpisanych do Wykazu w podziale na kwartały </vt:lpstr>
      <vt:lpstr>Programy rewitalizacji województwa kujawsko-pomorskiego wpisane do Wykazu na tle innych województw </vt:lpstr>
      <vt:lpstr>Mapa województwa w podziale na LGD i przyjęte</vt:lpstr>
      <vt:lpstr>W Regionalnym Programie Operacyjnym WK-P 2014-2020 projektom infrastrukturalnym w ramach rewitalizacji poświęcone są 3 Działania/Poddziałania:</vt:lpstr>
      <vt:lpstr>① Konkurs w ramach Działania 6.2</vt:lpstr>
      <vt:lpstr>②Konkurs w ramach Działania 6.2</vt:lpstr>
      <vt:lpstr>Liczba projektów w programach rewitalizacji zaplanowanych do dofinansowania w ramach środków z Działania 6.2, a złożone wnioski i podpisane umowy o dofinansowanie</vt:lpstr>
      <vt:lpstr>Prezentacja programu PowerPoint</vt:lpstr>
      <vt:lpstr>Alokacja wykorzystana w złożonych wnioskach i podpisanych umowach o dofinansowanie ze środków EFRR w ramach Działania 6.2 [w PLN]</vt:lpstr>
      <vt:lpstr>①Konkurs w ramach Poddziałania 6.4.1</vt:lpstr>
      <vt:lpstr>②Konkurs w ramach Poddziałania 6.4.1</vt:lpstr>
      <vt:lpstr>Konkurs w ramach Poddziałania 6.4.1</vt:lpstr>
      <vt:lpstr>Liczba projektów w programach rewitalizacji zaplanowanych  do dofinansowania w ramach środków z Poddziałania 6.4.1,           a złożone wnioski i podpisane umowy o dofinansowanie</vt:lpstr>
      <vt:lpstr>Prezentacja programu PowerPoint</vt:lpstr>
      <vt:lpstr>Alokacja wykorzystana w złożonych wnioskach          i podpisanych umowach o dofinansowanie ze środków EFRR w ramach Poddziałania 6.4.1 [w PLN]</vt:lpstr>
      <vt:lpstr>Prezentacja programu PowerPoint</vt:lpstr>
      <vt:lpstr>Liczba projektów w programach rewitalizacji zaplanowanych do dofinansowania w ramach środków z Działania 7.1, a złożone wnioski i podpisane umowy o dofinansowanie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umwkp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na dotacje na przygotowanie lub aktualizację programów rewitalizacji</dc:title>
  <dc:creator>e.sak</dc:creator>
  <cp:lastModifiedBy>Anna Sobierajska</cp:lastModifiedBy>
  <cp:revision>744</cp:revision>
  <cp:lastPrinted>2019-11-04T10:32:15Z</cp:lastPrinted>
  <dcterms:created xsi:type="dcterms:W3CDTF">2016-09-01T08:10:06Z</dcterms:created>
  <dcterms:modified xsi:type="dcterms:W3CDTF">2019-11-06T09:27:23Z</dcterms:modified>
</cp:coreProperties>
</file>