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8" r:id="rId2"/>
    <p:sldId id="262" r:id="rId3"/>
    <p:sldId id="291" r:id="rId4"/>
    <p:sldId id="261" r:id="rId5"/>
    <p:sldId id="263" r:id="rId6"/>
    <p:sldId id="264" r:id="rId7"/>
    <p:sldId id="293" r:id="rId8"/>
    <p:sldId id="300" r:id="rId9"/>
    <p:sldId id="266" r:id="rId10"/>
    <p:sldId id="271" r:id="rId11"/>
    <p:sldId id="272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4" r:id="rId24"/>
    <p:sldId id="287" r:id="rId25"/>
    <p:sldId id="288" r:id="rId26"/>
    <p:sldId id="289" r:id="rId27"/>
    <p:sldId id="294" r:id="rId28"/>
    <p:sldId id="295" r:id="rId29"/>
    <p:sldId id="296" r:id="rId30"/>
    <p:sldId id="297" r:id="rId31"/>
    <p:sldId id="298" r:id="rId32"/>
    <p:sldId id="290" r:id="rId33"/>
    <p:sldId id="292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" initials="A" lastIdx="1" clrIdx="0"/>
  <p:cmAuthor id="2" name="AgaI" initials="ai" lastIdx="7" clrIdx="1"/>
  <p:cmAuthor id="3" name="Magdalena Poreda" initials="MP" lastIdx="1" clrIdx="2">
    <p:extLst>
      <p:ext uri="{19B8F6BF-5375-455C-9EA6-DF929625EA0E}">
        <p15:presenceInfo xmlns:p15="http://schemas.microsoft.com/office/powerpoint/2012/main" userId="S-1-5-21-2619306676-2800222060-3362172700-14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2"/>
    <a:srgbClr val="414141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658" y="1959429"/>
            <a:ext cx="6858000" cy="329340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aspernatur</a:t>
            </a:r>
            <a:r>
              <a:rPr lang="pl-PL" dirty="0"/>
              <a:t> </a:t>
            </a:r>
            <a:r>
              <a:rPr lang="pl-PL" dirty="0" err="1"/>
              <a:t>quaim</a:t>
            </a:r>
            <a:r>
              <a:rPr lang="pl-PL" dirty="0"/>
              <a:t> </a:t>
            </a:r>
          </a:p>
          <a:p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od minima </a:t>
            </a:r>
            <a:r>
              <a:rPr lang="pl-PL" dirty="0" err="1"/>
              <a:t>veniam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549276" y="581820"/>
            <a:ext cx="2650874" cy="25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 dirty="0"/>
              <a:t>Miejsce, 12 miesiąc 2017r.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2" y="5328309"/>
            <a:ext cx="7351211" cy="337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/>
              <a:t>Anna Kowalska  | Departament Rozwoju Regionalnego </a:t>
            </a:r>
          </a:p>
        </p:txBody>
      </p:sp>
      <p:cxnSp>
        <p:nvCxnSpPr>
          <p:cNvPr id="16" name="Łącznik prosty 15"/>
          <p:cNvCxnSpPr/>
          <p:nvPr userDrawn="1"/>
        </p:nvCxnSpPr>
        <p:spPr>
          <a:xfrm>
            <a:off x="649997" y="6529385"/>
            <a:ext cx="225352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800" b="0" dirty="0">
                <a:solidFill>
                  <a:srgbClr val="414141"/>
                </a:solidFill>
              </a:defRPr>
            </a:lvl1pPr>
          </a:lstStyle>
          <a:p>
            <a:r>
              <a:rPr lang="pl-PL" b="1" dirty="0"/>
              <a:t>Urząd Marszałkowski Województwa Kujawsko-Pomorskiego w Toruniu   |   Departament Rozwoju Regionalnego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56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39" y="674044"/>
            <a:ext cx="6562812" cy="80284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800"/>
              </a:lnSpc>
              <a:defRPr sz="19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ROZWÓJ W STRATEGII ROZWOJU WOJEWÓDZTWA KUJAWSKO-POMORSKIEGO DO 2020 ROKU</a:t>
            </a:r>
            <a:endParaRPr lang="en-US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3014663" y="2011680"/>
            <a:ext cx="5229225" cy="1341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5"/>
          </p:nvPr>
        </p:nvSpPr>
        <p:spPr>
          <a:xfrm>
            <a:off x="657223" y="2102845"/>
            <a:ext cx="2114552" cy="124995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" name="Symbol zastępczy obrazu 5"/>
          <p:cNvSpPr>
            <a:spLocks noGrp="1"/>
          </p:cNvSpPr>
          <p:nvPr>
            <p:ph type="pic" sz="quarter" idx="18"/>
          </p:nvPr>
        </p:nvSpPr>
        <p:spPr>
          <a:xfrm>
            <a:off x="657223" y="3522297"/>
            <a:ext cx="2114552" cy="124995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9" name="Symbol zastępczy obrazu 5"/>
          <p:cNvSpPr>
            <a:spLocks noGrp="1"/>
          </p:cNvSpPr>
          <p:nvPr>
            <p:ph type="pic" sz="quarter" idx="21"/>
          </p:nvPr>
        </p:nvSpPr>
        <p:spPr>
          <a:xfrm>
            <a:off x="657223" y="4941749"/>
            <a:ext cx="2114552" cy="124995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cxnSp>
        <p:nvCxnSpPr>
          <p:cNvPr id="20" name="Łącznik prosty 19"/>
          <p:cNvCxnSpPr/>
          <p:nvPr userDrawn="1"/>
        </p:nvCxnSpPr>
        <p:spPr>
          <a:xfrm>
            <a:off x="649997" y="6529385"/>
            <a:ext cx="225352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tekstu 9"/>
          <p:cNvSpPr>
            <a:spLocks noGrp="1"/>
          </p:cNvSpPr>
          <p:nvPr>
            <p:ph type="body" sz="quarter" idx="22" hasCustomPrompt="1"/>
          </p:nvPr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800" b="0" dirty="0">
                <a:solidFill>
                  <a:srgbClr val="414141"/>
                </a:solidFill>
              </a:defRPr>
            </a:lvl1pPr>
          </a:lstStyle>
          <a:p>
            <a:r>
              <a:rPr lang="pl-PL" b="1" dirty="0"/>
              <a:t>Urząd Marszałkowski Województwa Kujawsko-Pomorskiego w Toruniu   |   Departament Rozwoju Regionalnego</a:t>
            </a:r>
            <a:endParaRPr lang="pl-PL" dirty="0"/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23" hasCustomPrompt="1"/>
          </p:nvPr>
        </p:nvSpPr>
        <p:spPr>
          <a:xfrm>
            <a:off x="3014663" y="3431132"/>
            <a:ext cx="5229225" cy="1341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24" hasCustomPrompt="1"/>
          </p:nvPr>
        </p:nvSpPr>
        <p:spPr>
          <a:xfrm>
            <a:off x="3014662" y="4853267"/>
            <a:ext cx="5229225" cy="1341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083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2" y="2024064"/>
            <a:ext cx="6553199" cy="14248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gospodarka: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2" y="3448936"/>
            <a:ext cx="6553199" cy="14194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Planowanie przedsięwzięcia: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9" hasCustomPrompt="1"/>
          </p:nvPr>
        </p:nvSpPr>
        <p:spPr>
          <a:xfrm>
            <a:off x="552452" y="4868387"/>
            <a:ext cx="6553199" cy="13527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Planowanie przedsięwzięcia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cxnSp>
        <p:nvCxnSpPr>
          <p:cNvPr id="20" name="Łącznik prosty 19"/>
          <p:cNvCxnSpPr/>
          <p:nvPr userDrawn="1"/>
        </p:nvCxnSpPr>
        <p:spPr>
          <a:xfrm>
            <a:off x="649997" y="6529385"/>
            <a:ext cx="225352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tekstu 9"/>
          <p:cNvSpPr>
            <a:spLocks noGrp="1"/>
          </p:cNvSpPr>
          <p:nvPr>
            <p:ph type="body" sz="quarter" idx="22" hasCustomPrompt="1"/>
          </p:nvPr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800" b="0" dirty="0">
                <a:solidFill>
                  <a:srgbClr val="414141"/>
                </a:solidFill>
              </a:defRPr>
            </a:lvl1pPr>
          </a:lstStyle>
          <a:p>
            <a:r>
              <a:rPr lang="pl-PL" b="1" dirty="0"/>
              <a:t>Urząd Marszałkowski Województwa Kujawsko-Pomorskiego w Toruniu   |   Departament Rozwoju Regionalnego</a:t>
            </a:r>
            <a:endParaRPr lang="pl-PL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542839" y="674044"/>
            <a:ext cx="6562812" cy="80284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800"/>
              </a:lnSpc>
              <a:defRPr sz="19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ROZWÓJ W STRATEGII ROZWOJU WOJEWÓDZTWA KUJAWSKO-POMORSKIEGO DO 2020 ROKU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1414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29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7544" y="1221497"/>
            <a:ext cx="7800981" cy="3631842"/>
          </a:xfrm>
        </p:spPr>
        <p:txBody>
          <a:bodyPr/>
          <a:lstStyle/>
          <a:p>
            <a:r>
              <a:rPr lang="pl-PL" b="1" dirty="0"/>
              <a:t>Raport o stanie województwa </a:t>
            </a:r>
            <a:br>
              <a:rPr lang="pl-PL" b="1" dirty="0"/>
            </a:br>
            <a:r>
              <a:rPr lang="pl-PL" b="1" dirty="0"/>
              <a:t>kujawsko-pomorskiego w 2020 r. </a:t>
            </a:r>
          </a:p>
          <a:p>
            <a:r>
              <a:rPr lang="pl-PL" sz="2800" dirty="0"/>
              <a:t>Podsumowanie działalności </a:t>
            </a:r>
            <a:br>
              <a:rPr lang="pl-PL" sz="2800" dirty="0"/>
            </a:br>
            <a:r>
              <a:rPr lang="pl-PL" sz="2800" dirty="0"/>
              <a:t>Zarządu Województwa Kujawsko-Pomorskiego w 2020 r.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450761" y="5074276"/>
            <a:ext cx="8512936" cy="1326524"/>
          </a:xfrm>
        </p:spPr>
        <p:txBody>
          <a:bodyPr/>
          <a:lstStyle/>
          <a:p>
            <a:r>
              <a:rPr lang="pl-PL" dirty="0"/>
              <a:t>Andrzej Potoczek  |  Departament Planowania Strategicznego i Rozwoju Gospodarczego</a:t>
            </a:r>
          </a:p>
          <a:p>
            <a:pPr lvl="0"/>
            <a:endParaRPr lang="pl-PL" sz="1200" dirty="0">
              <a:solidFill>
                <a:prstClr val="black"/>
              </a:solidFill>
            </a:endParaRPr>
          </a:p>
          <a:p>
            <a:pPr lvl="0"/>
            <a:r>
              <a:rPr lang="pl-PL" sz="1200" dirty="0">
                <a:solidFill>
                  <a:prstClr val="black"/>
                </a:solidFill>
              </a:rPr>
              <a:t>Posiedzenie Komisji Rewizyjnej Sejmiku Województwa Kujawsko-Pomorskiego</a:t>
            </a:r>
          </a:p>
          <a:p>
            <a:pPr lvl="0"/>
            <a:r>
              <a:rPr lang="pl-PL" sz="1200" dirty="0">
                <a:solidFill>
                  <a:prstClr val="black"/>
                </a:solidFill>
              </a:rPr>
              <a:t>Toruń, 4 maja 2021 r.</a:t>
            </a:r>
          </a:p>
          <a:p>
            <a:pPr lvl="0"/>
            <a:endParaRPr lang="pl-PL" sz="1200" dirty="0">
              <a:solidFill>
                <a:prstClr val="black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</p:txBody>
      </p:sp>
    </p:spTree>
    <p:extLst>
      <p:ext uri="{BB962C8B-B14F-4D97-AF65-F5344CB8AC3E}">
        <p14:creationId xmlns:p14="http://schemas.microsoft.com/office/powerpoint/2010/main" val="60046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648413-8D24-4705-917D-E9653E497BCF}"/>
              </a:ext>
            </a:extLst>
          </p:cNvPr>
          <p:cNvSpPr txBox="1"/>
          <p:nvPr/>
        </p:nvSpPr>
        <p:spPr>
          <a:xfrm>
            <a:off x="279399" y="376999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Informacja o realizacji </a:t>
            </a:r>
            <a:r>
              <a:rPr lang="pl-P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Regionalnego programu operacyjnego województwa kujawsko-pomorskiego na lata 2014-2020</a:t>
            </a:r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D0101E-C85B-484A-8C48-DFA333629AA5}"/>
              </a:ext>
            </a:extLst>
          </p:cNvPr>
          <p:cNvSpPr txBox="1"/>
          <p:nvPr/>
        </p:nvSpPr>
        <p:spPr>
          <a:xfrm>
            <a:off x="552452" y="1217226"/>
            <a:ext cx="8864600" cy="116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Podpisano </a:t>
            </a:r>
            <a:r>
              <a:rPr lang="pl-PL" b="1" dirty="0"/>
              <a:t>2 784 </a:t>
            </a:r>
            <a:r>
              <a:rPr lang="pl-PL" dirty="0"/>
              <a:t>umowy, wartość dofinansowania wyniosła </a:t>
            </a:r>
            <a:r>
              <a:rPr lang="pl-PL" b="1" dirty="0"/>
              <a:t>7,4</a:t>
            </a:r>
            <a:r>
              <a:rPr lang="pl-PL" dirty="0"/>
              <a:t> mld zł.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Poziom kontraktacji osiągnął </a:t>
            </a:r>
            <a:r>
              <a:rPr lang="pl-PL" b="1" dirty="0"/>
              <a:t>86,0%</a:t>
            </a:r>
            <a:r>
              <a:rPr lang="pl-PL" dirty="0"/>
              <a:t> alokacji programu a certyfikacji </a:t>
            </a:r>
            <a:r>
              <a:rPr lang="pl-PL" b="1" dirty="0"/>
              <a:t>45,4%</a:t>
            </a:r>
            <a:r>
              <a:rPr lang="pl-PL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oziom realizacji celu n+3 na 2020 r. osiągnął poziom </a:t>
            </a:r>
            <a:r>
              <a:rPr lang="pl-PL" b="1" dirty="0">
                <a:effectLst/>
                <a:ea typeface="Calibri" panose="020F0502020204030204" pitchFamily="34" charset="0"/>
              </a:rPr>
              <a:t>131,5%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zakładanego celu.</a:t>
            </a:r>
            <a:r>
              <a:rPr lang="pl-PL" dirty="0"/>
              <a:t>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83CC916-A7AD-432D-B6B6-756D305146AA}"/>
              </a:ext>
            </a:extLst>
          </p:cNvPr>
          <p:cNvSpPr txBox="1"/>
          <p:nvPr/>
        </p:nvSpPr>
        <p:spPr>
          <a:xfrm>
            <a:off x="279399" y="2828836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  <a:ea typeface="Calibri" panose="020F0502020204030204" pitchFamily="34" charset="0"/>
              </a:rPr>
              <a:t>Informacja o realizacji </a:t>
            </a:r>
            <a:r>
              <a:rPr lang="pl-PL" sz="2000" b="1" i="1" dirty="0">
                <a:effectLst/>
                <a:ea typeface="Calibri" panose="020F0502020204030204" pitchFamily="34" charset="0"/>
              </a:rPr>
              <a:t>Założeń polityki terytorialnej województwa	kujawsko-pomorskiego na lata 2014-2020</a:t>
            </a:r>
            <a:r>
              <a:rPr lang="pl-PL" sz="2000" b="1" dirty="0">
                <a:effectLst/>
                <a:ea typeface="Calibri" panose="020F0502020204030204" pitchFamily="34" charset="0"/>
              </a:rPr>
              <a:t> </a:t>
            </a:r>
            <a:endParaRPr lang="pl-PL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C081015-9BFD-4600-B773-644C13594264}"/>
              </a:ext>
            </a:extLst>
          </p:cNvPr>
          <p:cNvSpPr txBox="1"/>
          <p:nvPr/>
        </p:nvSpPr>
        <p:spPr>
          <a:xfrm>
            <a:off x="552452" y="3669063"/>
            <a:ext cx="8328725" cy="233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dirty="0">
                <a:effectLst/>
                <a:ea typeface="Times New Roman" panose="02020603050405020304" pitchFamily="18" charset="0"/>
              </a:rPr>
              <a:t>W ramach </a:t>
            </a:r>
            <a:r>
              <a:rPr lang="pl-PL" b="1" dirty="0">
                <a:effectLst/>
                <a:ea typeface="Times New Roman" panose="02020603050405020304" pitchFamily="18" charset="0"/>
              </a:rPr>
              <a:t>ZIT</a:t>
            </a:r>
            <a:r>
              <a:rPr lang="pl-PL" dirty="0">
                <a:effectLst/>
                <a:ea typeface="Times New Roman" panose="02020603050405020304" pitchFamily="18" charset="0"/>
              </a:rPr>
              <a:t>, łącznie do końca 2020 r. podpisano </a:t>
            </a:r>
            <a:r>
              <a:rPr lang="pl-PL" b="1" dirty="0">
                <a:effectLst/>
                <a:ea typeface="Times New Roman" panose="02020603050405020304" pitchFamily="18" charset="0"/>
              </a:rPr>
              <a:t>331</a:t>
            </a:r>
            <a:r>
              <a:rPr lang="pl-PL" dirty="0">
                <a:effectLst/>
                <a:ea typeface="Times New Roman" panose="02020603050405020304" pitchFamily="18" charset="0"/>
              </a:rPr>
              <a:t> umów </a:t>
            </a:r>
            <a:r>
              <a:rPr lang="pl-PL" dirty="0">
                <a:ea typeface="Times New Roman" panose="02020603050405020304" pitchFamily="18" charset="0"/>
              </a:rPr>
              <a:t>(w</a:t>
            </a:r>
            <a:r>
              <a:rPr lang="pl-PL" dirty="0">
                <a:effectLst/>
                <a:ea typeface="Times New Roman" panose="02020603050405020304" pitchFamily="18" charset="0"/>
              </a:rPr>
              <a:t> 2020 r. zawarto 52 umowy) o wartości dofinansowania</a:t>
            </a:r>
            <a:r>
              <a:rPr lang="pl-PL" dirty="0">
                <a:effectLst/>
                <a:ea typeface="Calibri" panose="020F0502020204030204" pitchFamily="34" charset="0"/>
              </a:rPr>
              <a:t> ponad </a:t>
            </a:r>
            <a:r>
              <a:rPr lang="pl-PL" b="1" dirty="0">
                <a:effectLst/>
                <a:ea typeface="Times New Roman" panose="02020603050405020304" pitchFamily="18" charset="0"/>
              </a:rPr>
              <a:t>618</a:t>
            </a:r>
            <a:r>
              <a:rPr lang="pl-PL" dirty="0">
                <a:effectLst/>
                <a:ea typeface="Times New Roman" panose="02020603050405020304" pitchFamily="18" charset="0"/>
              </a:rPr>
              <a:t> mln zł. W efekcie poziom wykorzystania </a:t>
            </a:r>
            <a:r>
              <a:rPr lang="pl-PL" dirty="0"/>
              <a:t>alokacji wyniósł </a:t>
            </a:r>
            <a:r>
              <a:rPr lang="pl-PL" b="1" dirty="0"/>
              <a:t>87,3%.</a:t>
            </a:r>
            <a:endParaRPr lang="pl-PL" dirty="0"/>
          </a:p>
          <a:p>
            <a:pPr>
              <a:lnSpc>
                <a:spcPct val="107000"/>
              </a:lnSpc>
            </a:pPr>
            <a:r>
              <a:rPr lang="pl-PL" dirty="0"/>
              <a:t>W ramach </a:t>
            </a:r>
            <a:r>
              <a:rPr lang="pl-PL" b="1" dirty="0"/>
              <a:t>OSI i ORSG </a:t>
            </a:r>
            <a:r>
              <a:rPr lang="pl-PL" dirty="0"/>
              <a:t>łączna alokacja wyniosła </a:t>
            </a:r>
            <a:r>
              <a:rPr lang="pl-PL" b="1" dirty="0"/>
              <a:t>77,6% , </a:t>
            </a:r>
            <a:r>
              <a:rPr lang="pl-PL" dirty="0">
                <a:effectLst/>
                <a:ea typeface="Times New Roman" panose="02020603050405020304" pitchFamily="18" charset="0"/>
              </a:rPr>
              <a:t>do końca 2020 r. podpisano łącznie 639 umów na kwotę ponad 673 mln zł, a w samym 2020 r. podpisano 147 umów. </a:t>
            </a:r>
            <a:endParaRPr lang="pl-PL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0492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86313A-1226-4540-8DBB-173E89625996}"/>
              </a:ext>
            </a:extLst>
          </p:cNvPr>
          <p:cNvSpPr txBox="1"/>
          <p:nvPr/>
        </p:nvSpPr>
        <p:spPr>
          <a:xfrm>
            <a:off x="241300" y="263436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Informacja o realizacji pozostałych dokumentów programowych Samorządu Województwa Kujawsko-Pomorskiego </a:t>
            </a: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B8278B-14E3-4999-AD03-AC18F4B99344}"/>
              </a:ext>
            </a:extLst>
          </p:cNvPr>
          <p:cNvSpPr txBox="1"/>
          <p:nvPr/>
        </p:nvSpPr>
        <p:spPr>
          <a:xfrm>
            <a:off x="349250" y="1236474"/>
            <a:ext cx="7554413" cy="229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dirty="0">
                <a:effectLst/>
                <a:ea typeface="Calibri" panose="020F0502020204030204" pitchFamily="34" charset="0"/>
              </a:rPr>
              <a:t>W 2020 r. Samorząd Województwa Kujawsko-Pomorskiego posiadał </a:t>
            </a:r>
            <a:br>
              <a:rPr lang="pl-PL" dirty="0">
                <a:effectLst/>
                <a:ea typeface="Calibri" panose="020F0502020204030204" pitchFamily="34" charset="0"/>
              </a:rPr>
            </a:b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56 dokumentów programowych </a:t>
            </a:r>
            <a:r>
              <a:rPr lang="pl-PL" dirty="0">
                <a:effectLst/>
                <a:ea typeface="Calibri" panose="020F0502020204030204" pitchFamily="34" charset="0"/>
              </a:rPr>
              <a:t>(strategii, programów, planów itp.), innych niż strategia rozwoju województwa, regionalny program operacyjny i założenia polityki terytorialnej. 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</a:rPr>
              <a:t>Stan realizacji powyższych dokumentów przedstawiono w </a:t>
            </a:r>
            <a:r>
              <a:rPr lang="pl-PL" i="1" dirty="0">
                <a:effectLst/>
                <a:ea typeface="Calibri" panose="020F0502020204030204" pitchFamily="34" charset="0"/>
              </a:rPr>
              <a:t>Raporcie</a:t>
            </a:r>
            <a:r>
              <a:rPr lang="pl-PL" dirty="0">
                <a:effectLst/>
                <a:ea typeface="Calibri" panose="020F0502020204030204" pitchFamily="34" charset="0"/>
              </a:rPr>
              <a:t>, </a:t>
            </a:r>
            <a:br>
              <a:rPr lang="pl-PL" dirty="0">
                <a:effectLst/>
                <a:ea typeface="Calibri" panose="020F0502020204030204" pitchFamily="34" charset="0"/>
              </a:rPr>
            </a:br>
            <a:r>
              <a:rPr lang="pl-PL" dirty="0">
                <a:effectLst/>
                <a:ea typeface="Calibri" panose="020F0502020204030204" pitchFamily="34" charset="0"/>
              </a:rPr>
              <a:t>w tabeli, grupując je według celów strategicznych „Planu modernizacji 2020+”.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AD944F5-8FD2-48A2-BF20-60841D351DA0}"/>
              </a:ext>
            </a:extLst>
          </p:cNvPr>
          <p:cNvSpPr txBox="1"/>
          <p:nvPr/>
        </p:nvSpPr>
        <p:spPr>
          <a:xfrm>
            <a:off x="349250" y="3800589"/>
            <a:ext cx="81819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ffectLst/>
                <a:ea typeface="Calibri" panose="020F0502020204030204" pitchFamily="34" charset="0"/>
              </a:rPr>
              <a:t>W 2020 roku:</a:t>
            </a:r>
          </a:p>
          <a:p>
            <a:pPr marL="285750" indent="-285750">
              <a:buFontTx/>
              <a:buChar char="-"/>
            </a:pPr>
            <a:r>
              <a:rPr lang="pl-PL" dirty="0">
                <a:effectLst/>
                <a:ea typeface="Calibri" panose="020F0502020204030204" pitchFamily="34" charset="0"/>
              </a:rPr>
              <a:t>zakończono realizację 26 programów wieloletnich, </a:t>
            </a:r>
          </a:p>
          <a:p>
            <a:pPr marL="285750" indent="-285750">
              <a:buFontTx/>
              <a:buChar char="-"/>
            </a:pPr>
            <a:r>
              <a:rPr lang="pl-PL" dirty="0">
                <a:ea typeface="Calibri" panose="020F0502020204030204" pitchFamily="34" charset="0"/>
              </a:rPr>
              <a:t>zakończono realizację</a:t>
            </a:r>
            <a:r>
              <a:rPr lang="pl-PL" dirty="0">
                <a:effectLst/>
                <a:ea typeface="Calibri" panose="020F0502020204030204" pitchFamily="34" charset="0"/>
              </a:rPr>
              <a:t> 6 programów rocznych, </a:t>
            </a:r>
          </a:p>
          <a:p>
            <a:pPr marL="285750" indent="-285750">
              <a:buFontTx/>
              <a:buChar char="-"/>
            </a:pPr>
            <a:r>
              <a:rPr lang="pl-PL" dirty="0">
                <a:effectLst/>
                <a:ea typeface="Calibri" panose="020F0502020204030204" pitchFamily="34" charset="0"/>
              </a:rPr>
              <a:t>pozostałych 24 programów miało status wciąż trwających (z czego 5 posiadało nieokreślony horyzont czasowy).</a:t>
            </a:r>
          </a:p>
        </p:txBody>
      </p:sp>
    </p:spTree>
    <p:extLst>
      <p:ext uri="{BB962C8B-B14F-4D97-AF65-F5344CB8AC3E}">
        <p14:creationId xmlns:p14="http://schemas.microsoft.com/office/powerpoint/2010/main" val="99783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6F6A7D6-95F1-4A0C-836C-E888C56836C5}"/>
              </a:ext>
            </a:extLst>
          </p:cNvPr>
          <p:cNvSpPr txBox="1"/>
          <p:nvPr/>
        </p:nvSpPr>
        <p:spPr>
          <a:xfrm>
            <a:off x="238125" y="216118"/>
            <a:ext cx="6565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Informacja o realizacji </a:t>
            </a:r>
            <a:r>
              <a:rPr lang="pl-P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Kontraktu Terytorialnego dla województwa kujawsko-pomorskiego </a:t>
            </a: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DF504F2-8EAB-4E9D-8935-C8588BAE8518}"/>
              </a:ext>
            </a:extLst>
          </p:cNvPr>
          <p:cNvSpPr txBox="1"/>
          <p:nvPr/>
        </p:nvSpPr>
        <p:spPr>
          <a:xfrm>
            <a:off x="244751" y="2815531"/>
            <a:ext cx="8535796" cy="205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Calibri" panose="020F0502020204030204" pitchFamily="34" charset="0"/>
              </a:rPr>
              <a:t>W</a:t>
            </a:r>
            <a:r>
              <a:rPr lang="pl-PL" dirty="0">
                <a:effectLst/>
                <a:ea typeface="Calibri" panose="020F0502020204030204" pitchFamily="34" charset="0"/>
              </a:rPr>
              <a:t> 2020 r. większość przedsięwzięć wpisanych do </a:t>
            </a:r>
            <a:r>
              <a:rPr lang="pl-PL" i="1" dirty="0">
                <a:effectLst/>
                <a:ea typeface="Calibri" panose="020F0502020204030204" pitchFamily="34" charset="0"/>
              </a:rPr>
              <a:t>Kontraktu Terytorialnego dla województwa kujawsko-pomorskiego</a:t>
            </a:r>
            <a:r>
              <a:rPr lang="pl-PL" dirty="0">
                <a:effectLst/>
                <a:ea typeface="Calibri" panose="020F0502020204030204" pitchFamily="34" charset="0"/>
              </a:rPr>
              <a:t>, znajdowała się w</a:t>
            </a:r>
            <a:r>
              <a:rPr lang="pl-PL" b="1" dirty="0">
                <a:effectLst/>
                <a:ea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trakcie realizacji</a:t>
            </a:r>
            <a:r>
              <a:rPr lang="pl-PL" b="1" dirty="0"/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Z części zadań zrezygnowano. Jako jeden z ważniejszych problemów podawano trudności ze sfinansowaniem niektórych przedsięwzięć.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ea typeface="Calibri" panose="020F0502020204030204" pitchFamily="34" charset="0"/>
              </a:rPr>
              <a:t>Część zadań planowana do wdrożenia, jeżeli nie uzyska źródła finansowania do roku 2023, jest wskazywana do realizacji w następnej perspektywie finansowej UE. 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4DA20C-5F63-4629-9152-742D4F6BB400}"/>
              </a:ext>
            </a:extLst>
          </p:cNvPr>
          <p:cNvSpPr txBox="1"/>
          <p:nvPr/>
        </p:nvSpPr>
        <p:spPr>
          <a:xfrm>
            <a:off x="244751" y="911787"/>
            <a:ext cx="7658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Rok 2020 był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szóstym</a:t>
            </a:r>
            <a:r>
              <a:rPr lang="pl-PL" sz="1800" dirty="0">
                <a:effectLst/>
                <a:ea typeface="Calibri" panose="020F0502020204030204" pitchFamily="34" charset="0"/>
              </a:rPr>
              <a:t> rokiem realizacji </a:t>
            </a:r>
            <a:r>
              <a:rPr lang="pl-PL" sz="1800" i="1" dirty="0">
                <a:effectLst/>
                <a:ea typeface="Calibri" panose="020F0502020204030204" pitchFamily="34" charset="0"/>
              </a:rPr>
              <a:t>Kontraktu Terytorialnego dla województwa kujawsko-pomorskiego,</a:t>
            </a:r>
            <a:r>
              <a:rPr lang="pl-PL" sz="1800" dirty="0">
                <a:effectLst/>
                <a:ea typeface="Calibri" panose="020F0502020204030204" pitchFamily="34" charset="0"/>
              </a:rPr>
              <a:t> dokumentu obowiązującego stronę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rządową</a:t>
            </a:r>
            <a:r>
              <a:rPr lang="pl-PL" sz="1800" dirty="0">
                <a:effectLst/>
                <a:ea typeface="Calibri" panose="020F0502020204030204" pitchFamily="34" charset="0"/>
              </a:rPr>
              <a:t> i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samorządową</a:t>
            </a:r>
            <a:r>
              <a:rPr lang="pl-PL" sz="1800" dirty="0">
                <a:effectLst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2414C71-0172-4DF1-B085-973862E5B52F}"/>
              </a:ext>
            </a:extLst>
          </p:cNvPr>
          <p:cNvSpPr txBox="1"/>
          <p:nvPr/>
        </p:nvSpPr>
        <p:spPr>
          <a:xfrm>
            <a:off x="244751" y="1863659"/>
            <a:ext cx="7558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Ogólna liczba przedsięwzięć wskazanych w art. 6 KT wynosi 64, z czego:</a:t>
            </a:r>
          </a:p>
          <a:p>
            <a:pPr marL="625475" indent="-176213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</a:rPr>
              <a:t>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31</a:t>
            </a:r>
            <a:r>
              <a:rPr lang="pl-PL" sz="1800" dirty="0">
                <a:effectLst/>
                <a:ea typeface="Calibri" panose="020F0502020204030204" pitchFamily="34" charset="0"/>
              </a:rPr>
              <a:t> przypisanych jest stronie samorządowej, </a:t>
            </a:r>
          </a:p>
          <a:p>
            <a:pPr marL="625475" indent="-176213"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</a:rPr>
              <a:t>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33</a:t>
            </a:r>
            <a:r>
              <a:rPr lang="pl-PL" sz="1800" dirty="0">
                <a:effectLst/>
                <a:ea typeface="Calibri" panose="020F0502020204030204" pitchFamily="34" charset="0"/>
              </a:rPr>
              <a:t> stronie rządowej. 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44DB35-71AA-4AF2-A87B-4EF861DA700E}"/>
              </a:ext>
            </a:extLst>
          </p:cNvPr>
          <p:cNvSpPr txBox="1"/>
          <p:nvPr/>
        </p:nvSpPr>
        <p:spPr>
          <a:xfrm>
            <a:off x="244751" y="4897969"/>
            <a:ext cx="8535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Szczegółowe informacje z realizacji KT za rok poprzedni prezentowane są w corocznych sprawozdaniach, przygotowywanych przez stronę rządową i samorządową. Opracowanie to corocznie przekazywane jest także Sejmikowi Województwa.</a:t>
            </a:r>
          </a:p>
        </p:txBody>
      </p:sp>
    </p:spTree>
    <p:extLst>
      <p:ext uri="{BB962C8B-B14F-4D97-AF65-F5344CB8AC3E}">
        <p14:creationId xmlns:p14="http://schemas.microsoft.com/office/powerpoint/2010/main" val="269854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4BE667E-2FBF-4C72-8B9D-ECC9BCA10803}"/>
              </a:ext>
            </a:extLst>
          </p:cNvPr>
          <p:cNvSpPr/>
          <p:nvPr/>
        </p:nvSpPr>
        <p:spPr>
          <a:xfrm>
            <a:off x="438766" y="3060429"/>
            <a:ext cx="8181532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/>
              <a:t>Była to realizacja uchwał Sejmiku Województwa z 2020 r., ale przede wszystkim z lat wcześniejszych. </a:t>
            </a:r>
            <a:r>
              <a:rPr lang="pl-PL" dirty="0">
                <a:effectLst/>
                <a:ea typeface="Calibri" panose="020F0502020204030204" pitchFamily="34" charset="0"/>
              </a:rPr>
              <a:t>W wielu przypadkach uchwały Sejmiku Województwa mają charakter wieloletni,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 związane jest z zachowaniem ciągłości procesów rozwojowych, z czasem obowiązywania strategii, procesów inwestycyjnych czy funkcjonowaniem obiektów i urządzeń użyteczności publicznej.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ABD5A26-E434-4288-8601-E2D41DA84C34}"/>
              </a:ext>
            </a:extLst>
          </p:cNvPr>
          <p:cNvSpPr txBox="1"/>
          <p:nvPr/>
        </p:nvSpPr>
        <p:spPr>
          <a:xfrm>
            <a:off x="172303" y="204357"/>
            <a:ext cx="8111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Działania Zarządu Województwa w 2020 r. w zakresie wykonywania uchwał Sejmiku Województwa </a:t>
            </a: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F89CECC-AA6E-4004-945B-D2FD3E0C37FC}"/>
              </a:ext>
            </a:extLst>
          </p:cNvPr>
          <p:cNvSpPr txBox="1"/>
          <p:nvPr/>
        </p:nvSpPr>
        <p:spPr>
          <a:xfrm>
            <a:off x="438765" y="1873255"/>
            <a:ext cx="8111507" cy="95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/>
              <a:t>W 2020 roku Zarząd Województwa odbył </a:t>
            </a:r>
            <a:r>
              <a:rPr lang="pl-PL" sz="1800" b="1" dirty="0"/>
              <a:t>52</a:t>
            </a:r>
            <a:r>
              <a:rPr lang="pl-PL" sz="1800" dirty="0"/>
              <a:t> posiedzenia, na których podjął łącznie </a:t>
            </a:r>
            <a:r>
              <a:rPr lang="pl-PL" sz="1800" b="1" dirty="0"/>
              <a:t>2306</a:t>
            </a:r>
            <a:r>
              <a:rPr lang="pl-PL" sz="1800" dirty="0"/>
              <a:t> uchwał, z czego </a:t>
            </a:r>
            <a:r>
              <a:rPr lang="pl-PL" sz="1800" b="1" dirty="0"/>
              <a:t>418</a:t>
            </a:r>
            <a:r>
              <a:rPr lang="pl-PL" sz="1800" dirty="0"/>
              <a:t> wynikało z realizacji uchwał Sejmiku Województwa. </a:t>
            </a:r>
          </a:p>
        </p:txBody>
      </p:sp>
    </p:spTree>
    <p:extLst>
      <p:ext uri="{BB962C8B-B14F-4D97-AF65-F5344CB8AC3E}">
        <p14:creationId xmlns:p14="http://schemas.microsoft.com/office/powerpoint/2010/main" val="162512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78B7447-181D-42F0-9F42-01E25FD33691}"/>
              </a:ext>
            </a:extLst>
          </p:cNvPr>
          <p:cNvSpPr txBox="1"/>
          <p:nvPr/>
        </p:nvSpPr>
        <p:spPr>
          <a:xfrm>
            <a:off x="309364" y="1897984"/>
            <a:ext cx="8184930" cy="344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endParaRPr lang="pl-PL" b="1" dirty="0"/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Budżet – 23 uchwały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Edukacja i wychowanie – 88 uchwał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Infrastruktura drogowa – 40 uchwał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Kultura i ochrona dziedzictwa narodowego – 137 uchwały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Ochrona środowiska – 12 uchwał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Sport i turystyka – 27 uchwał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Opieka społeczna – 16 uchwał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Zdrowie – 46 uchwał</a:t>
            </a:r>
          </a:p>
          <a:p>
            <a:pPr marL="625475" indent="-2651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/>
              <a:t>Formalne i inne – 29 uchwał</a:t>
            </a:r>
          </a:p>
          <a:p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4BD645-28AB-4F76-8A86-A76FEDF3F434}"/>
              </a:ext>
            </a:extLst>
          </p:cNvPr>
          <p:cNvSpPr txBox="1"/>
          <p:nvPr/>
        </p:nvSpPr>
        <p:spPr>
          <a:xfrm>
            <a:off x="309364" y="228088"/>
            <a:ext cx="7886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Dziedziny, których dotyczyło 418 uchwał Zarządu Województwa na rzecz realizacji uchwał Sejmiku Województwa</a:t>
            </a:r>
          </a:p>
        </p:txBody>
      </p:sp>
    </p:spTree>
    <p:extLst>
      <p:ext uri="{BB962C8B-B14F-4D97-AF65-F5344CB8AC3E}">
        <p14:creationId xmlns:p14="http://schemas.microsoft.com/office/powerpoint/2010/main" val="266174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7557CE-598B-4859-B3E7-1DF6866C5C9B}"/>
              </a:ext>
            </a:extLst>
          </p:cNvPr>
          <p:cNvSpPr txBox="1"/>
          <p:nvPr/>
        </p:nvSpPr>
        <p:spPr>
          <a:xfrm>
            <a:off x="219693" y="95819"/>
            <a:ext cx="8704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Informacja o uchwałach Sejmiku Województwa z 2020 r. delegujących zadania na Zarząd Województwa i Marszałka Województwa</a:t>
            </a:r>
            <a:endParaRPr lang="pl-PL" sz="20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B501D9E-8EC6-41BF-8C80-F6E6A45FCE25}"/>
              </a:ext>
            </a:extLst>
          </p:cNvPr>
          <p:cNvSpPr/>
          <p:nvPr/>
        </p:nvSpPr>
        <p:spPr>
          <a:xfrm>
            <a:off x="552451" y="1659224"/>
            <a:ext cx="7743824" cy="214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dirty="0"/>
              <a:t>Z czego:</a:t>
            </a:r>
          </a:p>
          <a:p>
            <a:pPr marL="6477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107 uchwał – 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powierzono do realizacji Zarządowi Województwa, </a:t>
            </a:r>
          </a:p>
          <a:p>
            <a:pPr marL="6477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uchwał – powierzono do realizacji Marszałkowi Województwa, </a:t>
            </a:r>
          </a:p>
          <a:p>
            <a:pPr marL="6477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19 uchwał – powierzono Przewodniczącej Sejmiku Województwa, </a:t>
            </a:r>
          </a:p>
          <a:p>
            <a:pPr marL="6477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uchwałę - skierowano do realizacji zarówno Marszałkowi Województwa  jak i Przewodniczącej Sejmiku, </a:t>
            </a:r>
          </a:p>
          <a:p>
            <a:pPr marL="6477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uchwałę – Komisji Rewizyjnej.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B3CD442-943B-424B-8DD8-61500A02AF1B}"/>
              </a:ext>
            </a:extLst>
          </p:cNvPr>
          <p:cNvSpPr txBox="1"/>
          <p:nvPr/>
        </p:nvSpPr>
        <p:spPr>
          <a:xfrm>
            <a:off x="552452" y="3901894"/>
            <a:ext cx="7991473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Zadania powierzone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Zarządowi Województwa 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odnosiły się do zagadnień ochrony środowiska, kultury i ochrony dziedzictwa narodowego, transportu zbiorowego i dróg publicznych, sportu, edukacji i kształcenia, pomocy społecznej, promocji i ochrony zdrowia, gospodarki finansowej, jak również opracowywania i przyjęcia dokumentów strategicznych.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09D3AB-310D-427E-8B86-C652263E94D0}"/>
              </a:ext>
            </a:extLst>
          </p:cNvPr>
          <p:cNvSpPr txBox="1"/>
          <p:nvPr/>
        </p:nvSpPr>
        <p:spPr>
          <a:xfrm>
            <a:off x="552451" y="5546023"/>
            <a:ext cx="7743824" cy="95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b="1" dirty="0">
                <a:effectLst/>
                <a:ea typeface="Times New Roman" panose="02020603050405020304" pitchFamily="18" charset="0"/>
              </a:rPr>
              <a:t>Marszałek Województwa </a:t>
            </a:r>
            <a:r>
              <a:rPr lang="pl-PL" dirty="0">
                <a:effectLst/>
                <a:ea typeface="Times New Roman" panose="02020603050405020304" pitchFamily="18" charset="0"/>
              </a:rPr>
              <a:t>został wskazany do realizacji uchwał powołujących rady społeczne i ich przedstawicieli oraz uchwały dot. skargi na uchwałę dotyczącą obszaru chronionego krajobrazu. 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15F9B8-94A8-4583-8BE1-A730E59E6F1C}"/>
              </a:ext>
            </a:extLst>
          </p:cNvPr>
          <p:cNvSpPr txBox="1"/>
          <p:nvPr/>
        </p:nvSpPr>
        <p:spPr>
          <a:xfrm>
            <a:off x="552451" y="915297"/>
            <a:ext cx="643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W 2020 roku Sejmik Województwa odbył </a:t>
            </a:r>
            <a:r>
              <a:rPr lang="pl-PL" sz="1800" b="1" dirty="0"/>
              <a:t>14</a:t>
            </a:r>
            <a:r>
              <a:rPr lang="pl-PL" sz="1800" dirty="0"/>
              <a:t> sesji, na których podjął łącznie </a:t>
            </a:r>
            <a:r>
              <a:rPr lang="pl-PL" sz="1800" b="1" dirty="0"/>
              <a:t>133</a:t>
            </a:r>
            <a:r>
              <a:rPr lang="pl-PL" sz="1800" dirty="0"/>
              <a:t> uchwały.</a:t>
            </a:r>
          </a:p>
        </p:txBody>
      </p:sp>
    </p:spTree>
    <p:extLst>
      <p:ext uri="{BB962C8B-B14F-4D97-AF65-F5344CB8AC3E}">
        <p14:creationId xmlns:p14="http://schemas.microsoft.com/office/powerpoint/2010/main" val="39367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5B5A9E-BC15-4814-BD87-B06684100F55}"/>
              </a:ext>
            </a:extLst>
          </p:cNvPr>
          <p:cNvSpPr txBox="1"/>
          <p:nvPr/>
        </p:nvSpPr>
        <p:spPr>
          <a:xfrm>
            <a:off x="397965" y="188494"/>
            <a:ext cx="7505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</a:pPr>
            <a:r>
              <a:rPr lang="pl-PL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Działania Zarządu Województwa na rzecz rozwoju społeczno-gospodarczego regionu 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A816F290-B619-4E26-9FC9-33749D17292E}"/>
              </a:ext>
            </a:extLst>
          </p:cNvPr>
          <p:cNvSpPr txBox="1">
            <a:spLocks/>
          </p:cNvSpPr>
          <p:nvPr/>
        </p:nvSpPr>
        <p:spPr>
          <a:xfrm>
            <a:off x="300107" y="1086110"/>
            <a:ext cx="8761343" cy="1043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l-PL" sz="1800" dirty="0"/>
              <a:t>Działania Zarządu Województwa przedstawione zostały  w podziale na zagadnienia odpowiadające zakresowi </a:t>
            </a:r>
            <a:r>
              <a:rPr lang="pl-PL" sz="1800" b="1" dirty="0"/>
              <a:t>celów strategicznych </a:t>
            </a:r>
            <a:r>
              <a:rPr lang="pl-PL" sz="1800" dirty="0"/>
              <a:t>rozwoju województwa </a:t>
            </a:r>
            <a:br>
              <a:rPr lang="pl-PL" sz="1800" dirty="0"/>
            </a:br>
            <a:r>
              <a:rPr lang="pl-PL" sz="1800" dirty="0"/>
              <a:t>określonych w </a:t>
            </a:r>
            <a:r>
              <a:rPr lang="pl-PL" sz="1800" i="1" dirty="0">
                <a:effectLst/>
                <a:ea typeface="Calibri" panose="020F0502020204030204" pitchFamily="34" charset="0"/>
              </a:rPr>
              <a:t>Strategii rozwoju województwa kujawsko-pomorskiego do roku 2020 – Plan modernizacji 2020+</a:t>
            </a:r>
            <a:endParaRPr lang="pl-PL" sz="1800" i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ACBEE0-EB13-4D01-8387-36F8CA3B8285}"/>
              </a:ext>
            </a:extLst>
          </p:cNvPr>
          <p:cNvSpPr txBox="1"/>
          <p:nvPr/>
        </p:nvSpPr>
        <p:spPr>
          <a:xfrm>
            <a:off x="397965" y="2440820"/>
            <a:ext cx="6386443" cy="395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 strategiczne: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Gospodarka i miejsca pracy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dirty="0">
                <a:cs typeface="Times New Roman" panose="02020603050405020304" pitchFamily="18" charset="0"/>
              </a:rPr>
              <a:t>Dostępność i spójność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cs typeface="Times New Roman" panose="02020603050405020304" pitchFamily="18" charset="0"/>
              </a:rPr>
              <a:t>3. Aktywne społeczeństwo i sprawne usługi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cs typeface="Times New Roman" panose="02020603050405020304" pitchFamily="18" charset="0"/>
              </a:rPr>
              <a:t>4. Innowacyjność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cs typeface="Times New Roman" panose="02020603050405020304" pitchFamily="18" charset="0"/>
              </a:rPr>
              <a:t>5. Nowoczesny sektor rolno-spożywczy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cs typeface="Times New Roman" panose="02020603050405020304" pitchFamily="18" charset="0"/>
              </a:rPr>
              <a:t>6. Bezpieczeństwo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cs typeface="Times New Roman" panose="02020603050405020304" pitchFamily="18" charset="0"/>
              </a:rPr>
              <a:t>7. Sprawne zarządzanie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cs typeface="Times New Roman" panose="02020603050405020304" pitchFamily="18" charset="0"/>
              </a:rPr>
              <a:t>8. Tożsamość i dziedzictwo</a:t>
            </a:r>
          </a:p>
          <a:p>
            <a:pPr lvl="1" algn="just">
              <a:spcAft>
                <a:spcPts val="1200"/>
              </a:spcAft>
            </a:pPr>
            <a:endParaRPr lang="pl-PL" sz="18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4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Tytuł 8">
            <a:extLst>
              <a:ext uri="{FF2B5EF4-FFF2-40B4-BE49-F238E27FC236}">
                <a16:creationId xmlns:a16="http://schemas.microsoft.com/office/drawing/2014/main" id="{CE6151B4-D34C-4B71-96D3-ED392ED8C0AF}"/>
              </a:ext>
            </a:extLst>
          </p:cNvPr>
          <p:cNvSpPr txBox="1">
            <a:spLocks/>
          </p:cNvSpPr>
          <p:nvPr/>
        </p:nvSpPr>
        <p:spPr>
          <a:xfrm>
            <a:off x="336474" y="234150"/>
            <a:ext cx="7783165" cy="35199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000" dirty="0">
                <a:latin typeface="+mn-lt"/>
              </a:rPr>
              <a:t>Zawartość rozdziałów - przykład</a:t>
            </a:r>
          </a:p>
        </p:txBody>
      </p:sp>
      <p:sp>
        <p:nvSpPr>
          <p:cNvPr id="11" name="Prostokąt zaokrąglony 5">
            <a:extLst>
              <a:ext uri="{FF2B5EF4-FFF2-40B4-BE49-F238E27FC236}">
                <a16:creationId xmlns:a16="http://schemas.microsoft.com/office/drawing/2014/main" id="{BFB374C9-5D5A-4BC8-A0AC-DCFFE1D8C0C4}"/>
              </a:ext>
            </a:extLst>
          </p:cNvPr>
          <p:cNvSpPr/>
          <p:nvPr/>
        </p:nvSpPr>
        <p:spPr>
          <a:xfrm>
            <a:off x="1374694" y="756075"/>
            <a:ext cx="6506904" cy="63623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spcAft>
                <a:spcPts val="1200"/>
              </a:spcAft>
            </a:pPr>
            <a:r>
              <a:rPr lang="pl-PL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Działania</a:t>
            </a:r>
            <a:r>
              <a:rPr lang="pl-PL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rzecz realizacji celu strategicznego: </a:t>
            </a:r>
            <a:r>
              <a:rPr lang="pl-PL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Tożsamość i dziedzictwo</a:t>
            </a:r>
          </a:p>
        </p:txBody>
      </p:sp>
      <p:sp>
        <p:nvSpPr>
          <p:cNvPr id="12" name="Prostokąt zaokrąglony 10">
            <a:extLst>
              <a:ext uri="{FF2B5EF4-FFF2-40B4-BE49-F238E27FC236}">
                <a16:creationId xmlns:a16="http://schemas.microsoft.com/office/drawing/2014/main" id="{298BFDF2-30EB-4FDE-B71B-E851CF2F01AD}"/>
              </a:ext>
            </a:extLst>
          </p:cNvPr>
          <p:cNvSpPr/>
          <p:nvPr/>
        </p:nvSpPr>
        <p:spPr>
          <a:xfrm>
            <a:off x="429690" y="1630921"/>
            <a:ext cx="8453934" cy="282688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pl-PL" b="1" dirty="0">
                <a:solidFill>
                  <a:schemeClr val="tx1"/>
                </a:solidFill>
              </a:rPr>
              <a:t>Kierunki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rozwoju ze Strategii rozwoju województwa</a:t>
            </a:r>
          </a:p>
          <a:p>
            <a:pPr marL="342900" lvl="0" indent="-342900" algn="ctr">
              <a:spcAft>
                <a:spcPts val="600"/>
              </a:spcAft>
              <a:buFont typeface="Tahoma" panose="020B0604030504040204" pitchFamily="34" charset="0"/>
              <a:buAutoNum type="arabicPeriod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Budowa tożsamości regionalnej województwa;</a:t>
            </a:r>
            <a:endParaRPr lang="pl-PL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600"/>
              </a:spcAft>
              <a:buFont typeface="Tahoma" panose="020B0604030504040204" pitchFamily="34" charset="0"/>
              <a:buAutoNum type="arabicPeriod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Zachowanie oraz promocja dziedzictwa kulturowego i przyrodniczego regionu;</a:t>
            </a:r>
            <a:endParaRPr lang="pl-PL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600"/>
              </a:spcAft>
              <a:buFont typeface="Tahoma" panose="020B0604030504040204" pitchFamily="34" charset="0"/>
              <a:buAutoNum type="arabicPeriod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Wsparcie działań ratowniczych tradycyjnej kultury wiejskiej, ginących zawodów, cudów architektury, przyrody, powstających drobnych kolekcji, zbiorów muzealnych i skansenów, będących częścią środowiska kulturowego województwa;</a:t>
            </a:r>
            <a:endParaRPr lang="pl-PL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ctr">
              <a:buFont typeface="Tahoma" panose="020B0604030504040204" pitchFamily="34" charset="0"/>
              <a:buAutoNum type="arabicPeriod"/>
            </a:pPr>
            <a:r>
              <a:rPr lang="pl-PL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Rozwój oferty 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kulturalnej o znaczeniu regionalnym, krajowym i międzynarodowym.</a:t>
            </a:r>
          </a:p>
          <a:p>
            <a:pPr marL="342900" lvl="0" indent="-342900" algn="ctr">
              <a:buFont typeface="Tahoma" panose="020B0604030504040204" pitchFamily="34" charset="0"/>
              <a:buAutoNum type="arabicPeriod"/>
            </a:pP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Promocja marki województwa.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3" name="Prostokąt zaokrąglony 9">
            <a:extLst>
              <a:ext uri="{FF2B5EF4-FFF2-40B4-BE49-F238E27FC236}">
                <a16:creationId xmlns:a16="http://schemas.microsoft.com/office/drawing/2014/main" id="{2C8BB6EB-34C4-4263-BD2A-5A9F79B0BC54}"/>
              </a:ext>
            </a:extLst>
          </p:cNvPr>
          <p:cNvSpPr/>
          <p:nvPr/>
        </p:nvSpPr>
        <p:spPr>
          <a:xfrm>
            <a:off x="3559864" y="4672780"/>
            <a:ext cx="2255397" cy="66469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Zadania/Działania</a:t>
            </a:r>
          </a:p>
        </p:txBody>
      </p:sp>
      <p:sp>
        <p:nvSpPr>
          <p:cNvPr id="16" name="Prostokąt zaokrąglony 19">
            <a:extLst>
              <a:ext uri="{FF2B5EF4-FFF2-40B4-BE49-F238E27FC236}">
                <a16:creationId xmlns:a16="http://schemas.microsoft.com/office/drawing/2014/main" id="{418762EE-44B9-4C50-8FE3-A5E21488D6CB}"/>
              </a:ext>
            </a:extLst>
          </p:cNvPr>
          <p:cNvSpPr/>
          <p:nvPr/>
        </p:nvSpPr>
        <p:spPr>
          <a:xfrm>
            <a:off x="3332332" y="5622709"/>
            <a:ext cx="2648659" cy="84517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Kultura i dziedzictwo narodowe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5C15837-A1C4-42BA-843B-BEF0A100ED38}"/>
              </a:ext>
            </a:extLst>
          </p:cNvPr>
          <p:cNvCxnSpPr>
            <a:cxnSpLocks/>
          </p:cNvCxnSpPr>
          <p:nvPr/>
        </p:nvCxnSpPr>
        <p:spPr>
          <a:xfrm flipH="1">
            <a:off x="1653038" y="5005125"/>
            <a:ext cx="1787992" cy="5733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AE85596F-884E-4923-B591-32D63BE97E71}"/>
              </a:ext>
            </a:extLst>
          </p:cNvPr>
          <p:cNvCxnSpPr>
            <a:cxnSpLocks/>
          </p:cNvCxnSpPr>
          <p:nvPr/>
        </p:nvCxnSpPr>
        <p:spPr>
          <a:xfrm>
            <a:off x="4628147" y="5350042"/>
            <a:ext cx="0" cy="2718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5815BEBA-4B3D-4540-8340-4CBC371E0191}"/>
              </a:ext>
            </a:extLst>
          </p:cNvPr>
          <p:cNvCxnSpPr>
            <a:cxnSpLocks/>
          </p:cNvCxnSpPr>
          <p:nvPr/>
        </p:nvCxnSpPr>
        <p:spPr>
          <a:xfrm>
            <a:off x="5815263" y="5015556"/>
            <a:ext cx="2015618" cy="5605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19">
            <a:extLst>
              <a:ext uri="{FF2B5EF4-FFF2-40B4-BE49-F238E27FC236}">
                <a16:creationId xmlns:a16="http://schemas.microsoft.com/office/drawing/2014/main" id="{6851D050-8F98-4016-BDC9-6A7AC3238047}"/>
              </a:ext>
            </a:extLst>
          </p:cNvPr>
          <p:cNvSpPr/>
          <p:nvPr/>
        </p:nvSpPr>
        <p:spPr>
          <a:xfrm>
            <a:off x="6234974" y="5622709"/>
            <a:ext cx="2648659" cy="84517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Promocja dziedzictwa poprzez turystykę</a:t>
            </a:r>
          </a:p>
        </p:txBody>
      </p:sp>
      <p:sp>
        <p:nvSpPr>
          <p:cNvPr id="24" name="Prostokąt zaokrąglony 19">
            <a:extLst>
              <a:ext uri="{FF2B5EF4-FFF2-40B4-BE49-F238E27FC236}">
                <a16:creationId xmlns:a16="http://schemas.microsoft.com/office/drawing/2014/main" id="{BF6D8527-8CB3-4495-A0BB-D5A7DC9BE4D6}"/>
              </a:ext>
            </a:extLst>
          </p:cNvPr>
          <p:cNvSpPr/>
          <p:nvPr/>
        </p:nvSpPr>
        <p:spPr>
          <a:xfrm>
            <a:off x="429690" y="5627446"/>
            <a:ext cx="2648659" cy="84517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Tożsamość regionalna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5248FC91-BD16-4956-B4BF-21CD30557625}"/>
              </a:ext>
            </a:extLst>
          </p:cNvPr>
          <p:cNvCxnSpPr>
            <a:cxnSpLocks/>
          </p:cNvCxnSpPr>
          <p:nvPr/>
        </p:nvCxnSpPr>
        <p:spPr>
          <a:xfrm>
            <a:off x="4645061" y="1418584"/>
            <a:ext cx="0" cy="2050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5CA4A70E-1D9E-4914-BBCE-859F4A3C927C}"/>
              </a:ext>
            </a:extLst>
          </p:cNvPr>
          <p:cNvCxnSpPr>
            <a:cxnSpLocks/>
          </p:cNvCxnSpPr>
          <p:nvPr/>
        </p:nvCxnSpPr>
        <p:spPr>
          <a:xfrm>
            <a:off x="4628146" y="4467727"/>
            <a:ext cx="0" cy="2050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7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>
          <a:xfrm>
            <a:off x="1167753" y="6561135"/>
            <a:ext cx="7351211" cy="201046"/>
          </a:xfrm>
        </p:spPr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8F99173-7437-49C2-BBEE-DBCA73591FAA}"/>
              </a:ext>
            </a:extLst>
          </p:cNvPr>
          <p:cNvSpPr txBox="1"/>
          <p:nvPr/>
        </p:nvSpPr>
        <p:spPr>
          <a:xfrm>
            <a:off x="311152" y="717682"/>
            <a:ext cx="8591548" cy="1554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dirty="0"/>
              <a:t>Zarząd Województwa przywiązywał bardzo dużą wagę do kształtowania i utrwalania </a:t>
            </a:r>
            <a:r>
              <a:rPr lang="pl-PL" b="1" dirty="0"/>
              <a:t>dziedzictwa patriotyczno-historycznego regionu </a:t>
            </a:r>
            <a:r>
              <a:rPr lang="pl-PL" dirty="0">
                <a:effectLst/>
                <a:ea typeface="Calibri" panose="020F0502020204030204" pitchFamily="34" charset="0"/>
              </a:rPr>
              <a:t>a także podejmował nowe działania na rzecz </a:t>
            </a:r>
            <a:r>
              <a:rPr lang="pl-PL" b="1" dirty="0">
                <a:effectLst/>
                <a:ea typeface="Calibri" panose="020F0502020204030204" pitchFamily="34" charset="0"/>
              </a:rPr>
              <a:t>kompleksowego tworzenia silnej marki regionu Kujawy Pomorze</a:t>
            </a:r>
            <a:r>
              <a:rPr lang="pl-PL" dirty="0">
                <a:effectLst/>
                <a:ea typeface="Calibri" panose="020F0502020204030204" pitchFamily="34" charset="0"/>
              </a:rPr>
              <a:t>.</a:t>
            </a:r>
            <a:r>
              <a:rPr lang="pl-PL" dirty="0"/>
              <a:t> Działania te prowadzone były na różnych płaszczyznach.</a:t>
            </a:r>
          </a:p>
          <a:p>
            <a:endParaRPr lang="pl-PL" sz="18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AB3CEFC-111D-441B-8302-98CAE95E2E54}"/>
              </a:ext>
            </a:extLst>
          </p:cNvPr>
          <p:cNvSpPr txBox="1"/>
          <p:nvPr/>
        </p:nvSpPr>
        <p:spPr>
          <a:xfrm>
            <a:off x="311152" y="1999950"/>
            <a:ext cx="8426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ea typeface="Calibri" panose="020F0502020204030204" pitchFamily="34" charset="0"/>
              </a:rPr>
              <a:t>Członkowie Zarządu uczestniczyli w u</a:t>
            </a:r>
            <a:r>
              <a:rPr lang="pl-PL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roczystych obchodach świąt państwowych, lokalnych rocznicach, wydarzeniach i spotkaniach.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99A8B1D-F669-47B3-96C6-AE33491678CB}"/>
              </a:ext>
            </a:extLst>
          </p:cNvPr>
          <p:cNvSpPr txBox="1"/>
          <p:nvPr/>
        </p:nvSpPr>
        <p:spPr>
          <a:xfrm>
            <a:off x="311152" y="2714165"/>
            <a:ext cx="8350248" cy="95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2020 roku były to przede wszystkim: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Wojewódzkie obchody 100. Rocznicy Powrotu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omorza i Kujaw do Wolnej Polski;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1F107C9-355E-4E47-9C5F-10016DDF40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5" y="3809555"/>
            <a:ext cx="4744545" cy="2622775"/>
          </a:xfrm>
          <a:prstGeom prst="rect">
            <a:avLst/>
          </a:prstGeom>
          <a:noFill/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D59C015-08AA-4076-99F6-91D818205E0B}"/>
              </a:ext>
            </a:extLst>
          </p:cNvPr>
          <p:cNvSpPr txBox="1"/>
          <p:nvPr/>
        </p:nvSpPr>
        <p:spPr>
          <a:xfrm>
            <a:off x="6273800" y="5699244"/>
            <a:ext cx="2463800" cy="73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Centralne wojewódzkie obchody 100. Rocznicy Powrotu Pomorza i Kujaw do Wolnej Polski 17 stycznia </a:t>
            </a:r>
            <a:r>
              <a:rPr lang="pl-PL" sz="1000" b="1" dirty="0">
                <a:effectLst/>
                <a:ea typeface="Calibri" panose="020F0502020204030204" pitchFamily="34" charset="0"/>
              </a:rPr>
              <a:t>2020 r. w Golubiu-Dobrzyniu, fot. Mikołaj Kuras</a:t>
            </a:r>
            <a:endParaRPr lang="pl-PL" sz="1000" dirty="0"/>
          </a:p>
        </p:txBody>
      </p:sp>
      <p:sp>
        <p:nvSpPr>
          <p:cNvPr id="11" name="Prostokąt zaokrąglony 19">
            <a:extLst>
              <a:ext uri="{FF2B5EF4-FFF2-40B4-BE49-F238E27FC236}">
                <a16:creationId xmlns:a16="http://schemas.microsoft.com/office/drawing/2014/main" id="{C29DE280-E371-428A-ABAD-A9B0E3D5528C}"/>
              </a:ext>
            </a:extLst>
          </p:cNvPr>
          <p:cNvSpPr/>
          <p:nvPr/>
        </p:nvSpPr>
        <p:spPr>
          <a:xfrm>
            <a:off x="552452" y="159890"/>
            <a:ext cx="2648659" cy="49666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Tożsamość regionalna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F12DB8BA-6D37-4679-83BF-4FE14700AB38}"/>
              </a:ext>
            </a:extLst>
          </p:cNvPr>
          <p:cNvSpPr/>
          <p:nvPr/>
        </p:nvSpPr>
        <p:spPr>
          <a:xfrm>
            <a:off x="1377108" y="978273"/>
            <a:ext cx="4549967" cy="4186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18D1D902-5928-4EB2-8AAF-6193C092966A}"/>
              </a:ext>
            </a:extLst>
          </p:cNvPr>
          <p:cNvSpPr/>
          <p:nvPr/>
        </p:nvSpPr>
        <p:spPr>
          <a:xfrm>
            <a:off x="5674654" y="1299989"/>
            <a:ext cx="1495491" cy="4186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1EEA037B-4D18-4CA0-838A-A9FD74213D7C}"/>
              </a:ext>
            </a:extLst>
          </p:cNvPr>
          <p:cNvSpPr/>
          <p:nvPr/>
        </p:nvSpPr>
        <p:spPr>
          <a:xfrm>
            <a:off x="6367749" y="1935434"/>
            <a:ext cx="2293651" cy="4998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9">
            <a:extLst>
              <a:ext uri="{FF2B5EF4-FFF2-40B4-BE49-F238E27FC236}">
                <a16:creationId xmlns:a16="http://schemas.microsoft.com/office/drawing/2014/main" id="{C41EF872-0C8D-488F-9E5C-71906BDFAC64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Prostokąt zaokrąglony 19">
            <a:extLst>
              <a:ext uri="{FF2B5EF4-FFF2-40B4-BE49-F238E27FC236}">
                <a16:creationId xmlns:a16="http://schemas.microsoft.com/office/drawing/2014/main" id="{C870DFC8-C827-442B-BA3C-00EA3662010E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</p:spTree>
    <p:extLst>
      <p:ext uri="{BB962C8B-B14F-4D97-AF65-F5344CB8AC3E}">
        <p14:creationId xmlns:p14="http://schemas.microsoft.com/office/powerpoint/2010/main" val="108876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A7A569D-0912-45F2-9E7D-6224170DC247}"/>
              </a:ext>
            </a:extLst>
          </p:cNvPr>
          <p:cNvSpPr txBox="1"/>
          <p:nvPr/>
        </p:nvSpPr>
        <p:spPr>
          <a:xfrm>
            <a:off x="406400" y="871410"/>
            <a:ext cx="8013700" cy="2145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Święto Województwa w rocznicę przyjazdu Jana Pawła II do Torunia </a:t>
            </a:r>
            <a:b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Bydgoszczy 7 czerwca 1999 r. oraz dla upamiętnienia pielgrzymki Jana Pawła II do Włocławka (6-7 czerwca 1991 r.);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Wojewódzkie obchody rocznicy wybuchu Powstania Warszawskiego;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Wojewódzkie obchody setnej rocznicy Bitwy Warszawskiej – Cudu </a:t>
            </a:r>
            <a:b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nad Wisłą – Święto Wojska Polskiego;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Obchody czterdziestej rocznicy katastrofy kolejowej pod Otłoczynem;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D110F0D-FEAE-47E2-B038-02A253B570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81" y="3126546"/>
            <a:ext cx="5198563" cy="31944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F722E21-9DB9-4EF3-A443-B8B54B600B5C}"/>
              </a:ext>
            </a:extLst>
          </p:cNvPr>
          <p:cNvSpPr txBox="1"/>
          <p:nvPr/>
        </p:nvSpPr>
        <p:spPr>
          <a:xfrm>
            <a:off x="6671460" y="5766815"/>
            <a:ext cx="2396037" cy="57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Obchody czterdziestej rocznicy katastrofy kolejowej pod Otłoczynem, fot. Szymon </a:t>
            </a:r>
            <a:r>
              <a:rPr lang="pl-PL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Zdziebło</a:t>
            </a:r>
            <a:endParaRPr lang="pl-P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B463D9B-B8F2-446F-816D-A85851D45AF0}"/>
              </a:ext>
            </a:extLst>
          </p:cNvPr>
          <p:cNvSpPr/>
          <p:nvPr/>
        </p:nvSpPr>
        <p:spPr>
          <a:xfrm>
            <a:off x="620046" y="438362"/>
            <a:ext cx="2810525" cy="4186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9">
            <a:extLst>
              <a:ext uri="{FF2B5EF4-FFF2-40B4-BE49-F238E27FC236}">
                <a16:creationId xmlns:a16="http://schemas.microsoft.com/office/drawing/2014/main" id="{A275A17B-A173-4F82-B9BA-44AA2446511D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22EAEA3-4859-4EBD-B32D-F5B7681433AD}"/>
              </a:ext>
            </a:extLst>
          </p:cNvPr>
          <p:cNvSpPr txBox="1"/>
          <p:nvPr/>
        </p:nvSpPr>
        <p:spPr>
          <a:xfrm>
            <a:off x="620046" y="155641"/>
            <a:ext cx="4496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  <a:ea typeface="Calibri" panose="020F0502020204030204" pitchFamily="34" charset="0"/>
              </a:rPr>
              <a:t>U</a:t>
            </a:r>
            <a:r>
              <a:rPr lang="pl-PL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roczyste obchody świąt państwowych, lokalne rocznice wydarzeń i spotkań </a:t>
            </a:r>
            <a:r>
              <a:rPr lang="pl-PL" dirty="0">
                <a:solidFill>
                  <a:srgbClr val="FF0000"/>
                </a:solidFill>
                <a:ea typeface="Calibri" panose="020F0502020204030204" pitchFamily="34" charset="0"/>
              </a:rPr>
              <a:t>cd</a:t>
            </a:r>
            <a:r>
              <a:rPr lang="pl-PL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.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Prostokąt zaokrąglony 19">
            <a:extLst>
              <a:ext uri="{FF2B5EF4-FFF2-40B4-BE49-F238E27FC236}">
                <a16:creationId xmlns:a16="http://schemas.microsoft.com/office/drawing/2014/main" id="{CD7D9733-C251-4A84-BD3E-2D06A96FC4AA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16" name="Symbol zastępczy tekstu 6">
            <a:extLst>
              <a:ext uri="{FF2B5EF4-FFF2-40B4-BE49-F238E27FC236}">
                <a16:creationId xmlns:a16="http://schemas.microsoft.com/office/drawing/2014/main" id="{0EA935D3-6CA4-483B-A0AF-5A0B959683F6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00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8">
            <a:extLst>
              <a:ext uri="{FF2B5EF4-FFF2-40B4-BE49-F238E27FC236}">
                <a16:creationId xmlns:a16="http://schemas.microsoft.com/office/drawing/2014/main" id="{1FACDFB8-F99F-4042-B4A3-81B0D63744D9}"/>
              </a:ext>
            </a:extLst>
          </p:cNvPr>
          <p:cNvSpPr txBox="1">
            <a:spLocks/>
          </p:cNvSpPr>
          <p:nvPr/>
        </p:nvSpPr>
        <p:spPr>
          <a:xfrm>
            <a:off x="317497" y="95819"/>
            <a:ext cx="7586166" cy="3470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000" dirty="0">
                <a:latin typeface="+mn-lt"/>
              </a:rPr>
              <a:t>Podstawa prawna i metodyka prac nad </a:t>
            </a:r>
            <a:r>
              <a:rPr lang="pl-PL" sz="2000" i="1" dirty="0">
                <a:latin typeface="+mn-lt"/>
              </a:rPr>
              <a:t>Raportem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4815C09-C6E5-4FC5-BCB6-E738AC160F51}"/>
              </a:ext>
            </a:extLst>
          </p:cNvPr>
          <p:cNvSpPr/>
          <p:nvPr/>
        </p:nvSpPr>
        <p:spPr>
          <a:xfrm>
            <a:off x="317495" y="466560"/>
            <a:ext cx="7996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/>
              <a:t>Raport</a:t>
            </a:r>
            <a:r>
              <a:rPr lang="pl-PL" dirty="0"/>
              <a:t> sporządzany jest na podstawie </a:t>
            </a:r>
            <a:r>
              <a:rPr lang="pl-PL" b="1" dirty="0">
                <a:solidFill>
                  <a:srgbClr val="FF0000"/>
                </a:solidFill>
              </a:rPr>
              <a:t>art. 34a </a:t>
            </a:r>
            <a:r>
              <a:rPr lang="pl-PL" dirty="0"/>
              <a:t>ustawy z dnia 5 czerwca </a:t>
            </a:r>
            <a:br>
              <a:rPr lang="pl-PL" dirty="0"/>
            </a:br>
            <a:r>
              <a:rPr lang="pl-PL" dirty="0"/>
              <a:t>1998 r. </a:t>
            </a:r>
            <a:r>
              <a:rPr lang="pl-PL" b="1" dirty="0">
                <a:solidFill>
                  <a:srgbClr val="FF0000"/>
                </a:solidFill>
              </a:rPr>
              <a:t>o samorządzie województwa </a:t>
            </a:r>
            <a:r>
              <a:rPr lang="pl-PL" dirty="0"/>
              <a:t>i obejmuje podsumowanie działalności Zarządu Województwa w roku poprzednim, w szczególności realizację polityk, programów i strategii, uchwał Sejmiku Województwa </a:t>
            </a:r>
            <a:br>
              <a:rPr lang="pl-PL" dirty="0"/>
            </a:br>
            <a:r>
              <a:rPr lang="pl-PL" dirty="0"/>
              <a:t>i budżetu obywatelskiego.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D8E0996-5105-47BA-A4C5-56010FEE8414}"/>
              </a:ext>
            </a:extLst>
          </p:cNvPr>
          <p:cNvSpPr txBox="1"/>
          <p:nvPr/>
        </p:nvSpPr>
        <p:spPr>
          <a:xfrm>
            <a:off x="317495" y="1967932"/>
            <a:ext cx="7996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Zawartość </a:t>
            </a:r>
            <a:r>
              <a:rPr lang="pl-PL" i="1" dirty="0"/>
              <a:t>Raportu</a:t>
            </a:r>
            <a:r>
              <a:rPr lang="pl-PL" dirty="0"/>
              <a:t> wynika z </a:t>
            </a:r>
            <a:r>
              <a:rPr lang="pl-PL" b="1" dirty="0">
                <a:solidFill>
                  <a:srgbClr val="FF0000"/>
                </a:solidFill>
              </a:rPr>
              <a:t>ustawy</a:t>
            </a:r>
            <a:r>
              <a:rPr lang="pl-PL" dirty="0"/>
              <a:t> o samorządzie województwa oraz </a:t>
            </a:r>
            <a:br>
              <a:rPr lang="pl-PL" dirty="0"/>
            </a:br>
            <a:r>
              <a:rPr lang="pl-PL" dirty="0"/>
              <a:t>z </a:t>
            </a:r>
            <a:r>
              <a:rPr lang="pl-PL" b="1" dirty="0">
                <a:solidFill>
                  <a:srgbClr val="FF0000"/>
                </a:solidFill>
              </a:rPr>
              <a:t>uchwały</a:t>
            </a:r>
            <a:r>
              <a:rPr lang="pl-PL" dirty="0"/>
              <a:t> nr III/74/19 Sejmiku Województwa, która określa jego szczegółowy zakres.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51E721-940D-403C-9359-BD151CC951F6}"/>
              </a:ext>
            </a:extLst>
          </p:cNvPr>
          <p:cNvSpPr txBox="1"/>
          <p:nvPr/>
        </p:nvSpPr>
        <p:spPr>
          <a:xfrm>
            <a:off x="317495" y="2915306"/>
            <a:ext cx="7996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Tegoroczny </a:t>
            </a:r>
            <a:r>
              <a:rPr lang="pl-PL" i="1" dirty="0"/>
              <a:t>Raport</a:t>
            </a:r>
            <a:r>
              <a:rPr lang="pl-PL" dirty="0"/>
              <a:t> stanowi </a:t>
            </a:r>
            <a:r>
              <a:rPr lang="pl-PL" b="1" dirty="0">
                <a:solidFill>
                  <a:srgbClr val="FF0000"/>
                </a:solidFill>
              </a:rPr>
              <a:t>trzecią edycję </a:t>
            </a:r>
            <a:r>
              <a:rPr lang="pl-PL" dirty="0"/>
              <a:t>tego rodzaju opracowania </a:t>
            </a:r>
            <a:r>
              <a:rPr lang="pl-PL" sz="1800" dirty="0">
                <a:effectLst/>
                <a:ea typeface="Calibri" panose="020F0502020204030204" pitchFamily="34" charset="0"/>
              </a:rPr>
              <a:t>i jest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ostatnim raportem, </a:t>
            </a:r>
            <a:r>
              <a:rPr lang="pl-PL" sz="1800" dirty="0">
                <a:effectLst/>
                <a:ea typeface="Calibri" panose="020F0502020204030204" pitchFamily="34" charset="0"/>
              </a:rPr>
              <a:t>prezentującym informacje w zakresie realizacji ustaleń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 </a:t>
            </a:r>
            <a:r>
              <a:rPr lang="pl-PL" sz="1800" i="1" dirty="0">
                <a:effectLst/>
                <a:ea typeface="Calibri" panose="020F0502020204030204" pitchFamily="34" charset="0"/>
              </a:rPr>
              <a:t>Strategii rozwoju województwa kujawsko-pomorskiego do roku 2020 – Plan modernizacji 2020+</a:t>
            </a:r>
            <a:r>
              <a:rPr lang="pl-PL" sz="1800" dirty="0">
                <a:effectLst/>
                <a:ea typeface="Calibri" panose="020F0502020204030204" pitchFamily="34" charset="0"/>
              </a:rPr>
              <a:t>, gdyż z końcem 2020 r. została przyjęta nowa strategia rozwoju województwa i to ona będzie przedmiotem sprawozdawczości w kolejnych latach. 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9FAF981-F5EB-4A74-90AA-0BF9C0F00A3D}"/>
              </a:ext>
            </a:extLst>
          </p:cNvPr>
          <p:cNvSpPr txBox="1"/>
          <p:nvPr/>
        </p:nvSpPr>
        <p:spPr>
          <a:xfrm>
            <a:off x="317495" y="4688110"/>
            <a:ext cx="7996241" cy="1854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stosunku do raportu ubiegłorocznego, zasadniczym zmianom nie uległa konstrukcja dokumentu oraz przyjęty sposób charakterystyki poszczególnych zagadnień.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Nowy element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treści dokumentu stanowią komentarze, zawierające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informacje o oddziaływaniu pandemii Covid-19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organizację i stopnień realizacji określonych działań przez Zarząd Województwa w 2020 roku. </a:t>
            </a:r>
          </a:p>
        </p:txBody>
      </p:sp>
    </p:spTree>
    <p:extLst>
      <p:ext uri="{BB962C8B-B14F-4D97-AF65-F5344CB8AC3E}">
        <p14:creationId xmlns:p14="http://schemas.microsoft.com/office/powerpoint/2010/main" val="32323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B9F9A69-285F-4BC6-9392-3700F4053457}"/>
              </a:ext>
            </a:extLst>
          </p:cNvPr>
          <p:cNvSpPr txBox="1"/>
          <p:nvPr/>
        </p:nvSpPr>
        <p:spPr>
          <a:xfrm>
            <a:off x="266704" y="1256861"/>
            <a:ext cx="593090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b="1" dirty="0">
                <a:ea typeface="Calibri" panose="020F0502020204030204" pitchFamily="34" charset="0"/>
              </a:rPr>
              <a:t>Kampanie promocyjne</a:t>
            </a:r>
            <a:endParaRPr lang="pl-PL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r>
              <a:rPr lang="pl-PL" dirty="0">
                <a:cs typeface="Times New Roman" panose="02020603050405020304" pitchFamily="18" charset="0"/>
              </a:rPr>
              <a:t>	Kujawsko-Pomorska Gęsina na świętego Marcina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7AF193-C84A-49B9-A756-F0282EF270F9}"/>
              </a:ext>
            </a:extLst>
          </p:cNvPr>
          <p:cNvSpPr txBox="1"/>
          <p:nvPr/>
        </p:nvSpPr>
        <p:spPr>
          <a:xfrm>
            <a:off x="266704" y="709567"/>
            <a:ext cx="7115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Działania w zakresie promocji dziedzictwa kulturowego :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4EA737-2CE5-4257-B954-2AC9A0B240BA}"/>
              </a:ext>
            </a:extLst>
          </p:cNvPr>
          <p:cNvSpPr txBox="1"/>
          <p:nvPr/>
        </p:nvSpPr>
        <p:spPr>
          <a:xfrm>
            <a:off x="266704" y="2292965"/>
            <a:ext cx="809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Lekcje nt. funkcjonowania Samorządu Województwa Kujawsko-Pomorskiego – „Samorząd Kujaw i Pomorza – tworzymy go wspólnie”. </a:t>
            </a:r>
          </a:p>
          <a:p>
            <a:r>
              <a:rPr lang="pl-PL" dirty="0"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019BC64-A4DD-4788-94F3-C0BCD3CF57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9" y="3218495"/>
            <a:ext cx="4530725" cy="273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A749CFA-EC61-48B4-8E5C-93FA64794026}"/>
              </a:ext>
            </a:extLst>
          </p:cNvPr>
          <p:cNvSpPr txBox="1"/>
          <p:nvPr/>
        </p:nvSpPr>
        <p:spPr>
          <a:xfrm>
            <a:off x="6126160" y="5402546"/>
            <a:ext cx="2701922" cy="56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Lekcja samorządowa dla uczniów w sali sesyjnej Urzędu Marszałkowskiego 26 lutego 2020 r., fot. Szymon </a:t>
            </a:r>
            <a:r>
              <a:rPr lang="pl-PL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Zdziebło</a:t>
            </a:r>
            <a:endParaRPr lang="pl-P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F7714A1-7758-4077-9204-6C07B1379B43}"/>
              </a:ext>
            </a:extLst>
          </p:cNvPr>
          <p:cNvSpPr/>
          <p:nvPr/>
        </p:nvSpPr>
        <p:spPr>
          <a:xfrm>
            <a:off x="153012" y="1212681"/>
            <a:ext cx="2810525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0A8DD275-0AB0-4D43-9F50-4E9FDB3106E5}"/>
              </a:ext>
            </a:extLst>
          </p:cNvPr>
          <p:cNvSpPr/>
          <p:nvPr/>
        </p:nvSpPr>
        <p:spPr>
          <a:xfrm>
            <a:off x="0" y="2191403"/>
            <a:ext cx="4572000" cy="5330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9">
            <a:extLst>
              <a:ext uri="{FF2B5EF4-FFF2-40B4-BE49-F238E27FC236}">
                <a16:creationId xmlns:a16="http://schemas.microsoft.com/office/drawing/2014/main" id="{D9844214-BDC8-4381-A96D-3C1309C394AF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Prostokąt zaokrąglony 19">
            <a:extLst>
              <a:ext uri="{FF2B5EF4-FFF2-40B4-BE49-F238E27FC236}">
                <a16:creationId xmlns:a16="http://schemas.microsoft.com/office/drawing/2014/main" id="{69573CAA-25AB-4C5B-A0B2-4FCF5062BEBF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18" name="Symbol zastępczy tekstu 6">
            <a:extLst>
              <a:ext uri="{FF2B5EF4-FFF2-40B4-BE49-F238E27FC236}">
                <a16:creationId xmlns:a16="http://schemas.microsoft.com/office/drawing/2014/main" id="{9968D703-7ABC-47CA-9F70-2304130484F4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362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B2CF21F-43C6-40CB-92B8-91D2830F9A2F}"/>
              </a:ext>
            </a:extLst>
          </p:cNvPr>
          <p:cNvSpPr txBox="1"/>
          <p:nvPr/>
        </p:nvSpPr>
        <p:spPr>
          <a:xfrm>
            <a:off x="291578" y="280232"/>
            <a:ext cx="4013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Medale Marszałka Województwa Kujawsko-Pomorskiego</a:t>
            </a:r>
          </a:p>
          <a:p>
            <a:endParaRPr lang="pl-PL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r>
              <a:rPr lang="pl-PL" dirty="0"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102698-AC64-44C0-AEC8-B2B0A083F2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6" y="1060012"/>
            <a:ext cx="4195943" cy="2528966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2EF9E34-384B-4E69-AC1E-6B95110F27F1}"/>
              </a:ext>
            </a:extLst>
          </p:cNvPr>
          <p:cNvSpPr txBox="1"/>
          <p:nvPr/>
        </p:nvSpPr>
        <p:spPr>
          <a:xfrm>
            <a:off x="4656477" y="1491372"/>
            <a:ext cx="2705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cs typeface="Times New Roman" panose="02020603050405020304" pitchFamily="18" charset="0"/>
              </a:rPr>
              <a:t>W 2020 roku Marszałek Województwa Kujawsko-Pomorskiego przyznał 54 medale.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761ACCD-9F8F-4872-8A7E-FDD71119DD5A}"/>
              </a:ext>
            </a:extLst>
          </p:cNvPr>
          <p:cNvSpPr txBox="1"/>
          <p:nvPr/>
        </p:nvSpPr>
        <p:spPr>
          <a:xfrm>
            <a:off x="4571999" y="3039410"/>
            <a:ext cx="2874056" cy="56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Wręczenie medalu </a:t>
            </a:r>
            <a:r>
              <a:rPr lang="pl-PL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Unitas</a:t>
            </a: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</a:t>
            </a: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Palatinatus</a:t>
            </a: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Cuiaviano-Pomeraniensis</a:t>
            </a: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dla stuletniej Felicji Kreft, fot. Filip Kowalkowski</a:t>
            </a:r>
            <a:endParaRPr lang="pl-P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3000B9B-9468-4E75-8AE8-EB65720C0E4D}"/>
              </a:ext>
            </a:extLst>
          </p:cNvPr>
          <p:cNvSpPr txBox="1"/>
          <p:nvPr/>
        </p:nvSpPr>
        <p:spPr>
          <a:xfrm>
            <a:off x="376056" y="3725799"/>
            <a:ext cx="8350248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b="1" dirty="0"/>
              <a:t>Nagrody Marszałka Województwa Kujawsko-Pomorskiego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cs typeface="Times New Roman" panose="02020603050405020304" pitchFamily="18" charset="0"/>
              </a:rPr>
              <a:t>	20 edycja Nagród Marszałka Województwa Kujawsko-	Pomorskiego – 	wyróżnień mających na celu uhonorowanie w 13 dziedzinach najbardziej 	zasłużonych osobistości i działań służących rozwojowi 	województwa.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DA25EEA-35E1-4171-8E2B-2602789FEAAC}"/>
              </a:ext>
            </a:extLst>
          </p:cNvPr>
          <p:cNvSpPr txBox="1"/>
          <p:nvPr/>
        </p:nvSpPr>
        <p:spPr>
          <a:xfrm>
            <a:off x="376056" y="5261571"/>
            <a:ext cx="8039096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b="1" dirty="0"/>
              <a:t>Patronat Marszałka Województwa Kujawsko-Pomorskiego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cs typeface="Times New Roman" panose="02020603050405020304" pitchFamily="18" charset="0"/>
              </a:rPr>
              <a:t>	W 2020 roku patronatem objęto blisko 300 wydarzeń o charakterze 	społecznym i kulturowym.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2304ADEE-77C6-40C5-859A-A66C1F5764D1}"/>
              </a:ext>
            </a:extLst>
          </p:cNvPr>
          <p:cNvSpPr/>
          <p:nvPr/>
        </p:nvSpPr>
        <p:spPr>
          <a:xfrm>
            <a:off x="-35360" y="215279"/>
            <a:ext cx="2481105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DFBB2DE-BC83-4733-8C06-08FE2EDE1AE9}"/>
              </a:ext>
            </a:extLst>
          </p:cNvPr>
          <p:cNvSpPr/>
          <p:nvPr/>
        </p:nvSpPr>
        <p:spPr>
          <a:xfrm>
            <a:off x="129894" y="3671468"/>
            <a:ext cx="2558222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B7F60A6-97EA-4302-85B3-E7933148437B}"/>
              </a:ext>
            </a:extLst>
          </p:cNvPr>
          <p:cNvSpPr/>
          <p:nvPr/>
        </p:nvSpPr>
        <p:spPr>
          <a:xfrm>
            <a:off x="129894" y="5183083"/>
            <a:ext cx="2701441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9">
            <a:extLst>
              <a:ext uri="{FF2B5EF4-FFF2-40B4-BE49-F238E27FC236}">
                <a16:creationId xmlns:a16="http://schemas.microsoft.com/office/drawing/2014/main" id="{183324E0-61D4-4EA4-8EC5-0EC43B766833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Prostokąt zaokrąglony 19">
            <a:extLst>
              <a:ext uri="{FF2B5EF4-FFF2-40B4-BE49-F238E27FC236}">
                <a16:creationId xmlns:a16="http://schemas.microsoft.com/office/drawing/2014/main" id="{9BFB79AE-1724-4399-A3FE-107C85E44039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4A6E3BEB-AA6E-492A-9E7E-6E5A95ED29A8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56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462A68D-D401-4F35-9626-03B84B5EEB43}"/>
              </a:ext>
            </a:extLst>
          </p:cNvPr>
          <p:cNvSpPr txBox="1"/>
          <p:nvPr/>
        </p:nvSpPr>
        <p:spPr>
          <a:xfrm>
            <a:off x="463552" y="3868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Komiksy i publikacje okolicznościowe.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623A14C-1CC1-4C00-9E97-9E7F744C68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" y="756166"/>
            <a:ext cx="3675605" cy="1977189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0E164A3-2BD3-410B-A448-1939B0AB94E9}"/>
              </a:ext>
            </a:extLst>
          </p:cNvPr>
          <p:cNvSpPr txBox="1"/>
          <p:nvPr/>
        </p:nvSpPr>
        <p:spPr>
          <a:xfrm>
            <a:off x="4228057" y="2547407"/>
            <a:ext cx="4572000" cy="243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Komiks „Ostatni bastion”, fot. Szymon </a:t>
            </a:r>
            <a:r>
              <a:rPr lang="pl-PL" sz="1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Zdziebło</a:t>
            </a:r>
            <a:endParaRPr lang="pl-P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1456CD3-BA19-4EC9-BE29-61ECFB5EAAD5}"/>
              </a:ext>
            </a:extLst>
          </p:cNvPr>
          <p:cNvSpPr txBox="1"/>
          <p:nvPr/>
        </p:nvSpPr>
        <p:spPr>
          <a:xfrm>
            <a:off x="463552" y="2858226"/>
            <a:ext cx="8528048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b="1" dirty="0">
                <a:latin typeface="Tahoma" panose="020B0604030504040204" pitchFamily="34" charset="0"/>
              </a:rPr>
              <a:t>Spoty promocyjne województwa.</a:t>
            </a:r>
          </a:p>
          <a:p>
            <a:r>
              <a:rPr lang="pl-PL" dirty="0">
                <a:cs typeface="Times New Roman" panose="02020603050405020304" pitchFamily="18" charset="0"/>
              </a:rPr>
              <a:t>W 2020 roku przystąpiono do realizacji spotów informacyjno-promocyjnych. m.in. o rocznicy odzyskania niepodległości, w tym również o modzie, zwyczajach i kulinariach sprzed 100 lat. 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FE9236D-3532-4F2D-96B3-50DF9DD59291}"/>
              </a:ext>
            </a:extLst>
          </p:cNvPr>
          <p:cNvSpPr txBox="1"/>
          <p:nvPr/>
        </p:nvSpPr>
        <p:spPr>
          <a:xfrm>
            <a:off x="4572000" y="745367"/>
            <a:ext cx="33527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cs typeface="Times New Roman" panose="02020603050405020304" pitchFamily="18" charset="0"/>
              </a:rPr>
              <a:t>W 2020 r. przygotowano dwa komiksy: „Wolność nie umiera nigdy. Powrót Pomorza i Kujaw do wolnej Polski” i „Ostatni Bastion. Wojna polsko-bolszewicka 1919-1921”.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12C1E7C-48B4-4642-BDFE-6F13F6E6FDA8}"/>
              </a:ext>
            </a:extLst>
          </p:cNvPr>
          <p:cNvSpPr txBox="1"/>
          <p:nvPr/>
        </p:nvSpPr>
        <p:spPr>
          <a:xfrm>
            <a:off x="463552" y="4183954"/>
            <a:ext cx="7440111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b="1" dirty="0"/>
              <a:t>Albumy fotograficzne. </a:t>
            </a:r>
          </a:p>
          <a:p>
            <a:r>
              <a:rPr lang="pl-PL" dirty="0">
                <a:cs typeface="Times New Roman" panose="02020603050405020304" pitchFamily="18" charset="0"/>
              </a:rPr>
              <a:t>Cykl wydawniczy pod nazwą „Kujawsko-Pomorskie Powiaty – powiat lipnowski”, album „Dzikie Kujawsko-Pomorskie” - dodruk, album „Drzwi do krajobrazu” - wydanie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450B9DB-4057-4C4D-A192-65AD5C20B9FE}"/>
              </a:ext>
            </a:extLst>
          </p:cNvPr>
          <p:cNvSpPr txBox="1"/>
          <p:nvPr/>
        </p:nvSpPr>
        <p:spPr>
          <a:xfrm>
            <a:off x="463552" y="5603459"/>
            <a:ext cx="8127996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b="1" dirty="0"/>
              <a:t>Media społecznościowe województwa. </a:t>
            </a:r>
          </a:p>
          <a:p>
            <a:r>
              <a:rPr lang="pl-PL" dirty="0">
                <a:cs typeface="Times New Roman" panose="02020603050405020304" pitchFamily="18" charset="0"/>
              </a:rPr>
              <a:t>W 2020 r. województwo posiadało 6 profili w mediach społecznościowych: 				</a:t>
            </a:r>
            <a:r>
              <a:rPr lang="pl-PL" b="1" dirty="0">
                <a:solidFill>
                  <a:srgbClr val="FF0000"/>
                </a:solidFill>
                <a:cs typeface="Times New Roman" panose="02020603050405020304" pitchFamily="18" charset="0"/>
              </a:rPr>
              <a:t>Facebook, Twitter, Instagram, Flickr, </a:t>
            </a:r>
            <a:r>
              <a:rPr lang="pl-PL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Issuu</a:t>
            </a:r>
            <a:r>
              <a:rPr lang="pl-PL" b="1" dirty="0">
                <a:solidFill>
                  <a:srgbClr val="FF0000"/>
                </a:solidFill>
                <a:cs typeface="Times New Roman" panose="02020603050405020304" pitchFamily="18" charset="0"/>
              </a:rPr>
              <a:t> i YouTube</a:t>
            </a:r>
            <a:r>
              <a:rPr lang="pl-PL" b="1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CFC734E0-476C-4FAA-9D0C-63D70B0599B7}"/>
              </a:ext>
            </a:extLst>
          </p:cNvPr>
          <p:cNvSpPr/>
          <p:nvPr/>
        </p:nvSpPr>
        <p:spPr>
          <a:xfrm>
            <a:off x="165224" y="344078"/>
            <a:ext cx="2810525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12F244BD-9241-446F-A474-592964997DD3}"/>
              </a:ext>
            </a:extLst>
          </p:cNvPr>
          <p:cNvSpPr/>
          <p:nvPr/>
        </p:nvSpPr>
        <p:spPr>
          <a:xfrm>
            <a:off x="165224" y="2826644"/>
            <a:ext cx="2810525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EA936F79-89E8-431A-BB7D-38EA0C414931}"/>
              </a:ext>
            </a:extLst>
          </p:cNvPr>
          <p:cNvSpPr/>
          <p:nvPr/>
        </p:nvSpPr>
        <p:spPr>
          <a:xfrm>
            <a:off x="165224" y="4153484"/>
            <a:ext cx="2810525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24E4DF32-E778-430B-AD8A-D5D25BE5D08F}"/>
              </a:ext>
            </a:extLst>
          </p:cNvPr>
          <p:cNvSpPr/>
          <p:nvPr/>
        </p:nvSpPr>
        <p:spPr>
          <a:xfrm>
            <a:off x="165224" y="5566003"/>
            <a:ext cx="2974583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19">
            <a:extLst>
              <a:ext uri="{FF2B5EF4-FFF2-40B4-BE49-F238E27FC236}">
                <a16:creationId xmlns:a16="http://schemas.microsoft.com/office/drawing/2014/main" id="{C6B593D6-1D95-42A9-A339-78870E354857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8D9F4E57-9F07-47B7-AEBA-84403C0AEBD5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21" name="Symbol zastępczy tekstu 6">
            <a:extLst>
              <a:ext uri="{FF2B5EF4-FFF2-40B4-BE49-F238E27FC236}">
                <a16:creationId xmlns:a16="http://schemas.microsoft.com/office/drawing/2014/main" id="{220E3B49-FD82-443D-86D4-D88AB3D7955C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93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363FC8BB-26BF-4F21-BA40-B1095EAAF7A3}"/>
              </a:ext>
            </a:extLst>
          </p:cNvPr>
          <p:cNvSpPr txBox="1"/>
          <p:nvPr/>
        </p:nvSpPr>
        <p:spPr>
          <a:xfrm>
            <a:off x="317498" y="628136"/>
            <a:ext cx="8826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W 2020 r. Zarząd Województwa podejmował:</a:t>
            </a:r>
          </a:p>
          <a:p>
            <a:r>
              <a:rPr lang="pl-PL" sz="1800" b="1" dirty="0"/>
              <a:t>szereg działań wspierających rozwój kultury </a:t>
            </a:r>
            <a:r>
              <a:rPr lang="pl-PL" sz="1800" dirty="0"/>
              <a:t>na wielu płaszczyznach wynikających zarówno z </a:t>
            </a:r>
            <a:r>
              <a:rPr lang="pl-PL" sz="1800" b="1" dirty="0"/>
              <a:t>ustawowych obowiązków</a:t>
            </a:r>
            <a:r>
              <a:rPr lang="pl-PL" sz="1800" dirty="0"/>
              <a:t> jak i </a:t>
            </a:r>
            <a:r>
              <a:rPr lang="pl-PL" sz="1800" b="1" dirty="0"/>
              <a:t>sprawowanego mecenatu</a:t>
            </a:r>
            <a:r>
              <a:rPr lang="pl-PL" sz="1800" dirty="0"/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5E629BF-5D98-4D98-922E-098B6F640180}"/>
              </a:ext>
            </a:extLst>
          </p:cNvPr>
          <p:cNvSpPr txBox="1"/>
          <p:nvPr/>
        </p:nvSpPr>
        <p:spPr>
          <a:xfrm>
            <a:off x="317499" y="1622336"/>
            <a:ext cx="73512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a typeface="Calibri" panose="020F0502020204030204" pitchFamily="34" charset="0"/>
              </a:rPr>
              <a:t>P</a:t>
            </a:r>
            <a:r>
              <a:rPr lang="pl-PL" sz="1800" dirty="0">
                <a:effectLst/>
                <a:ea typeface="Calibri" panose="020F0502020204030204" pitchFamily="34" charset="0"/>
              </a:rPr>
              <a:t>rowadzone były m.in. prace związane z rozbudową i modernizacją prestiżowych dla Województwa instytucji artystycznych: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</a:rPr>
              <a:t>Rozbudowa Opery Nova w Bydgoszczy o IV krąg wraz z infrastrukturą parkingową </a:t>
            </a:r>
            <a:endParaRPr lang="pl-PL" dirty="0"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</a:rPr>
              <a:t>Rozbudowa i remont Filharmonii Pomorskiej im. I. J. Paderewskiego w Bydgoszczy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</a:rPr>
              <a:t>Teatru im. Wilama Horzycy w Toruniu 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ED8812D-B3F4-4D99-AC12-413C6D54B6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44" y="3653661"/>
            <a:ext cx="4137025" cy="2882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52A64A-4B6C-4E2B-BC13-75A980AD2033}"/>
              </a:ext>
            </a:extLst>
          </p:cNvPr>
          <p:cNvSpPr txBox="1"/>
          <p:nvPr/>
        </p:nvSpPr>
        <p:spPr>
          <a:xfrm>
            <a:off x="6211932" y="5964235"/>
            <a:ext cx="2291262" cy="56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Prace modernizacyjne budynku Teatru im. Wilama Horzycy w Toruniu,</a:t>
            </a:r>
            <a:r>
              <a:rPr lang="pl-PL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fot. Wojciech Szabelski</a:t>
            </a:r>
            <a:endParaRPr lang="pl-P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zaokrąglony 19">
            <a:extLst>
              <a:ext uri="{FF2B5EF4-FFF2-40B4-BE49-F238E27FC236}">
                <a16:creationId xmlns:a16="http://schemas.microsoft.com/office/drawing/2014/main" id="{2EF7EEB1-4677-4B3A-B66A-5463AAE9ED30}"/>
              </a:ext>
            </a:extLst>
          </p:cNvPr>
          <p:cNvSpPr/>
          <p:nvPr/>
        </p:nvSpPr>
        <p:spPr>
          <a:xfrm>
            <a:off x="539690" y="120735"/>
            <a:ext cx="3572148" cy="401553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Kultura i dziedzictwo narodowe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2558B778-D0C4-4059-87D9-4FB5B297243C}"/>
              </a:ext>
            </a:extLst>
          </p:cNvPr>
          <p:cNvSpPr/>
          <p:nvPr/>
        </p:nvSpPr>
        <p:spPr>
          <a:xfrm>
            <a:off x="0" y="862379"/>
            <a:ext cx="5296595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3E9E955C-A7E6-471A-A6F6-F602EA916E1A}"/>
              </a:ext>
            </a:extLst>
          </p:cNvPr>
          <p:cNvSpPr/>
          <p:nvPr/>
        </p:nvSpPr>
        <p:spPr>
          <a:xfrm>
            <a:off x="4572000" y="1146904"/>
            <a:ext cx="3096710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9">
            <a:extLst>
              <a:ext uri="{FF2B5EF4-FFF2-40B4-BE49-F238E27FC236}">
                <a16:creationId xmlns:a16="http://schemas.microsoft.com/office/drawing/2014/main" id="{633AA777-7425-49E5-8399-1E198F1D42BD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rostokąt zaokrąglony 19">
            <a:extLst>
              <a:ext uri="{FF2B5EF4-FFF2-40B4-BE49-F238E27FC236}">
                <a16:creationId xmlns:a16="http://schemas.microsoft.com/office/drawing/2014/main" id="{8B628FB0-8527-41F1-AE3D-52F352E2E35D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id="{BD42F7FE-8B97-4AB8-8FD9-2E7519F1DF76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391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5BF35713-333C-4BCC-9831-3EE896DAC793}"/>
              </a:ext>
            </a:extLst>
          </p:cNvPr>
          <p:cNvSpPr txBox="1"/>
          <p:nvPr/>
        </p:nvSpPr>
        <p:spPr>
          <a:xfrm>
            <a:off x="552452" y="973283"/>
            <a:ext cx="7651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W ramach opieki nad 15 wojewódzkimi instytucjami kultury Województwo przekazuje środki na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dofinansowanie działalności bieżącej</a:t>
            </a:r>
            <a:r>
              <a:rPr lang="pl-PL" sz="1800" dirty="0">
                <a:effectLst/>
                <a:ea typeface="Calibri" panose="020F0502020204030204" pitchFamily="34" charset="0"/>
              </a:rPr>
              <a:t>. </a:t>
            </a:r>
            <a:br>
              <a:rPr lang="pl-PL" sz="1800" dirty="0">
                <a:effectLst/>
                <a:ea typeface="Calibri" panose="020F0502020204030204" pitchFamily="34" charset="0"/>
              </a:rPr>
            </a:br>
            <a:r>
              <a:rPr lang="pl-PL" sz="1800" dirty="0">
                <a:effectLst/>
                <a:ea typeface="Calibri" panose="020F0502020204030204" pitchFamily="34" charset="0"/>
              </a:rPr>
              <a:t>W roku 2020 r. na powyższy cel przeznaczono łącznie ponad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81 mln zł</a:t>
            </a:r>
            <a:r>
              <a:rPr lang="pl-PL" sz="1800" dirty="0">
                <a:effectLst/>
                <a:ea typeface="Calibri" panose="020F0502020204030204" pitchFamily="34" charset="0"/>
              </a:rPr>
              <a:t>. 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A9DB13B-13B2-4D5B-9631-D3DD3E12BD15}"/>
              </a:ext>
            </a:extLst>
          </p:cNvPr>
          <p:cNvSpPr txBox="1"/>
          <p:nvPr/>
        </p:nvSpPr>
        <p:spPr>
          <a:xfrm>
            <a:off x="552452" y="2066844"/>
            <a:ext cx="735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 2020 r. </a:t>
            </a:r>
            <a:r>
              <a:rPr lang="pl-PL" b="1" dirty="0"/>
              <a:t>27</a:t>
            </a:r>
            <a:r>
              <a:rPr lang="pl-PL" dirty="0"/>
              <a:t> osobom udzielono </a:t>
            </a:r>
            <a:r>
              <a:rPr lang="pl-PL" b="1" dirty="0"/>
              <a:t>stypendia</a:t>
            </a:r>
            <a:r>
              <a:rPr lang="pl-PL" dirty="0"/>
              <a:t> w łącznej kwocie 150 tys. zł na realizację projektów artystycznych.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687561F-E9FD-43DB-963A-A8E52F07627B}"/>
              </a:ext>
            </a:extLst>
          </p:cNvPr>
          <p:cNvSpPr txBox="1"/>
          <p:nvPr/>
        </p:nvSpPr>
        <p:spPr>
          <a:xfrm>
            <a:off x="552452" y="2883406"/>
            <a:ext cx="76517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Kontynuowano również unikalną w skali kraju inicjatywę wspierania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twórczości ludowej</a:t>
            </a:r>
            <a:r>
              <a:rPr lang="pl-PL" sz="1800" dirty="0">
                <a:effectLst/>
                <a:ea typeface="Calibri" panose="020F0502020204030204" pitchFamily="34" charset="0"/>
              </a:rPr>
              <a:t>, współrealizując z Bydgosko-Toruńskim i Włocławskim Oddziałem Stowarzyszenia Twórców Ludowych oraz Muzeum Etnograficznym w Toruniu, Konkurs Aktywności Artystycznej Twórców Ludowych. 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EA4A6C0-AE13-4AA1-9028-2FC3970DE1E6}"/>
              </a:ext>
            </a:extLst>
          </p:cNvPr>
          <p:cNvSpPr txBox="1"/>
          <p:nvPr/>
        </p:nvSpPr>
        <p:spPr>
          <a:xfrm>
            <a:off x="552452" y="4530965"/>
            <a:ext cx="7804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Istotnym elementem wsparcia Wojewódzkich Instytucji Kultury zarządzanych przez Samorząd Województwa są także różnego rodzaju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nagrody</a:t>
            </a:r>
            <a:r>
              <a:rPr lang="pl-PL" sz="1800" dirty="0">
                <a:effectLst/>
                <a:ea typeface="Calibri" panose="020F0502020204030204" pitchFamily="34" charset="0"/>
              </a:rPr>
              <a:t> i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wyróżnienia</a:t>
            </a:r>
            <a:r>
              <a:rPr lang="pl-PL" sz="1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pl-PL" sz="1800" dirty="0">
                <a:effectLst/>
                <a:ea typeface="Calibri" panose="020F0502020204030204" pitchFamily="34" charset="0"/>
              </a:rPr>
              <a:t> które przyznawano w różnego rodzaju niezależnych rankingach, konkursach i plebiscytach.</a:t>
            </a:r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A52D54A3-5A5C-4466-B6DD-838C0E9E6B07}"/>
              </a:ext>
            </a:extLst>
          </p:cNvPr>
          <p:cNvSpPr/>
          <p:nvPr/>
        </p:nvSpPr>
        <p:spPr>
          <a:xfrm>
            <a:off x="2633031" y="1190805"/>
            <a:ext cx="4318612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6884EF7E-C96B-40CB-9FE0-EAF47C52F57B}"/>
              </a:ext>
            </a:extLst>
          </p:cNvPr>
          <p:cNvSpPr/>
          <p:nvPr/>
        </p:nvSpPr>
        <p:spPr>
          <a:xfrm>
            <a:off x="3682733" y="2027336"/>
            <a:ext cx="1543586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03D46D53-5125-48E6-A9DE-0676FF93DA48}"/>
              </a:ext>
            </a:extLst>
          </p:cNvPr>
          <p:cNvSpPr/>
          <p:nvPr/>
        </p:nvSpPr>
        <p:spPr>
          <a:xfrm>
            <a:off x="285215" y="3088173"/>
            <a:ext cx="2733408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930E037A-2F31-44DD-A549-5FCFDA246A55}"/>
              </a:ext>
            </a:extLst>
          </p:cNvPr>
          <p:cNvSpPr/>
          <p:nvPr/>
        </p:nvSpPr>
        <p:spPr>
          <a:xfrm>
            <a:off x="285215" y="5062915"/>
            <a:ext cx="2810525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19">
            <a:extLst>
              <a:ext uri="{FF2B5EF4-FFF2-40B4-BE49-F238E27FC236}">
                <a16:creationId xmlns:a16="http://schemas.microsoft.com/office/drawing/2014/main" id="{818730B4-F7FE-4CEA-853B-47A672F65CBD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5EBE407F-41E6-4780-B180-E05DFD5F47CA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21" name="Symbol zastępczy tekstu 6">
            <a:extLst>
              <a:ext uri="{FF2B5EF4-FFF2-40B4-BE49-F238E27FC236}">
                <a16:creationId xmlns:a16="http://schemas.microsoft.com/office/drawing/2014/main" id="{E7A6EA4B-C185-43BB-BB00-237CD10E8B6E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94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B06E723-5A99-44B0-AFD8-C6C372195645}"/>
              </a:ext>
            </a:extLst>
          </p:cNvPr>
          <p:cNvSpPr txBox="1"/>
          <p:nvPr/>
        </p:nvSpPr>
        <p:spPr>
          <a:xfrm>
            <a:off x="552452" y="816890"/>
            <a:ext cx="7651748" cy="255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zakresie turystyki i krajoznawstwa, Samorząd Województwa realizował następujące zadania o charakterze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wojewódzkim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bądź </a:t>
            </a:r>
            <a:r>
              <a:rPr lang="pl-PL" sz="1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ponadregionalnym:</a:t>
            </a:r>
          </a:p>
          <a:p>
            <a:pPr marL="452438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</a:rPr>
              <a:t>Inauguracja Sezonu Turystycznego – kampania promująca turystykę </a:t>
            </a:r>
            <a:br>
              <a:rPr lang="pl-PL" sz="1800" dirty="0">
                <a:effectLst/>
                <a:ea typeface="Calibri" panose="020F0502020204030204" pitchFamily="34" charset="0"/>
              </a:rPr>
            </a:br>
            <a:r>
              <a:rPr lang="pl-PL" sz="1800" dirty="0">
                <a:effectLst/>
                <a:ea typeface="Calibri" panose="020F0502020204030204" pitchFamily="34" charset="0"/>
              </a:rPr>
              <a:t>w województwie kujawsko-pomorskim „Paszport do natury”. 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</a:rPr>
              <a:t>Akcja „Poznaj region z przewodnikiem”. 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</a:rPr>
              <a:t>Konkurs filmowy „Z kamerą wśród Piastów”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</a:rPr>
              <a:t>Konkurs „ODKRYWCA 2020” </a:t>
            </a:r>
            <a:endParaRPr lang="pl-P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A1FEE1C-A8EB-43EA-BAE4-E926D18795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53018" y="2475643"/>
            <a:ext cx="3092766" cy="3812540"/>
          </a:xfrm>
          <a:prstGeom prst="rect">
            <a:avLst/>
          </a:prstGeom>
        </p:spPr>
      </p:pic>
      <p:sp>
        <p:nvSpPr>
          <p:cNvPr id="9" name="Prostokąt zaokrąglony 19">
            <a:extLst>
              <a:ext uri="{FF2B5EF4-FFF2-40B4-BE49-F238E27FC236}">
                <a16:creationId xmlns:a16="http://schemas.microsoft.com/office/drawing/2014/main" id="{E8134401-3A52-49D4-812D-7F3C88961A39}"/>
              </a:ext>
            </a:extLst>
          </p:cNvPr>
          <p:cNvSpPr/>
          <p:nvPr/>
        </p:nvSpPr>
        <p:spPr>
          <a:xfrm>
            <a:off x="552452" y="217603"/>
            <a:ext cx="4525985" cy="46831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Promocja dziedzictwa poprzez turystykę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6727148A-1574-4CFF-847F-82281F9A01FC}"/>
              </a:ext>
            </a:extLst>
          </p:cNvPr>
          <p:cNvSpPr/>
          <p:nvPr/>
        </p:nvSpPr>
        <p:spPr>
          <a:xfrm>
            <a:off x="747922" y="713697"/>
            <a:ext cx="3824078" cy="5532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9">
            <a:extLst>
              <a:ext uri="{FF2B5EF4-FFF2-40B4-BE49-F238E27FC236}">
                <a16:creationId xmlns:a16="http://schemas.microsoft.com/office/drawing/2014/main" id="{6BF8595D-7D33-4ACA-8E06-F57D97A1C339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Prostokąt zaokrąglony 19">
            <a:extLst>
              <a:ext uri="{FF2B5EF4-FFF2-40B4-BE49-F238E27FC236}">
                <a16:creationId xmlns:a16="http://schemas.microsoft.com/office/drawing/2014/main" id="{E90EF0C2-E543-4F9D-8DA4-CADC6931396D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808E85F5-F89D-4105-A05B-20FA758981B8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70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A22D135-8E88-47DB-8A3A-33625E7C2380}"/>
              </a:ext>
            </a:extLst>
          </p:cNvPr>
          <p:cNvSpPr txBox="1"/>
          <p:nvPr/>
        </p:nvSpPr>
        <p:spPr>
          <a:xfrm>
            <a:off x="360907" y="1788908"/>
            <a:ext cx="7734300" cy="390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dirty="0">
                <a:ea typeface="Calibri" panose="020F0502020204030204" pitchFamily="34" charset="0"/>
              </a:rPr>
              <a:t>W ramach celu Tożsamość i dziedzictwo</a:t>
            </a:r>
            <a:r>
              <a:rPr lang="pl-PL" sz="1800" dirty="0">
                <a:effectLst/>
                <a:ea typeface="Calibri" panose="020F0502020204030204" pitchFamily="34" charset="0"/>
              </a:rPr>
              <a:t> brano czynny udział w następujących projektach międzynarodowych:</a:t>
            </a:r>
          </a:p>
          <a:p>
            <a:pPr marL="452438" lvl="0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ThreeT –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Trail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Trigger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(Ścieżki tematyczne promujące ekoturystykę);</a:t>
            </a:r>
          </a:p>
          <a:p>
            <a:pPr marL="452438" lvl="0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Cult-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Udział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przemysłów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kultury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kreatywnych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turystyki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kulturowej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kreatywnej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Europie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0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Digitourism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2438" lvl="0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ECO-CICLE (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Europejska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sieć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rzecz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turystyki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rowerowej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obszarach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cennych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przyrodniczo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lvl="0" indent="-276225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HICAPS.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871E7E5-4428-4F60-B834-1E3C29649638}"/>
              </a:ext>
            </a:extLst>
          </p:cNvPr>
          <p:cNvSpPr txBox="1"/>
          <p:nvPr/>
        </p:nvSpPr>
        <p:spPr>
          <a:xfrm>
            <a:off x="360907" y="865578"/>
            <a:ext cx="7430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Raport prezentuje także </a:t>
            </a:r>
            <a:r>
              <a:rPr lang="pl-PL" dirty="0">
                <a:ea typeface="Calibri" panose="020F0502020204030204" pitchFamily="34" charset="0"/>
              </a:rPr>
              <a:t>szereg informacji, realizowanych w różnych dziedzinach, o </a:t>
            </a:r>
            <a:r>
              <a:rPr lang="pl-PL" sz="1800" dirty="0">
                <a:effectLst/>
                <a:ea typeface="Calibri" panose="020F0502020204030204" pitchFamily="34" charset="0"/>
              </a:rPr>
              <a:t>projektach międzynarodowych, w których uczestniczy </a:t>
            </a:r>
            <a:r>
              <a:rPr lang="pl-PL" dirty="0">
                <a:ea typeface="Calibri" panose="020F0502020204030204" pitchFamily="34" charset="0"/>
              </a:rPr>
              <a:t>Samorząd </a:t>
            </a:r>
            <a:r>
              <a:rPr lang="pl-PL" sz="1800" dirty="0">
                <a:effectLst/>
                <a:ea typeface="Calibri" panose="020F0502020204030204" pitchFamily="34" charset="0"/>
              </a:rPr>
              <a:t>Województwa.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EFDF8E2E-936E-40B6-A6E3-F55655F40E19}"/>
              </a:ext>
            </a:extLst>
          </p:cNvPr>
          <p:cNvSpPr/>
          <p:nvPr/>
        </p:nvSpPr>
        <p:spPr>
          <a:xfrm>
            <a:off x="1715181" y="1130267"/>
            <a:ext cx="3508572" cy="45484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9">
            <a:extLst>
              <a:ext uri="{FF2B5EF4-FFF2-40B4-BE49-F238E27FC236}">
                <a16:creationId xmlns:a16="http://schemas.microsoft.com/office/drawing/2014/main" id="{B1A6F491-9D7D-4AD5-9979-B30BC64EC94D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Prostokąt zaokrąglony 19">
            <a:extLst>
              <a:ext uri="{FF2B5EF4-FFF2-40B4-BE49-F238E27FC236}">
                <a16:creationId xmlns:a16="http://schemas.microsoft.com/office/drawing/2014/main" id="{22CA4302-1374-4CB1-B505-F20619619885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  <p:sp>
        <p:nvSpPr>
          <p:cNvPr id="12" name="Symbol zastępczy tekstu 6">
            <a:extLst>
              <a:ext uri="{FF2B5EF4-FFF2-40B4-BE49-F238E27FC236}">
                <a16:creationId xmlns:a16="http://schemas.microsoft.com/office/drawing/2014/main" id="{5F60F352-F7D2-4295-8A4C-39C7DF92470D}"/>
              </a:ext>
            </a:extLst>
          </p:cNvPr>
          <p:cNvSpPr txBox="1">
            <a:spLocks/>
          </p:cNvSpPr>
          <p:nvPr/>
        </p:nvSpPr>
        <p:spPr>
          <a:xfrm>
            <a:off x="1167753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850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ED595C21-50A8-4A59-A4EF-C2108458958C}"/>
              </a:ext>
            </a:extLst>
          </p:cNvPr>
          <p:cNvSpPr txBox="1">
            <a:spLocks/>
          </p:cNvSpPr>
          <p:nvPr/>
        </p:nvSpPr>
        <p:spPr>
          <a:xfrm>
            <a:off x="120498" y="80439"/>
            <a:ext cx="6675323" cy="70951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000" dirty="0">
                <a:latin typeface="+mn-lt"/>
              </a:rPr>
              <a:t>Organizacja pracy Urzędu Marszałkowskiego w czasie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pandemii Covid-19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F721F25-58E8-48AB-8155-FAC59229D23E}"/>
              </a:ext>
            </a:extLst>
          </p:cNvPr>
          <p:cNvSpPr txBox="1"/>
          <p:nvPr/>
        </p:nvSpPr>
        <p:spPr>
          <a:xfrm>
            <a:off x="120498" y="848563"/>
            <a:ext cx="854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</a:t>
            </a:r>
            <a:r>
              <a:rPr lang="pl-PL" i="1" dirty="0"/>
              <a:t>Raporcie</a:t>
            </a:r>
            <a:r>
              <a:rPr lang="pl-PL" dirty="0"/>
              <a:t> za 2020 r. szczególnie dużo uwagi poświęcono działalności Zarządu Województwa w związku z wybuchem epidemii.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32DB1F2-AA10-4F23-B27C-0E08B2260117}"/>
              </a:ext>
            </a:extLst>
          </p:cNvPr>
          <p:cNvSpPr txBox="1"/>
          <p:nvPr/>
        </p:nvSpPr>
        <p:spPr>
          <a:xfrm>
            <a:off x="120498" y="1556192"/>
            <a:ext cx="8548013" cy="5546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dirty="0">
                <a:effectLst/>
                <a:ea typeface="Calibri" panose="020F0502020204030204" pitchFamily="34" charset="0"/>
              </a:rPr>
              <a:t>Zarząd Województwa bezpośrednio po pojawieniu się zagrożenia podjął działania mające na celu </a:t>
            </a:r>
            <a:r>
              <a:rPr lang="pl-PL" b="1" dirty="0">
                <a:effectLst/>
                <a:ea typeface="Calibri" panose="020F0502020204030204" pitchFamily="34" charset="0"/>
              </a:rPr>
              <a:t>stworzenie warunków organizacyjnych</a:t>
            </a:r>
            <a:r>
              <a:rPr lang="pl-PL" dirty="0">
                <a:effectLst/>
                <a:ea typeface="Calibri" panose="020F0502020204030204" pitchFamily="34" charset="0"/>
              </a:rPr>
              <a:t>, które z jednej strony zapewniały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ciągłość i prawidłową jakość realizowanych zadań</a:t>
            </a:r>
            <a:r>
              <a:rPr lang="pl-PL" dirty="0">
                <a:effectLst/>
                <a:ea typeface="Calibri" panose="020F0502020204030204" pitchFamily="34" charset="0"/>
              </a:rPr>
              <a:t>, a z drugiej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bezpieczeństwo</a:t>
            </a:r>
            <a:r>
              <a:rPr lang="pl-PL" dirty="0">
                <a:effectLst/>
                <a:ea typeface="Calibri" panose="020F0502020204030204" pitchFamily="34" charset="0"/>
              </a:rPr>
              <a:t> zatrudnionych </a:t>
            </a:r>
            <a:r>
              <a:rPr lang="pl-PL" b="1" dirty="0">
                <a:effectLst/>
                <a:ea typeface="Calibri" panose="020F0502020204030204" pitchFamily="34" charset="0"/>
              </a:rPr>
              <a:t>pracowników</a:t>
            </a:r>
            <a:r>
              <a:rPr lang="pl-PL" dirty="0">
                <a:effectLst/>
                <a:ea typeface="Calibri" panose="020F0502020204030204" pitchFamily="34" charset="0"/>
              </a:rPr>
              <a:t>, jak i </a:t>
            </a:r>
            <a:r>
              <a:rPr lang="pl-PL" b="1" dirty="0">
                <a:effectLst/>
                <a:ea typeface="Calibri" panose="020F0502020204030204" pitchFamily="34" charset="0"/>
              </a:rPr>
              <a:t>klientów</a:t>
            </a:r>
            <a:r>
              <a:rPr lang="pl-PL" b="1" dirty="0">
                <a:ea typeface="Calibri" panose="020F0502020204030204" pitchFamily="34" charset="0"/>
              </a:rPr>
              <a:t>: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od kwietnia 2020 r. w Urzędzie Marszałkowskim, z uwzględnieniem określonych procedur,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wprowadzono pracę zdalną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dostosowano systemy informatyczne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pracy zdalnej, z uwzględnieniem zapewnienia bezpieczeństwa zasobów i korespondencji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z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większono liczbę komputerów przenośnych, wyposażono znaczną liczbę stanowisk stacjonarnych w kamery i mikrofony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dokonano instalacji oprogramowania umożliwiającego organizacje telekonferencji,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tworzono możliwość organizacji w sposób zdalny posiedzeń komisji i sesji Sejmiku,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osiedzenia Zarządu Województwa odbywały się w trybie hybrydowym,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Times New Roman" panose="02020603050405020304" pitchFamily="18" charset="0"/>
              </a:rPr>
              <a:t>zakupiono</a:t>
            </a:r>
            <a:r>
              <a:rPr lang="pl-PL" dirty="0">
                <a:cs typeface="Times New Roman" panose="02020603050405020304" pitchFamily="18" charset="0"/>
              </a:rPr>
              <a:t>: maseczki, przyłbice, </a:t>
            </a:r>
            <a:r>
              <a:rPr lang="pl-PL" dirty="0" err="1">
                <a:cs typeface="Times New Roman" panose="02020603050405020304" pitchFamily="18" charset="0"/>
              </a:rPr>
              <a:t>półprzyłbice</a:t>
            </a:r>
            <a:r>
              <a:rPr lang="pl-PL" dirty="0">
                <a:cs typeface="Times New Roman" panose="02020603050405020304" pitchFamily="18" charset="0"/>
              </a:rPr>
              <a:t>, pleksi, rękawiczki, stojaki do dezynfekcji rąk, podajniki do mydła i ręczników, środki do dezynfekcji,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422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8">
            <a:extLst>
              <a:ext uri="{FF2B5EF4-FFF2-40B4-BE49-F238E27FC236}">
                <a16:creationId xmlns:a16="http://schemas.microsoft.com/office/drawing/2014/main" id="{86F9F30A-590B-44B4-8913-8784A8D8F059}"/>
              </a:ext>
            </a:extLst>
          </p:cNvPr>
          <p:cNvSpPr txBox="1">
            <a:spLocks/>
          </p:cNvSpPr>
          <p:nvPr/>
        </p:nvSpPr>
        <p:spPr>
          <a:xfrm>
            <a:off x="120498" y="80439"/>
            <a:ext cx="6675323" cy="70951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000" dirty="0">
                <a:latin typeface="+mn-lt"/>
              </a:rPr>
              <a:t>Organizacja pracy Urzędu Marszałkowskiego w czasie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pandemii Covid-19 cd.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44BB58F-D227-4BF7-A7A7-72AA76463220}"/>
              </a:ext>
            </a:extLst>
          </p:cNvPr>
          <p:cNvSpPr txBox="1"/>
          <p:nvPr/>
        </p:nvSpPr>
        <p:spPr>
          <a:xfrm>
            <a:off x="120499" y="930499"/>
            <a:ext cx="8365134" cy="541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w związku ze zmianami sytuacji i zwiększającym się ryzykiem zakażenia </a:t>
            </a:r>
            <a:r>
              <a:rPr lang="pl-PL" dirty="0" err="1">
                <a:cs typeface="Times New Roman" panose="02020603050405020304" pitchFamily="18" charset="0"/>
              </a:rPr>
              <a:t>koronawirusem</a:t>
            </a:r>
            <a:r>
              <a:rPr lang="pl-PL" dirty="0">
                <a:cs typeface="Times New Roman" panose="02020603050405020304" pitchFamily="18" charset="0"/>
              </a:rPr>
              <a:t> (SARS-CoV-2) </a:t>
            </a:r>
            <a:r>
              <a:rPr lang="pl-PL" b="1" dirty="0">
                <a:cs typeface="Times New Roman" panose="02020603050405020304" pitchFamily="18" charset="0"/>
              </a:rPr>
              <a:t>wprowadzano i aktualizowano procedury postępowań </a:t>
            </a:r>
            <a:r>
              <a:rPr lang="pl-PL" dirty="0">
                <a:cs typeface="Times New Roman" panose="02020603050405020304" pitchFamily="18" charset="0"/>
              </a:rPr>
              <a:t>dotyczące: dezynfekcji rąk, mierzenia temperatury, niepodawania rąk, wietrzenia pomieszczeń, spotkań służbowych, postępowań w przypadku wykrycia zakażenia, obiegu dokumentów, noszenia maseczek/przyłbic, rozmieszczenia stanowisk pracy, zwielokrotnienia sprzątania punktów sanitarnych, wyznaczenia stref, delegacji służbowych, inne środki ostrożności </a:t>
            </a:r>
            <a:br>
              <a:rPr lang="pl-PL" dirty="0">
                <a:cs typeface="Times New Roman" panose="02020603050405020304" pitchFamily="18" charset="0"/>
              </a:rPr>
            </a:br>
            <a:r>
              <a:rPr lang="pl-PL" dirty="0">
                <a:cs typeface="Times New Roman" panose="02020603050405020304" pitchFamily="18" charset="0"/>
              </a:rPr>
              <a:t>(np. przemieszczanie się między strefami/budynkami, ograniczone korzystanie z wind, ewidencjonowanie wejść itd.),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na rzecz Urzędu w związku z walką z pandemią: </a:t>
            </a:r>
            <a:r>
              <a:rPr lang="pl-PL" b="1" dirty="0">
                <a:cs typeface="Times New Roman" panose="02020603050405020304" pitchFamily="18" charset="0"/>
              </a:rPr>
              <a:t>wykonano 1059 testów </a:t>
            </a:r>
            <a:r>
              <a:rPr lang="pl-PL" dirty="0">
                <a:cs typeface="Times New Roman" panose="02020603050405020304" pitchFamily="18" charset="0"/>
              </a:rPr>
              <a:t>wśród pracowników Urzędu Marszałkowskiego (PCR) oraz zakupiono testy kasetkowe – 4000 szt. (dla Urzędu Marszałkowskiego i wojewódzkich jednostek organizacyjnych),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zlecano cotygodniową </a:t>
            </a:r>
            <a:r>
              <a:rPr lang="pl-PL" b="1" dirty="0">
                <a:cs typeface="Times New Roman" panose="02020603050405020304" pitchFamily="18" charset="0"/>
              </a:rPr>
              <a:t>dezynfekcję</a:t>
            </a:r>
            <a:r>
              <a:rPr lang="pl-PL" dirty="0">
                <a:cs typeface="Times New Roman" panose="02020603050405020304" pitchFamily="18" charset="0"/>
              </a:rPr>
              <a:t> budynków Urzędu Marszałkowskiego środkami wirusobójczymi i bakteriobójczymi,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wprowadzono </a:t>
            </a:r>
            <a:r>
              <a:rPr lang="pl-PL" b="1" dirty="0">
                <a:cs typeface="Times New Roman" panose="02020603050405020304" pitchFamily="18" charset="0"/>
              </a:rPr>
              <a:t>zmiany w obiegu dokumentów</a:t>
            </a:r>
            <a:r>
              <a:rPr lang="pl-PL" dirty="0">
                <a:cs typeface="Times New Roman" panose="02020603050405020304" pitchFamily="18" charset="0"/>
              </a:rPr>
              <a:t>, od 28 kwietnia 2020 r. wydzielono </a:t>
            </a:r>
            <a:r>
              <a:rPr lang="pl-PL" b="1" dirty="0">
                <a:cs typeface="Times New Roman" panose="02020603050405020304" pitchFamily="18" charset="0"/>
              </a:rPr>
              <a:t>pawilon z punktem informacyjno-podawczym</a:t>
            </a:r>
            <a:r>
              <a:rPr lang="pl-PL" dirty="0"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47918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8">
            <a:extLst>
              <a:ext uri="{FF2B5EF4-FFF2-40B4-BE49-F238E27FC236}">
                <a16:creationId xmlns:a16="http://schemas.microsoft.com/office/drawing/2014/main" id="{A0100517-1A25-44AF-A73A-EC74D734F1E8}"/>
              </a:ext>
            </a:extLst>
          </p:cNvPr>
          <p:cNvSpPr txBox="1">
            <a:spLocks/>
          </p:cNvSpPr>
          <p:nvPr/>
        </p:nvSpPr>
        <p:spPr>
          <a:xfrm>
            <a:off x="120498" y="80440"/>
            <a:ext cx="6675323" cy="38773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000" dirty="0">
                <a:latin typeface="+mn-lt"/>
              </a:rPr>
              <a:t>Pakiet pomocy gospodarczej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D592433-2592-4575-8974-6C3092E65B01}"/>
              </a:ext>
            </a:extLst>
          </p:cNvPr>
          <p:cNvSpPr txBox="1"/>
          <p:nvPr/>
        </p:nvSpPr>
        <p:spPr>
          <a:xfrm>
            <a:off x="120497" y="597307"/>
            <a:ext cx="77831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Marszałkowski pakiet antykryzysowy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czyli samorządowy wojewódzki program przeciwdziałania pandemii Covid-19 oraz łagodzenia jej skutków w sferze społecznej i w gospodarce. Pakiet o wartości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910 000 000 zł.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3C52AF3-012A-4F3A-92D2-DDAFC4CEDCE3}"/>
              </a:ext>
            </a:extLst>
          </p:cNvPr>
          <p:cNvSpPr txBox="1"/>
          <p:nvPr/>
        </p:nvSpPr>
        <p:spPr>
          <a:xfrm>
            <a:off x="120497" y="1779238"/>
            <a:ext cx="8657743" cy="421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jego ramach do końca 2020 r. zrealizowano: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łóżka dla chorych na Covid-19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zorganizowano łącznie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1929 łóżek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wszystkich szpitalach w regionie, w tym 175 respiratorowych,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segment medyczny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przeznaczono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130 mln zł na zakupy i inwestycje medyczne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m.in.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138 respiratorów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 ambulansów, 40 defibrylatorów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 mln rękawic jednorazowych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650 tys. maseczek ochronnych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ćwierć miliona fartuchów jednorazowych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 tys. testów przesiewowych dla personelu przychodni i szpitali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 </a:t>
            </a:r>
            <a:r>
              <a:rPr lang="pl-PL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wytchnieniowe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dla medyków z pierwszej linii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udzielono 3 600 noclegów oraz udzielono 1500 porad psychologicznych,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Kujawsko-Pomorska Pomorska Szkoła Internetowa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nagrano i wyemitowano 1320 e-lekcji,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 dla instytucji wsparcia społecznego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m.in. </a:t>
            </a:r>
            <a:r>
              <a:rPr lang="pl-PL" dirty="0">
                <a:effectLst/>
                <a:ea typeface="Calibri" panose="020F0502020204030204" pitchFamily="34" charset="0"/>
              </a:rPr>
              <a:t>dodatkowe wynagrodzenia na łączną sumę 5 mln zł otrzymało 2,5 tys. pracowników domów pomocy społecznej, zakładów opiekuńczo-leczniczych i schronisk dla bezdomnych,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3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5">
            <a:extLst>
              <a:ext uri="{FF2B5EF4-FFF2-40B4-BE49-F238E27FC236}">
                <a16:creationId xmlns:a16="http://schemas.microsoft.com/office/drawing/2014/main" id="{7D554403-BBB8-497F-B30A-B60796FD8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949" y="186185"/>
            <a:ext cx="6562812" cy="420974"/>
          </a:xfrm>
        </p:spPr>
        <p:txBody>
          <a:bodyPr/>
          <a:lstStyle/>
          <a:p>
            <a:r>
              <a:rPr lang="pl-PL" sz="2000" dirty="0">
                <a:latin typeface="+mn-lt"/>
              </a:rPr>
              <a:t>Ścieżka procedowania </a:t>
            </a:r>
            <a:r>
              <a:rPr lang="pl-PL" sz="2000" i="1" dirty="0">
                <a:latin typeface="+mn-lt"/>
              </a:rPr>
              <a:t>Raportu</a:t>
            </a:r>
          </a:p>
        </p:txBody>
      </p:sp>
      <p:sp>
        <p:nvSpPr>
          <p:cNvPr id="23" name="Prostokąt zaokrąglony 9">
            <a:extLst>
              <a:ext uri="{FF2B5EF4-FFF2-40B4-BE49-F238E27FC236}">
                <a16:creationId xmlns:a16="http://schemas.microsoft.com/office/drawing/2014/main" id="{3C57702E-83DB-479D-AD21-F8FA3D4FC36F}"/>
              </a:ext>
            </a:extLst>
          </p:cNvPr>
          <p:cNvSpPr/>
          <p:nvPr/>
        </p:nvSpPr>
        <p:spPr>
          <a:xfrm>
            <a:off x="552451" y="1306628"/>
            <a:ext cx="7719245" cy="66469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kern="1200" dirty="0">
                <a:solidFill>
                  <a:schemeClr val="tx1"/>
                </a:solidFill>
              </a:rPr>
              <a:t>Zarząd województwa do dnia 31 maja przedstawia sejmikowi </a:t>
            </a:r>
            <a:r>
              <a:rPr lang="pl-PL" sz="1800" kern="1200" dirty="0">
                <a:solidFill>
                  <a:schemeClr val="tx1"/>
                </a:solidFill>
              </a:rPr>
              <a:t>województwa raport o stanie województwa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4" name="Prostokąt zaokrąglony 9">
            <a:extLst>
              <a:ext uri="{FF2B5EF4-FFF2-40B4-BE49-F238E27FC236}">
                <a16:creationId xmlns:a16="http://schemas.microsoft.com/office/drawing/2014/main" id="{EEB4BEB4-2718-41CA-803A-C64FB9298C0D}"/>
              </a:ext>
            </a:extLst>
          </p:cNvPr>
          <p:cNvSpPr/>
          <p:nvPr/>
        </p:nvSpPr>
        <p:spPr>
          <a:xfrm>
            <a:off x="522423" y="2476773"/>
            <a:ext cx="7719245" cy="1601606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b="1" kern="1200" dirty="0">
                <a:solidFill>
                  <a:schemeClr val="tx1"/>
                </a:solidFill>
              </a:rPr>
              <a:t>Sejmik województwa rozpatruje raport </a:t>
            </a:r>
            <a:r>
              <a:rPr lang="pl-PL" kern="1200" dirty="0">
                <a:solidFill>
                  <a:schemeClr val="tx1"/>
                </a:solidFill>
              </a:rPr>
              <a:t>podczas sesji, na której podejmowana jest uchwała sejmiku województwa w sprawie udzielenia lub nieudzielenia zarządowi absolutorium. </a:t>
            </a:r>
            <a:r>
              <a:rPr lang="pl-PL" b="1" kern="1200" dirty="0">
                <a:solidFill>
                  <a:schemeClr val="tx1"/>
                </a:solidFill>
              </a:rPr>
              <a:t>Nad raportem przeprowadza się debatę</a:t>
            </a:r>
            <a:r>
              <a:rPr lang="pl-PL" kern="1200" dirty="0">
                <a:solidFill>
                  <a:schemeClr val="tx1"/>
                </a:solidFill>
              </a:rPr>
              <a:t>, w której głos zabrać mogą, poza radnymi, również mieszkańcy województwa.</a:t>
            </a:r>
          </a:p>
        </p:txBody>
      </p:sp>
      <p:sp>
        <p:nvSpPr>
          <p:cNvPr id="25" name="Prostokąt zaokrąglony 9">
            <a:extLst>
              <a:ext uri="{FF2B5EF4-FFF2-40B4-BE49-F238E27FC236}">
                <a16:creationId xmlns:a16="http://schemas.microsoft.com/office/drawing/2014/main" id="{B46107ED-529A-436F-BCC8-72AD218B57FD}"/>
              </a:ext>
            </a:extLst>
          </p:cNvPr>
          <p:cNvSpPr/>
          <p:nvPr/>
        </p:nvSpPr>
        <p:spPr>
          <a:xfrm>
            <a:off x="552451" y="4581101"/>
            <a:ext cx="7719245" cy="12546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kern="1200" dirty="0">
                <a:solidFill>
                  <a:schemeClr val="tx1"/>
                </a:solidFill>
              </a:rPr>
              <a:t>Po zakończeniu debaty nad raportem </a:t>
            </a:r>
            <a:r>
              <a:rPr lang="pl-PL" b="1" kern="1200" dirty="0">
                <a:solidFill>
                  <a:schemeClr val="tx1"/>
                </a:solidFill>
              </a:rPr>
              <a:t>sejmik województwa przeprowadza głosowanie nad udzieleniem zarządowi województwa wotum zaufania </a:t>
            </a:r>
            <a:r>
              <a:rPr lang="pl-PL" kern="1200" dirty="0">
                <a:solidFill>
                  <a:schemeClr val="tx1"/>
                </a:solidFill>
              </a:rPr>
              <a:t>(bezwzględną większością głosów ustawowego składu sejmiku województwa). </a:t>
            </a:r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AB0F0070-257E-4AD5-8C27-85EBD115049E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412074" y="4116256"/>
            <a:ext cx="0" cy="4648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D6E7B57-F4D6-4B66-ADDB-76ED5E64B69F}"/>
              </a:ext>
            </a:extLst>
          </p:cNvPr>
          <p:cNvCxnSpPr>
            <a:cxnSpLocks/>
          </p:cNvCxnSpPr>
          <p:nvPr/>
        </p:nvCxnSpPr>
        <p:spPr>
          <a:xfrm>
            <a:off x="4412073" y="2011928"/>
            <a:ext cx="0" cy="4648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87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194DF2-D143-450C-8F3A-D7102241F69C}"/>
              </a:ext>
            </a:extLst>
          </p:cNvPr>
          <p:cNvSpPr txBox="1"/>
          <p:nvPr/>
        </p:nvSpPr>
        <p:spPr>
          <a:xfrm>
            <a:off x="120701" y="982047"/>
            <a:ext cx="7991856" cy="510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segment gospodarczy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największy pod względem nakładów – 75% całości, tj. 675 mln zł)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lvl="0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mikrogranty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inwestycyjne TARR S.A. (przyznano blisko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1000 firmom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łącznie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 mln zł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446088" lvl="0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granty na kapitał obrotowy (blisko 400 podmiotom wypłacono łącznie </a:t>
            </a:r>
            <a:b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mln zł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446088" lvl="0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pożyczki płynnościowe (podpisano 82 umowy z przedsiębiorcami),</a:t>
            </a:r>
          </a:p>
          <a:p>
            <a:pPr marL="446088" lvl="0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ulgi </a:t>
            </a:r>
            <a:r>
              <a:rPr lang="pl-P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covidowe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dla wcześniejszych pożyczkobiorców (m.in. wakacje kredytowe),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 dla branży gastronomicznej i fitness 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(projekt „</a:t>
            </a:r>
            <a:r>
              <a:rPr lang="pl-PL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GastroFit</a:t>
            </a:r>
            <a:r>
              <a:rPr lang="pl-PL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endParaRPr lang="pl-PL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lvl="0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odpowiedzi na trudną sytuację przedsiębiorców branż gastronomii </a:t>
            </a:r>
            <a:b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fitness,</a:t>
            </a:r>
          </a:p>
          <a:p>
            <a:pPr marL="446088" lvl="0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wsparcie grantami na kapitał obrotowy w wysokości 6 lub 12 tys. zł, 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6088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cs typeface="Times New Roman" panose="02020603050405020304" pitchFamily="18" charset="0"/>
              </a:rPr>
              <a:t>wsparciem objęto ponad </a:t>
            </a:r>
            <a:r>
              <a:rPr lang="pl-PL" b="1" dirty="0">
                <a:cs typeface="Times New Roman" panose="02020603050405020304" pitchFamily="18" charset="0"/>
              </a:rPr>
              <a:t>450 podmiotów gospodarczych</a:t>
            </a:r>
            <a:r>
              <a:rPr lang="pl-PL" dirty="0">
                <a:cs typeface="Times New Roman" panose="02020603050405020304" pitchFamily="18" charset="0"/>
              </a:rPr>
              <a:t>,</a:t>
            </a:r>
          </a:p>
          <a:p>
            <a:pPr marL="446088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cs typeface="Times New Roman" panose="02020603050405020304" pitchFamily="18" charset="0"/>
              </a:rPr>
              <a:t>szacuje się, że projekt przyczynił się do </a:t>
            </a:r>
            <a:r>
              <a:rPr lang="pl-PL" b="1" dirty="0">
                <a:cs typeface="Times New Roman" panose="02020603050405020304" pitchFamily="18" charset="0"/>
              </a:rPr>
              <a:t>utrzymania około 710 miejsc pracy,</a:t>
            </a:r>
          </a:p>
          <a:p>
            <a:pPr marL="446088" indent="-263525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dirty="0">
                <a:cs typeface="Times New Roman" panose="02020603050405020304" pitchFamily="18" charset="0"/>
              </a:rPr>
              <a:t>łącznie wsparto przedsiębiorców kwotą </a:t>
            </a:r>
            <a:r>
              <a:rPr lang="pl-PL" b="1" dirty="0">
                <a:cs typeface="Times New Roman" panose="02020603050405020304" pitchFamily="18" charset="0"/>
              </a:rPr>
              <a:t>4,6 mln zł.</a:t>
            </a:r>
          </a:p>
        </p:txBody>
      </p:sp>
      <p:sp>
        <p:nvSpPr>
          <p:cNvPr id="5" name="Tytuł 8">
            <a:extLst>
              <a:ext uri="{FF2B5EF4-FFF2-40B4-BE49-F238E27FC236}">
                <a16:creationId xmlns:a16="http://schemas.microsoft.com/office/drawing/2014/main" id="{B5EC68CA-41AC-4260-A0AE-C36B3E503090}"/>
              </a:ext>
            </a:extLst>
          </p:cNvPr>
          <p:cNvSpPr txBox="1">
            <a:spLocks/>
          </p:cNvSpPr>
          <p:nvPr/>
        </p:nvSpPr>
        <p:spPr>
          <a:xfrm>
            <a:off x="120701" y="379513"/>
            <a:ext cx="8835292" cy="38773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000" dirty="0">
                <a:latin typeface="+mn-lt"/>
              </a:rPr>
              <a:t>Pakiet pomocy gospodarczej </a:t>
            </a:r>
          </a:p>
          <a:p>
            <a:r>
              <a:rPr lang="pl-PL" sz="2000" dirty="0">
                <a:solidFill>
                  <a:srgbClr val="FF0000"/>
                </a:solidFill>
                <a:latin typeface="+mn-lt"/>
              </a:rPr>
              <a:t>– </a:t>
            </a: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Marszałkowski pakiet antykryzysowy cd.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71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ECF6BD5-E2FE-461E-9A24-9A2F9CF1F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76785"/>
              </p:ext>
            </p:extLst>
          </p:nvPr>
        </p:nvGraphicFramePr>
        <p:xfrm>
          <a:off x="232255" y="2157922"/>
          <a:ext cx="8368589" cy="1702555"/>
        </p:xfrm>
        <a:graphic>
          <a:graphicData uri="http://schemas.openxmlformats.org/drawingml/2006/table">
            <a:tbl>
              <a:tblPr firstRow="1" firstCol="1" bandRow="1"/>
              <a:tblGrid>
                <a:gridCol w="8368589">
                  <a:extLst>
                    <a:ext uri="{9D8B030D-6E8A-4147-A177-3AD203B41FA5}">
                      <a16:colId xmlns:a16="http://schemas.microsoft.com/office/drawing/2014/main" val="1528983979"/>
                    </a:ext>
                  </a:extLst>
                </a:gridCol>
              </a:tblGrid>
              <a:tr h="1702555"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 PANDEMII Covid-19 NA REALIZACJĘ ZADAŃ Z ZAKRESU TURYSTYKI O CHARAKTERZE WOJEWÓDZKIM I FUNKCJONOWANIE KOMÓREK ORGANIZACYJNYCH 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 względu na stan epidemiczny i obostrzenia z niego wynikające Biuro ds. Rozwoju Turystyki zmuszone było odwołać niektóre z wydarzeń, a jednocześnie część z nich zorganizowana została w trybie online, bądź przeniesione zostały środki finansowe na realizację.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3867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95D8DC2-4EBE-4A4A-9B0A-682D40D72FBD}"/>
              </a:ext>
            </a:extLst>
          </p:cNvPr>
          <p:cNvSpPr txBox="1"/>
          <p:nvPr/>
        </p:nvSpPr>
        <p:spPr>
          <a:xfrm>
            <a:off x="392098" y="291737"/>
            <a:ext cx="4970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00"/>
                </a:solidFill>
              </a:rPr>
              <a:t>Wpływ pandemii Covid-19 na realizację </a:t>
            </a:r>
            <a:br>
              <a:rPr lang="pl-PL" sz="2000" b="1" dirty="0">
                <a:solidFill>
                  <a:srgbClr val="000000"/>
                </a:solidFill>
              </a:rPr>
            </a:br>
            <a:r>
              <a:rPr lang="pl-PL" sz="2000" b="1" dirty="0">
                <a:solidFill>
                  <a:srgbClr val="000000"/>
                </a:solidFill>
              </a:rPr>
              <a:t>działań Zarządu Województwa</a:t>
            </a: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81B385-B7EF-4CC6-BBF2-38A0BEDF4D9D}"/>
              </a:ext>
            </a:extLst>
          </p:cNvPr>
          <p:cNvSpPr txBox="1"/>
          <p:nvPr/>
        </p:nvSpPr>
        <p:spPr>
          <a:xfrm>
            <a:off x="190194" y="1126650"/>
            <a:ext cx="845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Pandemia Covid-19 wpłynęła na działania Zarządu Województwa we wszystkich dziedzinach realizowanych zadań.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5960317-E0CB-4039-834E-37ABA0FCAB9A}"/>
              </a:ext>
            </a:extLst>
          </p:cNvPr>
          <p:cNvSpPr/>
          <p:nvPr/>
        </p:nvSpPr>
        <p:spPr>
          <a:xfrm>
            <a:off x="2523746" y="3041944"/>
            <a:ext cx="1294790" cy="234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9FBF35F5-8804-4B67-9E38-D0A901D57C3D}"/>
              </a:ext>
            </a:extLst>
          </p:cNvPr>
          <p:cNvSpPr/>
          <p:nvPr/>
        </p:nvSpPr>
        <p:spPr>
          <a:xfrm>
            <a:off x="232255" y="3276032"/>
            <a:ext cx="3811219" cy="312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033EBF81-0245-431C-AE23-0C6E9C208F89}"/>
              </a:ext>
            </a:extLst>
          </p:cNvPr>
          <p:cNvSpPr/>
          <p:nvPr/>
        </p:nvSpPr>
        <p:spPr>
          <a:xfrm>
            <a:off x="4572000" y="3311956"/>
            <a:ext cx="1393542" cy="234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ED928B9-78AD-48F3-B5F6-A7DC9FC8E930}"/>
              </a:ext>
            </a:extLst>
          </p:cNvPr>
          <p:cNvSpPr txBox="1"/>
          <p:nvPr/>
        </p:nvSpPr>
        <p:spPr>
          <a:xfrm>
            <a:off x="190194" y="4114531"/>
            <a:ext cx="8452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Calibri" panose="020F0502020204030204" pitchFamily="34" charset="0"/>
              </a:rPr>
              <a:t>W 2020 roku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odwołano</a:t>
            </a:r>
            <a:r>
              <a:rPr lang="pl-PL" sz="1800" dirty="0">
                <a:effectLst/>
                <a:ea typeface="Calibri" panose="020F0502020204030204" pitchFamily="34" charset="0"/>
              </a:rPr>
              <a:t> szereg wydarzeń, z którymi były powiązane planowane zadania – np. odwołano imprezy targowe i/lub promocyjne, imprezy kulturalne, szkolenia, wyjazdy studialne, wizyty zagraniczne w których zaplanowane wcześniej uczestnictwo przekładało się na realizację wskaźników projektów. Jednocześnie bardzo często stosowano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rozwiązania zamienne </a:t>
            </a:r>
            <a:r>
              <a:rPr lang="pl-PL" dirty="0">
                <a:ea typeface="Calibri" panose="020F0502020204030204" pitchFamily="34" charset="0"/>
              </a:rPr>
              <a:t>np. </a:t>
            </a:r>
            <a:r>
              <a:rPr lang="pl-PL" sz="1800" dirty="0">
                <a:effectLst/>
                <a:ea typeface="Calibri" panose="020F0502020204030204" pitchFamily="34" charset="0"/>
              </a:rPr>
              <a:t>telekonferencji.</a:t>
            </a:r>
            <a:endParaRPr lang="pl-PL" dirty="0"/>
          </a:p>
        </p:txBody>
      </p:sp>
      <p:sp>
        <p:nvSpPr>
          <p:cNvPr id="13" name="Prostokąt zaokrąglony 19">
            <a:extLst>
              <a:ext uri="{FF2B5EF4-FFF2-40B4-BE49-F238E27FC236}">
                <a16:creationId xmlns:a16="http://schemas.microsoft.com/office/drawing/2014/main" id="{92326A1D-481F-40F8-9BFB-B0F4035F73BB}"/>
              </a:ext>
            </a:extLst>
          </p:cNvPr>
          <p:cNvSpPr/>
          <p:nvPr/>
        </p:nvSpPr>
        <p:spPr>
          <a:xfrm>
            <a:off x="158741" y="86761"/>
            <a:ext cx="8848526" cy="6697611"/>
          </a:xfrm>
          <a:prstGeom prst="round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Prostokąt zaokrąglony 19">
            <a:extLst>
              <a:ext uri="{FF2B5EF4-FFF2-40B4-BE49-F238E27FC236}">
                <a16:creationId xmlns:a16="http://schemas.microsoft.com/office/drawing/2014/main" id="{A1A51BE5-2B61-4CFE-A90E-295788AF2AC9}"/>
              </a:ext>
            </a:extLst>
          </p:cNvPr>
          <p:cNvSpPr/>
          <p:nvPr/>
        </p:nvSpPr>
        <p:spPr>
          <a:xfrm>
            <a:off x="5252560" y="153131"/>
            <a:ext cx="3650140" cy="5630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Przykład szczegółowego przedstawienia informacji</a:t>
            </a:r>
          </a:p>
        </p:txBody>
      </p:sp>
    </p:spTree>
    <p:extLst>
      <p:ext uri="{BB962C8B-B14F-4D97-AF65-F5344CB8AC3E}">
        <p14:creationId xmlns:p14="http://schemas.microsoft.com/office/powerpoint/2010/main" val="272279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6D2250F-7723-4E38-B117-B9E6CC85233A}"/>
              </a:ext>
            </a:extLst>
          </p:cNvPr>
          <p:cNvSpPr txBox="1"/>
          <p:nvPr/>
        </p:nvSpPr>
        <p:spPr>
          <a:xfrm>
            <a:off x="256137" y="4187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800"/>
              </a:spcBef>
              <a:spcAft>
                <a:spcPts val="1200"/>
              </a:spcAft>
            </a:pPr>
            <a:r>
              <a:rPr lang="pl-PL" sz="20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A8AF46E-ADD8-4B6E-8A45-FE6CC041AFB4}"/>
              </a:ext>
            </a:extLst>
          </p:cNvPr>
          <p:cNvSpPr txBox="1"/>
          <p:nvPr/>
        </p:nvSpPr>
        <p:spPr>
          <a:xfrm>
            <a:off x="256137" y="441982"/>
            <a:ext cx="8701185" cy="1848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Raport o stanie województwa kujawsko-pomorskiego w 2020 r.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trzecią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edycją raportu o stanie województwa. Jest to zarazem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ostatnie opracowanie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dotyczące realizacji ustaleń </a:t>
            </a:r>
            <a:r>
              <a:rPr lang="pl-PL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Strategii rozwoju województwa kujawsko-pomorskiego do roku 2020 – Plan modernizacji 2020+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gdyż w pod koniec 2020 r. Sejmik Województwa Kujawsko-Pomorskiego przyjął </a:t>
            </a:r>
            <a:r>
              <a:rPr lang="pl-PL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Strategię rozwoju województwa kujawsko-pomorskiego do 2030 roku – Strategia Przyspieszenia 2030+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E898285-E8D3-4FC7-88A2-388FDA538FCD}"/>
              </a:ext>
            </a:extLst>
          </p:cNvPr>
          <p:cNvSpPr txBox="1"/>
          <p:nvPr/>
        </p:nvSpPr>
        <p:spPr>
          <a:xfrm>
            <a:off x="256137" y="2340868"/>
            <a:ext cx="874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effectLst/>
                <a:ea typeface="Calibri" panose="020F0502020204030204" pitchFamily="34" charset="0"/>
              </a:rPr>
              <a:t>Raport</a:t>
            </a:r>
            <a:r>
              <a:rPr lang="pl-PL" sz="1800" dirty="0">
                <a:effectLst/>
                <a:ea typeface="Calibri" panose="020F0502020204030204" pitchFamily="34" charset="0"/>
              </a:rPr>
              <a:t> stanowi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podsumowanie najważniejszych działań </a:t>
            </a:r>
            <a:r>
              <a:rPr lang="pl-PL" sz="1800" dirty="0">
                <a:effectLst/>
                <a:ea typeface="Calibri" panose="020F0502020204030204" pitchFamily="34" charset="0"/>
              </a:rPr>
              <a:t>Zarządu Województwa Kujawsko-Pomorskiego w 2020 roku.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C3B65EF-B53C-4166-AC28-D0BBBE0B0EF6}"/>
              </a:ext>
            </a:extLst>
          </p:cNvPr>
          <p:cNvSpPr txBox="1"/>
          <p:nvPr/>
        </p:nvSpPr>
        <p:spPr>
          <a:xfrm>
            <a:off x="256137" y="3037374"/>
            <a:ext cx="8701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Wybuch pandemii spowodował modyfikację zadań w każdej dziedzinie działalności Zarządu Województwa, który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bardzo szybko wprowadził rozwiązania organizacyjne, dostosowane do wymogów pandemii a także zmodyfikował działania merytoryczne, aby zachować pełną sprawność w realizacji zadań</a:t>
            </a:r>
            <a:r>
              <a:rPr lang="pl-PL" b="1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E6ADE93-5B03-4347-AE86-66A930B64973}"/>
              </a:ext>
            </a:extLst>
          </p:cNvPr>
          <p:cNvSpPr txBox="1"/>
          <p:nvPr/>
        </p:nvSpPr>
        <p:spPr>
          <a:xfrm>
            <a:off x="256137" y="4564877"/>
            <a:ext cx="859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Pomimo niesprzyjających warunków zrealizowano szereg dodatkowych zadań związanych z przeciwdziałaniem pandemii Covid-19 oraz łagodzeniem jej skutków.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0C0DC08-7D69-4C4A-BA97-8622684FDFEC}"/>
              </a:ext>
            </a:extLst>
          </p:cNvPr>
          <p:cNvSpPr txBox="1"/>
          <p:nvPr/>
        </p:nvSpPr>
        <p:spPr>
          <a:xfrm>
            <a:off x="256136" y="5498560"/>
            <a:ext cx="888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Efekty działania Zarządu Województwa w 2020 r. nie można w prosty sposób porównywać z poprzednimi latami, ponieważ sytuacja związana w wybuchem pandemii Covid-19 generowała nowe aktywności i potrzeby realizowania innych zadań.</a:t>
            </a:r>
          </a:p>
        </p:txBody>
      </p:sp>
    </p:spTree>
    <p:extLst>
      <p:ext uri="{BB962C8B-B14F-4D97-AF65-F5344CB8AC3E}">
        <p14:creationId xmlns:p14="http://schemas.microsoft.com/office/powerpoint/2010/main" val="3088291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70A15CD-C831-4444-B46A-71349FC6A21C}"/>
              </a:ext>
            </a:extLst>
          </p:cNvPr>
          <p:cNvSpPr txBox="1"/>
          <p:nvPr/>
        </p:nvSpPr>
        <p:spPr>
          <a:xfrm>
            <a:off x="1152525" y="3044279"/>
            <a:ext cx="683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53865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7352" y="219075"/>
            <a:ext cx="6562812" cy="428625"/>
          </a:xfrm>
        </p:spPr>
        <p:txBody>
          <a:bodyPr/>
          <a:lstStyle/>
          <a:p>
            <a:r>
              <a:rPr lang="pl-PL" sz="2000" dirty="0">
                <a:latin typeface="+mn-lt"/>
              </a:rPr>
              <a:t>Struktura </a:t>
            </a:r>
            <a:r>
              <a:rPr lang="pl-PL" sz="2000" i="1" dirty="0">
                <a:latin typeface="+mn-lt"/>
              </a:rPr>
              <a:t>Raportu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3088A94-FEE1-4771-A9D6-8462F77CADB3}"/>
              </a:ext>
            </a:extLst>
          </p:cNvPr>
          <p:cNvSpPr txBox="1"/>
          <p:nvPr/>
        </p:nvSpPr>
        <p:spPr>
          <a:xfrm>
            <a:off x="387352" y="791119"/>
            <a:ext cx="8070848" cy="408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dirty="0"/>
              <a:t>1. Wprowadzenie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dirty="0"/>
              <a:t>2. Opis realizacji strategii, programów, polityk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dirty="0"/>
              <a:t>3. Informacja o pracy Zarządu Województwa</a:t>
            </a:r>
          </a:p>
          <a:p>
            <a:pPr marL="266700" indent="-266700">
              <a:lnSpc>
                <a:spcPct val="107000"/>
              </a:lnSpc>
              <a:spcAft>
                <a:spcPts val="600"/>
              </a:spcAft>
            </a:pPr>
            <a:r>
              <a:rPr lang="pl-PL" dirty="0"/>
              <a:t>4. Działania Zarządu Województwa na rzecz rozwoju społeczno- gospodarczego regionu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dirty="0"/>
              <a:t>5. Podsumowanie</a:t>
            </a:r>
          </a:p>
          <a:p>
            <a:pPr marL="1524000" indent="-1524000">
              <a:lnSpc>
                <a:spcPct val="107000"/>
              </a:lnSpc>
              <a:spcAft>
                <a:spcPts val="600"/>
              </a:spcAft>
            </a:pPr>
            <a:r>
              <a:rPr lang="pl-PL" dirty="0"/>
              <a:t>Załącznik nr 1. Szczegółowe informacje nt. realizacji przedsięwzięć Strategii w ramach poszczególnych celów strategicznych</a:t>
            </a:r>
          </a:p>
          <a:p>
            <a:pPr marL="1524000" indent="-1524000">
              <a:lnSpc>
                <a:spcPct val="107000"/>
              </a:lnSpc>
              <a:spcAft>
                <a:spcPts val="600"/>
              </a:spcAft>
            </a:pPr>
            <a:r>
              <a:rPr lang="pl-PL" dirty="0"/>
              <a:t>Załącznik nr 2. Wyjaśnienie relacji pomiędzy ”Raportem o stanie Województwa Kujawsko-Pomorskiego w 2020 r.” a „Sprawozdaniem z wykonania budżetu Województwa Kujawsko-Pomorskiego za 2020 rok.”</a:t>
            </a:r>
          </a:p>
        </p:txBody>
      </p:sp>
    </p:spTree>
    <p:extLst>
      <p:ext uri="{BB962C8B-B14F-4D97-AF65-F5344CB8AC3E}">
        <p14:creationId xmlns:p14="http://schemas.microsoft.com/office/powerpoint/2010/main" val="421966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AF014DD-BA92-4B65-8421-3F9508A5D2C1}"/>
              </a:ext>
            </a:extLst>
          </p:cNvPr>
          <p:cNvSpPr txBox="1"/>
          <p:nvPr/>
        </p:nvSpPr>
        <p:spPr>
          <a:xfrm>
            <a:off x="317497" y="1482734"/>
            <a:ext cx="8000335" cy="432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Raport o stanie województwa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opracowano w oparciu o: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dane z departamentów i jednostek organizacyjnych Urzędu Marszałkowskiego Województwa Kujawsko-Pomorskiego w Toruniu oraz pełnomocników Marszałka i Zarządu Województwa;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uchwały Sejmiku i Zarządu Województwa;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sprawozdanie z wykonania budżetu Województwa Kujawsko-Pomorskiego za 2020 rok;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dane od partnerów zewnętrznych: jednostek samorządu terytorialnego, instytucji, organizacji i innych podmiotów uczestniczących w rozwoju województwa;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informacje ze strony www.mojregion.eu;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informacje ze strony www.kujawsko-pomorskie.pl;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dane z Banku Danych Lokalnych GUS;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przegląd prasy lokalnej, regionalnej, ogólnokrajowej i stron internetowych.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E19CA99C-D1C2-4765-96DA-D96712487237}"/>
              </a:ext>
            </a:extLst>
          </p:cNvPr>
          <p:cNvSpPr txBox="1">
            <a:spLocks/>
          </p:cNvSpPr>
          <p:nvPr/>
        </p:nvSpPr>
        <p:spPr>
          <a:xfrm>
            <a:off x="317497" y="240768"/>
            <a:ext cx="7586166" cy="4857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sz="2000" dirty="0">
                <a:latin typeface="+mn-lt"/>
              </a:rPr>
              <a:t>Źródła danych wykorzystane w pracach nad </a:t>
            </a:r>
            <a:r>
              <a:rPr lang="pl-PL" sz="2000" i="1" dirty="0">
                <a:latin typeface="+mn-lt"/>
              </a:rPr>
              <a:t>Raportem</a:t>
            </a:r>
          </a:p>
        </p:txBody>
      </p:sp>
    </p:spTree>
    <p:extLst>
      <p:ext uri="{BB962C8B-B14F-4D97-AF65-F5344CB8AC3E}">
        <p14:creationId xmlns:p14="http://schemas.microsoft.com/office/powerpoint/2010/main" val="282765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8">
            <a:extLst>
              <a:ext uri="{FF2B5EF4-FFF2-40B4-BE49-F238E27FC236}">
                <a16:creationId xmlns:a16="http://schemas.microsoft.com/office/drawing/2014/main" id="{EA9580A4-BAE8-4292-BD13-4BB161520E89}"/>
              </a:ext>
            </a:extLst>
          </p:cNvPr>
          <p:cNvSpPr txBox="1">
            <a:spLocks/>
          </p:cNvSpPr>
          <p:nvPr/>
        </p:nvSpPr>
        <p:spPr>
          <a:xfrm>
            <a:off x="220657" y="1"/>
            <a:ext cx="7683006" cy="8763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pl-PL" sz="2000" dirty="0">
                <a:latin typeface="+mn-lt"/>
              </a:rPr>
              <a:t>Opis uwarunkowań społeczno-gospodarczych działalności Zarządu Województwa w 2020 r.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38665C4-0431-4AAF-A421-F31E9E1CEBB3}"/>
              </a:ext>
            </a:extLst>
          </p:cNvPr>
          <p:cNvSpPr txBox="1"/>
          <p:nvPr/>
        </p:nvSpPr>
        <p:spPr>
          <a:xfrm>
            <a:off x="220657" y="1087609"/>
            <a:ext cx="858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ea typeface="Calibri" panose="020F0502020204030204" pitchFamily="34" charset="0"/>
              </a:rPr>
              <a:t>P</a:t>
            </a:r>
            <a:r>
              <a:rPr lang="pl-PL" b="1" dirty="0">
                <a:effectLst/>
                <a:ea typeface="Calibri" panose="020F0502020204030204" pitchFamily="34" charset="0"/>
              </a:rPr>
              <a:t>oczątek 2020 roku zapowiadał bardzo korzystne perspektywy rozwoju województwa </a:t>
            </a:r>
            <a:r>
              <a:rPr lang="pl-PL" dirty="0">
                <a:effectLst/>
                <a:ea typeface="Calibri" panose="020F0502020204030204" pitchFamily="34" charset="0"/>
              </a:rPr>
              <a:t>– rok 2019 kontynuował trendy z poprzednich lat i był kolejnym rokiem, w którym wskaźniki stanu rozwoju społeczno-gospodarczego w województwie osiągały bardzo korzystne wartości.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ea typeface="Calibri" panose="020F0502020204030204" pitchFamily="34" charset="0"/>
              </a:rPr>
              <a:t>20 marca 2020 roku wprowadzono w Polsce stan epidemii i już do końca 2020 r. ogół procesów rozwoju podporządkowany był pandemii Covid-19.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</a:rPr>
              <a:t>Pandemia Covid-19 w bardzo dużym stopniu wpłynęła na zadania i organizację pracy na poziomie administracji samorządu województwa, która bezpośrednio po ogłoszeniu stanu epidemii rozpoczęła działania na rzecz przeciwdziałania jej rozprzestrzeniania się oraz łagodzenia jej skutków. 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</a:rPr>
              <a:t>W</a:t>
            </a:r>
            <a:r>
              <a:rPr lang="pl-PL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</a:rPr>
              <a:t>wielu dziedzinach nie udało się zrealizować zaplanowanych wskaźników lub zakładanych efektów, odwołano szereg wydarzeń, często stosowano rozwiązania zamienne.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Raporcie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odniesiono się do wpływu pandemii na każdy obszar funkcjonowania administracji samorządowej. </a:t>
            </a:r>
          </a:p>
        </p:txBody>
      </p:sp>
    </p:spTree>
    <p:extLst>
      <p:ext uri="{BB962C8B-B14F-4D97-AF65-F5344CB8AC3E}">
        <p14:creationId xmlns:p14="http://schemas.microsoft.com/office/powerpoint/2010/main" val="126157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8BFCE1AE-90D9-4574-85CC-D6A02BAB7B22}"/>
              </a:ext>
            </a:extLst>
          </p:cNvPr>
          <p:cNvSpPr txBox="1"/>
          <p:nvPr/>
        </p:nvSpPr>
        <p:spPr>
          <a:xfrm>
            <a:off x="295694" y="77615"/>
            <a:ext cx="7864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b="1" dirty="0"/>
              <a:t>Stan epidemii w Polsce i w województwie kujawsko-pomorskim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CEEF63-E6FA-407D-AAD1-2FCD38B9FFA5}"/>
              </a:ext>
            </a:extLst>
          </p:cNvPr>
          <p:cNvSpPr txBox="1"/>
          <p:nvPr/>
        </p:nvSpPr>
        <p:spPr>
          <a:xfrm>
            <a:off x="295694" y="1987395"/>
            <a:ext cx="8246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Pierwszy przypadek choroby Covid-19, wywoływanej przez wirusa SARS-CoV-2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Polsce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stwierdzono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marca 2020 r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E64970-A3F0-4E65-8074-C903974CC9FE}"/>
              </a:ext>
            </a:extLst>
          </p:cNvPr>
          <p:cNvSpPr txBox="1"/>
          <p:nvPr/>
        </p:nvSpPr>
        <p:spPr>
          <a:xfrm>
            <a:off x="295694" y="2658615"/>
            <a:ext cx="7864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Pierwszy przypadek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 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województwie kujawsko-pomorskim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pojawił się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 marca 2020 r.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kujawsko-pomorskie było przedostatnim województwem, w którym potwierdzono zachorowania.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D8F9EFE-5365-4CC7-A37C-6D24774C64A3}"/>
              </a:ext>
            </a:extLst>
          </p:cNvPr>
          <p:cNvSpPr txBox="1"/>
          <p:nvPr/>
        </p:nvSpPr>
        <p:spPr>
          <a:xfrm>
            <a:off x="295694" y="3606834"/>
            <a:ext cx="7286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marca 2020 r. wprowadzono w Polsce stan epidemii. </a:t>
            </a:r>
            <a:endParaRPr lang="pl-PL" b="1" dirty="0"/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id="{30EA1FBF-2DA0-4B8A-8F1C-BA04DE2FEEB2}"/>
              </a:ext>
            </a:extLst>
          </p:cNvPr>
          <p:cNvSpPr txBox="1">
            <a:spLocks/>
          </p:cNvSpPr>
          <p:nvPr/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8C2150C-FA90-460B-A726-FD7CA1CFEBAE}"/>
              </a:ext>
            </a:extLst>
          </p:cNvPr>
          <p:cNvSpPr txBox="1"/>
          <p:nvPr/>
        </p:nvSpPr>
        <p:spPr>
          <a:xfrm>
            <a:off x="295694" y="4001055"/>
            <a:ext cx="7607969" cy="66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końca 2020 roku w województwie kujawsko-pomorskim zachorowało 84 626 osób, z tej liczby zmarło 1507 osób. </a:t>
            </a:r>
          </a:p>
        </p:txBody>
      </p:sp>
    </p:spTree>
    <p:extLst>
      <p:ext uri="{BB962C8B-B14F-4D97-AF65-F5344CB8AC3E}">
        <p14:creationId xmlns:p14="http://schemas.microsoft.com/office/powerpoint/2010/main" val="97994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8BFCE1AE-90D9-4574-85CC-D6A02BAB7B22}"/>
              </a:ext>
            </a:extLst>
          </p:cNvPr>
          <p:cNvSpPr txBox="1"/>
          <p:nvPr/>
        </p:nvSpPr>
        <p:spPr>
          <a:xfrm>
            <a:off x="295694" y="77615"/>
            <a:ext cx="7864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b="1" dirty="0"/>
              <a:t>Stan epidemii w Polsce i w województwie kujawsko-pomorskim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A146795-D7AA-473B-830B-F55B742F1A9D}"/>
              </a:ext>
            </a:extLst>
          </p:cNvPr>
          <p:cNvSpPr txBox="1"/>
          <p:nvPr/>
        </p:nvSpPr>
        <p:spPr>
          <a:xfrm>
            <a:off x="366676" y="5006049"/>
            <a:ext cx="8472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Rozkład </a:t>
            </a:r>
            <a:r>
              <a:rPr lang="pl-P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zachorowań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terenie województwa na osi czasu wskazuje, że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największa ich liczba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miała miejsce w 35. i 36. tygodniu trwania pandemii (a więc od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27 października do 9 listopada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zanotowano wówczas ponad 20,5 tys. przypadków, czyli prawie ¼ ogólnej sumy z całego roku. </a:t>
            </a:r>
            <a:endParaRPr lang="pl-PL" dirty="0"/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id="{30EA1FBF-2DA0-4B8A-8F1C-BA04DE2FEEB2}"/>
              </a:ext>
            </a:extLst>
          </p:cNvPr>
          <p:cNvSpPr txBox="1">
            <a:spLocks/>
          </p:cNvSpPr>
          <p:nvPr/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8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Urząd Marszałkowski Województwa Kujawsko-Pomorskiego w Toruniu   |   </a:t>
            </a:r>
            <a:r>
              <a:rPr lang="pl-PL"/>
              <a:t>Departament Planowania Strategicznego i Rozwoju Gospodarczego</a:t>
            </a:r>
          </a:p>
          <a:p>
            <a:endParaRPr lang="pl-PL"/>
          </a:p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842644-F692-4416-B045-4E12DB0D36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2" y="583103"/>
            <a:ext cx="6873241" cy="4213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64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l-PL" b="1" dirty="0"/>
              <a:t>Urząd Marszałkowski Województwa Kujawsko-Pomorskiego w Toruniu   |   </a:t>
            </a:r>
            <a:r>
              <a:rPr lang="pl-PL" dirty="0"/>
              <a:t>Departament Planowania Strategicznego i Rozwoju Gospodarczego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3B64100-355E-4E0B-89D2-B2644F538CD4}"/>
              </a:ext>
            </a:extLst>
          </p:cNvPr>
          <p:cNvSpPr txBox="1"/>
          <p:nvPr/>
        </p:nvSpPr>
        <p:spPr>
          <a:xfrm>
            <a:off x="186282" y="209054"/>
            <a:ext cx="808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Informacja o realizacji </a:t>
            </a:r>
            <a:r>
              <a:rPr lang="pl-P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Strategii rozwoju województwa kujawsko-pomorskiego do roku 2020 – Plan modernizacji 2020+</a:t>
            </a:r>
            <a:endParaRPr lang="pl-PL" sz="20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C60A50-7AD3-49EE-882C-C3A9BAB08A4A}"/>
              </a:ext>
            </a:extLst>
          </p:cNvPr>
          <p:cNvSpPr txBox="1"/>
          <p:nvPr/>
        </p:nvSpPr>
        <p:spPr>
          <a:xfrm>
            <a:off x="328068" y="931835"/>
            <a:ext cx="8083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a typeface="Calibri" panose="020F0502020204030204" pitchFamily="34" charset="0"/>
              </a:rPr>
              <a:t>Z</a:t>
            </a:r>
            <a:r>
              <a:rPr lang="pl-PL" sz="1800" dirty="0">
                <a:effectLst/>
                <a:ea typeface="Calibri" panose="020F0502020204030204" pitchFamily="34" charset="0"/>
              </a:rPr>
              <a:t> końcem 2020 r. </a:t>
            </a:r>
            <a:r>
              <a:rPr lang="pl-PL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z</a:t>
            </a:r>
            <a:r>
              <a:rPr lang="pl-PL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decydowana część 192 przedsięwzięć </a:t>
            </a:r>
            <a:r>
              <a:rPr lang="pl-PL" sz="1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Strategii</a:t>
            </a:r>
            <a:r>
              <a:rPr lang="pl-PL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została już zrealizowana lub znajdowała się w zaawansowanej fazie realizacji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– 48% wszystkich zadań, a realizacja kolejnych 19% przedsięwzięć została rozpoczęta (razem 128 zadań).</a:t>
            </a:r>
          </a:p>
          <a:p>
            <a:endParaRPr lang="pl-PL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B48FFDA-26D8-4EEC-ABA1-27C924D1C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28054"/>
              </p:ext>
            </p:extLst>
          </p:nvPr>
        </p:nvGraphicFramePr>
        <p:xfrm>
          <a:off x="328068" y="2171700"/>
          <a:ext cx="6796632" cy="4285704"/>
        </p:xfrm>
        <a:graphic>
          <a:graphicData uri="http://schemas.openxmlformats.org/drawingml/2006/table">
            <a:tbl>
              <a:tblPr firstRow="1" firstCol="1" bandRow="1"/>
              <a:tblGrid>
                <a:gridCol w="2550984">
                  <a:extLst>
                    <a:ext uri="{9D8B030D-6E8A-4147-A177-3AD203B41FA5}">
                      <a16:colId xmlns:a16="http://schemas.microsoft.com/office/drawing/2014/main" val="1722169023"/>
                    </a:ext>
                  </a:extLst>
                </a:gridCol>
                <a:gridCol w="1826520">
                  <a:extLst>
                    <a:ext uri="{9D8B030D-6E8A-4147-A177-3AD203B41FA5}">
                      <a16:colId xmlns:a16="http://schemas.microsoft.com/office/drawing/2014/main" val="1351542883"/>
                    </a:ext>
                  </a:extLst>
                </a:gridCol>
                <a:gridCol w="1696911">
                  <a:extLst>
                    <a:ext uri="{9D8B030D-6E8A-4147-A177-3AD203B41FA5}">
                      <a16:colId xmlns:a16="http://schemas.microsoft.com/office/drawing/2014/main" val="317226463"/>
                    </a:ext>
                  </a:extLst>
                </a:gridCol>
                <a:gridCol w="722217">
                  <a:extLst>
                    <a:ext uri="{9D8B030D-6E8A-4147-A177-3AD203B41FA5}">
                      <a16:colId xmlns:a16="http://schemas.microsoft.com/office/drawing/2014/main" val="2894356615"/>
                    </a:ext>
                  </a:extLst>
                </a:gridCol>
              </a:tblGrid>
              <a:tr h="632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Etapy realizacji przedsięwzięć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przedsięwzięć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danym etapie realizacji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przedsięwzięć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danym etapie realizacji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685302"/>
                  </a:ext>
                </a:extLst>
              </a:tr>
              <a:tr h="497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zrealizowano,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zrealizowano (działanie ciągłe)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88486"/>
                  </a:ext>
                </a:extLst>
              </a:tr>
              <a:tr h="695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faza zaawansowana/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zaawansowana faza procesu inwestycyjnego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11371"/>
                  </a:ext>
                </a:extLst>
              </a:tr>
              <a:tr h="385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wstępna faza procesu inwestycyjnego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165487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faza uzgadniania dokumentacji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520306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faza projektowa/początkowa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90071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rozpoczęto realizacji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33968"/>
                  </a:ext>
                </a:extLst>
              </a:tr>
              <a:tr h="695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odstąpiono od realizacji/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odstąpiono od realizacji w okresie do roku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14559"/>
                  </a:ext>
                </a:extLst>
              </a:tr>
              <a:tr h="273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88255"/>
                  </a:ext>
                </a:extLst>
              </a:tr>
              <a:tr h="239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19298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F2FACA8-2D82-4A53-BD0B-C3626BD6C3BD}"/>
              </a:ext>
            </a:extLst>
          </p:cNvPr>
          <p:cNvSpPr txBox="1"/>
          <p:nvPr/>
        </p:nvSpPr>
        <p:spPr>
          <a:xfrm>
            <a:off x="7188199" y="3015328"/>
            <a:ext cx="21632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Szczegółową informację o stanie realizacji poszczególnych przedsięwzięć określonych w </a:t>
            </a:r>
            <a:r>
              <a:rPr lang="pl-PL" sz="1600" i="1" dirty="0"/>
              <a:t>Strategii </a:t>
            </a:r>
            <a:r>
              <a:rPr lang="pl-PL" sz="1600" dirty="0"/>
              <a:t>przedstawiono w załączniku nr 1 do niniejszego </a:t>
            </a:r>
            <a:r>
              <a:rPr lang="pl-PL" sz="1600" i="1" dirty="0"/>
              <a:t>Raportu</a:t>
            </a:r>
            <a:r>
              <a:rPr lang="pl-PL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0858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ultimedi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1833</TotalTime>
  <Words>4031</Words>
  <Application>Microsoft Office PowerPoint</Application>
  <PresentationFormat>Pokaz na ekranie (4:3)</PresentationFormat>
  <Paragraphs>310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Arial</vt:lpstr>
      <vt:lpstr>Cambria</vt:lpstr>
      <vt:lpstr>Lato</vt:lpstr>
      <vt:lpstr>Lato Heavy</vt:lpstr>
      <vt:lpstr>Symbol</vt:lpstr>
      <vt:lpstr>Tahoma</vt:lpstr>
      <vt:lpstr>Motyw pakietu Office</vt:lpstr>
      <vt:lpstr>Prezentacja programu PowerPoint</vt:lpstr>
      <vt:lpstr>Prezentacja programu PowerPoint</vt:lpstr>
      <vt:lpstr>Ścieżka procedowania Raportu</vt:lpstr>
      <vt:lpstr>Struktura Raportu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Glapinski</dc:creator>
  <cp:lastModifiedBy>Anna Sobierajska</cp:lastModifiedBy>
  <cp:revision>197</cp:revision>
  <cp:lastPrinted>2021-04-28T10:35:26Z</cp:lastPrinted>
  <dcterms:created xsi:type="dcterms:W3CDTF">2016-12-16T08:08:09Z</dcterms:created>
  <dcterms:modified xsi:type="dcterms:W3CDTF">2021-04-28T11:19:23Z</dcterms:modified>
</cp:coreProperties>
</file>