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67" r:id="rId3"/>
    <p:sldId id="257" r:id="rId4"/>
    <p:sldId id="258" r:id="rId5"/>
    <p:sldId id="260" r:id="rId6"/>
    <p:sldId id="266" r:id="rId7"/>
    <p:sldId id="288" r:id="rId8"/>
    <p:sldId id="297" r:id="rId9"/>
    <p:sldId id="290" r:id="rId10"/>
    <p:sldId id="286" r:id="rId11"/>
    <p:sldId id="295" r:id="rId12"/>
    <p:sldId id="296" r:id="rId13"/>
    <p:sldId id="299" r:id="rId14"/>
    <p:sldId id="261" r:id="rId15"/>
    <p:sldId id="262" r:id="rId16"/>
    <p:sldId id="293" r:id="rId17"/>
    <p:sldId id="270" r:id="rId18"/>
  </p:sldIdLst>
  <p:sldSz cx="9144000" cy="6858000" type="screen4x3"/>
  <p:notesSz cx="7010400" cy="9296400"/>
  <p:defaultTextStyle>
    <a:defPPr>
      <a:defRPr lang="pl-P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00"/>
    <a:srgbClr val="CC3300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yl pośredni 2 — Ak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8FB837D-C827-4EFA-A057-4D05807E0F7C}" styleName="Styl z motywem 1 — Ak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C7853C-536D-4A76-A0AE-DD22124D55A5}" styleName="Styl z motywem 1 — Ak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5AB1C69-6EDB-4FF4-983F-18BD219EF322}" styleName="Styl pośredni 2 — Ak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BDBED569-4797-4DF1-A0F4-6AAB3CD982D8}" styleName="Styl jasny 3 — Ak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1EBBBCC-DAD2-459C-BE2E-F6DE35CF9A28}" styleName="Styl ciemny 2 - Akcent 3/Ak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793D81CF-94F2-401A-BA57-92F5A7B2D0C5}" styleName="Styl pośredni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Styl pośredni 1 — Ak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Styl pośredni 2 — Ak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1" autoAdjust="0"/>
    <p:restoredTop sz="94682" autoAdjust="0"/>
  </p:normalViewPr>
  <p:slideViewPr>
    <p:cSldViewPr>
      <p:cViewPr varScale="1">
        <p:scale>
          <a:sx n="92" d="100"/>
          <a:sy n="92" d="100"/>
        </p:scale>
        <p:origin x="1476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364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546DBA-5E3A-4EEA-B6A1-1BF4A236D8CA}" type="doc">
      <dgm:prSet loTypeId="urn:microsoft.com/office/officeart/2005/8/layout/vList2" loCatId="list" qsTypeId="urn:microsoft.com/office/officeart/2005/8/quickstyle/simple3" qsCatId="simple" csTypeId="urn:microsoft.com/office/officeart/2005/8/colors/accent6_2" csCatId="accent6" phldr="1"/>
      <dgm:spPr/>
      <dgm:t>
        <a:bodyPr/>
        <a:lstStyle/>
        <a:p>
          <a:endParaRPr lang="pl-PL"/>
        </a:p>
      </dgm:t>
    </dgm:pt>
    <dgm:pt modelId="{FBE7BCBC-BF2E-4E8B-AED7-CDA3DB60131E}">
      <dgm:prSet/>
      <dgm:spPr/>
      <dgm:t>
        <a:bodyPr/>
        <a:lstStyle/>
        <a:p>
          <a:pPr algn="ctr" rtl="0"/>
          <a:r>
            <a:rPr lang="pl-PL" dirty="0" smtClean="0"/>
            <a:t>ANALIZA PORÓWNAWCZA LATA 2010 - 2018</a:t>
          </a:r>
        </a:p>
      </dgm:t>
    </dgm:pt>
    <dgm:pt modelId="{A27AA20E-B5E4-4D3D-A2C3-60DDA90BE18B}" type="par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8DCF8E4-1617-41B2-8AAB-9542173B6FC3}" type="sibTrans" cxnId="{83693FE7-D487-40B2-BED1-5C2DAC4EEDC7}">
      <dgm:prSet/>
      <dgm:spPr/>
      <dgm:t>
        <a:bodyPr/>
        <a:lstStyle/>
        <a:p>
          <a:pPr algn="ctr"/>
          <a:endParaRPr lang="pl-PL"/>
        </a:p>
      </dgm:t>
    </dgm:pt>
    <dgm:pt modelId="{558B95FA-A1D0-4152-9345-9EF5E72FB6D8}" type="pres">
      <dgm:prSet presAssocID="{67546DBA-5E3A-4EEA-B6A1-1BF4A236D8C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pl-PL"/>
        </a:p>
      </dgm:t>
    </dgm:pt>
    <dgm:pt modelId="{5ECBF0C8-B4C4-428A-B0AA-8761EF7159F1}" type="pres">
      <dgm:prSet presAssocID="{FBE7BCBC-BF2E-4E8B-AED7-CDA3DB60131E}" presName="parentText" presStyleLbl="node1" presStyleIdx="0" presStyleCnt="1" custScaleY="148921" custLinFactY="-23685" custLinFactNeighborX="-3571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pl-PL"/>
        </a:p>
      </dgm:t>
    </dgm:pt>
  </dgm:ptLst>
  <dgm:cxnLst>
    <dgm:cxn modelId="{5CED0B79-55CD-445D-B37E-D908B1ECC4B3}" type="presOf" srcId="{FBE7BCBC-BF2E-4E8B-AED7-CDA3DB60131E}" destId="{5ECBF0C8-B4C4-428A-B0AA-8761EF7159F1}" srcOrd="0" destOrd="0" presId="urn:microsoft.com/office/officeart/2005/8/layout/vList2"/>
    <dgm:cxn modelId="{93A1A98B-B4FC-44C2-BDF0-FD62FED1E2C3}" type="presOf" srcId="{67546DBA-5E3A-4EEA-B6A1-1BF4A236D8CA}" destId="{558B95FA-A1D0-4152-9345-9EF5E72FB6D8}" srcOrd="0" destOrd="0" presId="urn:microsoft.com/office/officeart/2005/8/layout/vList2"/>
    <dgm:cxn modelId="{83693FE7-D487-40B2-BED1-5C2DAC4EEDC7}" srcId="{67546DBA-5E3A-4EEA-B6A1-1BF4A236D8CA}" destId="{FBE7BCBC-BF2E-4E8B-AED7-CDA3DB60131E}" srcOrd="0" destOrd="0" parTransId="{A27AA20E-B5E4-4D3D-A2C3-60DDA90BE18B}" sibTransId="{58DCF8E4-1617-41B2-8AAB-9542173B6FC3}"/>
    <dgm:cxn modelId="{2962A21F-C958-4C56-9575-44AE1ECC7C39}" type="presParOf" srcId="{558B95FA-A1D0-4152-9345-9EF5E72FB6D8}" destId="{5ECBF0C8-B4C4-428A-B0AA-8761EF7159F1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086E691-9D43-450E-9E98-3B7C7E06FE2E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48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EDAA6A7-DAE7-4FED-A093-2E8738A8D048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6512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C6BD42-200B-4E92-9793-8679FB3D2E25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4A417-CA2C-483E-8ECA-0C66AE9467E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932374-A01C-46FE-81E2-D7B8CB2BC2BB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48FCF9-B9BE-44B8-AD37-531E962792D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229B9-2F64-471A-A2E7-F3ADDA375B30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2E5CA9-1619-4111-8368-26A8AFE193C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E434F-7A02-4C1C-993D-624E19DDFCE7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2F282-1BAB-4F10-8986-48947EFF5DDE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AE3C6A-D220-4976-BFEC-1ED5D3A98415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9C0659-7621-43D2-B8F1-9ED70405180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09E309-9A99-4F7B-ABB6-6AE4EE10C71A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53A71-F1CD-47EA-9AB1-969EC02A0305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562FE-42F6-4BE5-8DF0-2E5E41DF24FE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8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9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E319A-EF0F-4AAF-8091-864C0580D37A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F722D-F42F-4A49-82C7-EE7A33A489F0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4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00C839-B02A-4ECF-BAF2-77F887D4AB79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A95DCB-113C-4A68-B093-95E69EBF0F04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3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4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A582D2-7BAB-4BB5-9ADD-1B9906F0A5FF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08DBC-C8BD-4DA0-9514-ECC041C3EB57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8AE407-1910-4D35-85AE-FB19BB813E4C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 wzorca tytułu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2D0464-F1E2-498F-8536-657D1787E50F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6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7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010235-D461-4690-BD9C-6CCB23EE19BB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ymbol zastępczy tytułu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 wzorca tytułu</a:t>
            </a:r>
          </a:p>
        </p:txBody>
      </p:sp>
      <p:sp>
        <p:nvSpPr>
          <p:cNvPr id="1027" name="Symbol zastępczy tekstu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BA63690-35CA-454A-89D6-D1C38E7521BE}" type="datetimeFigureOut">
              <a:rPr lang="pl-PL"/>
              <a:pPr>
                <a:defRPr/>
              </a:pPr>
              <a:t>2019-05-20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FB229E8-7398-44F7-8F95-E52110449AB1}" type="slidenum">
              <a:rPr lang="pl-PL"/>
              <a:pPr>
                <a:defRPr/>
              </a:pPr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2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go.kujawsko-pomorskie.pl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88913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4" name="Tytuł 1"/>
          <p:cNvSpPr>
            <a:spLocks noGrp="1"/>
          </p:cNvSpPr>
          <p:nvPr>
            <p:ph type="ctrTitle"/>
          </p:nvPr>
        </p:nvSpPr>
        <p:spPr>
          <a:xfrm>
            <a:off x="755576" y="2204864"/>
            <a:ext cx="7416800" cy="2881312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SPRAWOZDANIE Z REALIZACJI ROCZNEGO </a:t>
            </a:r>
            <a:b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I WIELOLETNIEGO PROGRAMU WSPÓŁPRACY SAMORZĄDU</a:t>
            </a: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  <a:latin typeface="Arial" charset="0"/>
              </a:rPr>
              <a:t> </a:t>
            </a: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WOJEWÓDZTWA </a:t>
            </a:r>
            <a:b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KUJAWSKO-POMORSKIEGO </a:t>
            </a:r>
            <a:r>
              <a:rPr lang="pl-PL" sz="2800" b="1" dirty="0" smtClean="0"/>
              <a:t/>
            </a:r>
            <a:br>
              <a:rPr lang="pl-PL" sz="2800" b="1" dirty="0" smtClean="0"/>
            </a:br>
            <a:r>
              <a:rPr lang="pl-PL" sz="2800" b="1" dirty="0" smtClean="0"/>
              <a:t>Z ORGANIZACJAMI POZARZĄDOWYMI </a:t>
            </a:r>
            <a:br>
              <a:rPr lang="pl-PL" sz="2800" b="1" dirty="0" smtClean="0"/>
            </a:br>
            <a:r>
              <a:rPr lang="pl-PL" sz="2800" b="1" dirty="0" smtClean="0"/>
              <a:t>ZA ROK 2018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6" name="Obraz 3" descr="podklad z herbe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59134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7" name="Tytuł 4"/>
          <p:cNvSpPr>
            <a:spLocks noGrp="1"/>
          </p:cNvSpPr>
          <p:nvPr>
            <p:ph type="title"/>
          </p:nvPr>
        </p:nvSpPr>
        <p:spPr>
          <a:xfrm>
            <a:off x="0" y="260350"/>
            <a:ext cx="7416800" cy="419100"/>
          </a:xfrm>
        </p:spPr>
        <p:txBody>
          <a:bodyPr/>
          <a:lstStyle/>
          <a:p>
            <a:pPr eaLnBrk="1" hangingPunct="1"/>
            <a:r>
              <a:rPr lang="pl-PL" sz="2000" b="1" dirty="0" smtClean="0">
                <a:solidFill>
                  <a:srgbClr val="000000"/>
                </a:solidFill>
              </a:rPr>
              <a:t>Skala dofinansowania w trybie pozakonkursowym w 2018 r. </a:t>
            </a:r>
            <a:br>
              <a:rPr lang="pl-PL" sz="2000" b="1" dirty="0" smtClean="0">
                <a:solidFill>
                  <a:srgbClr val="000000"/>
                </a:solidFill>
              </a:rPr>
            </a:br>
            <a:r>
              <a:rPr lang="pl-PL" sz="2000" b="1" dirty="0" smtClean="0">
                <a:solidFill>
                  <a:srgbClr val="000000"/>
                </a:solidFill>
              </a:rPr>
              <a:t>środki wykorzystane</a:t>
            </a:r>
          </a:p>
        </p:txBody>
      </p:sp>
      <p:graphicFrame>
        <p:nvGraphicFramePr>
          <p:cNvPr id="33795" name="Symbol zastępczy zawartości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85452977"/>
              </p:ext>
            </p:extLst>
          </p:nvPr>
        </p:nvGraphicFramePr>
        <p:xfrm>
          <a:off x="323850" y="2386013"/>
          <a:ext cx="6911975" cy="3309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19" name="Arkusz" r:id="rId5" imgW="9924954" imgH="4753080" progId="Excel.Sheet.8">
                  <p:embed/>
                </p:oleObj>
              </mc:Choice>
              <mc:Fallback>
                <p:oleObj name="Arkusz" r:id="rId5" imgW="9924954" imgH="4753080" progId="Excel.Sheet.8">
                  <p:embed/>
                  <p:pic>
                    <p:nvPicPr>
                      <p:cNvPr id="0" name="Symbol zastępczy zawartości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386013"/>
                        <a:ext cx="6911975" cy="3309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540568" y="-171450"/>
            <a:ext cx="10225136" cy="7200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2285835796"/>
              </p:ext>
            </p:extLst>
          </p:nvPr>
        </p:nvGraphicFramePr>
        <p:xfrm>
          <a:off x="179512" y="188640"/>
          <a:ext cx="6912768" cy="936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30764" name="Group 4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7213602"/>
              </p:ext>
            </p:extLst>
          </p:nvPr>
        </p:nvGraphicFramePr>
        <p:xfrm>
          <a:off x="71500" y="1700813"/>
          <a:ext cx="9001000" cy="4272915"/>
        </p:xfrm>
        <a:graphic>
          <a:graphicData uri="http://schemas.openxmlformats.org/drawingml/2006/table">
            <a:tbl>
              <a:tblPr>
                <a:tableStyleId>{08FB837D-C827-4EFA-A057-4D05807E0F7C}</a:tableStyleId>
              </a:tblPr>
              <a:tblGrid>
                <a:gridCol w="1145045"/>
                <a:gridCol w="871179"/>
                <a:gridCol w="864096"/>
                <a:gridCol w="864096"/>
                <a:gridCol w="936104"/>
                <a:gridCol w="864096"/>
                <a:gridCol w="864096"/>
                <a:gridCol w="864096"/>
                <a:gridCol w="864096"/>
                <a:gridCol w="864096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ROK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2010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2011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2012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2013</a:t>
                      </a:r>
                      <a:endParaRPr kumimoji="0" lang="pl-PL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2014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2018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KONKURSÓW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17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27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WARTOŚĆ ŚRODKÓW PRZYZNANYCH NA KONKURSY  </a:t>
                      </a:r>
                      <a:endParaRPr kumimoji="0" lang="pl-P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5 381 730,00 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5 155 000,00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kern="1200" dirty="0" smtClean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kern="1200" dirty="0" smtClean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000" b="1" kern="1200" dirty="0" smtClean="0"/>
                        <a:t>4 906 555,00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5 247 446,60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6 761 869,00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7 103 185,00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6 227 877,75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7 012 252,07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7 137 272,28</a:t>
                      </a:r>
                      <a:endParaRPr kumimoji="0" lang="pl-PL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ZŁOŻONYCH 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1408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1249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1191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1104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1008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1186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1041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957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996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OBJĘTYCH DOFINANSOWANIEM  (konkursy)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533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561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509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544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562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572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553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549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560</a:t>
                      </a: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WARTOŚĆ SRODKÓW PRZYZNANYCH NA TRYB UPROSZCZONY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dirty="0" smtClean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dirty="0" smtClean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000" b="1" dirty="0" smtClean="0"/>
                        <a:t>28 500,00 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u="none" strike="noStrike" cap="none" normalizeH="0" baseline="0" dirty="0" smtClean="0">
                        <a:ln>
                          <a:noFill/>
                        </a:ln>
                        <a:effectLst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193 803,00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kern="1200" dirty="0" smtClean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kern="1200" dirty="0" smtClean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000" b="1" kern="1200" dirty="0" smtClean="0"/>
                        <a:t>383 104,60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dirty="0" smtClean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dirty="0" smtClean="0"/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000" b="1" dirty="0" smtClean="0"/>
                        <a:t>367 194,08 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286 070,00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296 480,00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374 219,00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441 201,07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lang="pl-PL" sz="1000" b="1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pl-PL" sz="10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255 822,00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0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ILOŚĆ OFERT OBJĘTYCH DOFINANSOWANIEM (tryb uproszczony)</a:t>
                      </a:r>
                      <a:endParaRPr kumimoji="0" lang="pl-PL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28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52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53</a:t>
                      </a:r>
                      <a:endParaRPr kumimoji="0" lang="pl-PL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48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65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67</a:t>
                      </a:r>
                    </a:p>
                  </a:txBody>
                  <a:tcPr horzOverflow="overflow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l-PL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</a:rPr>
                        <a:t>41</a:t>
                      </a:r>
                    </a:p>
                  </a:txBody>
                  <a:tcPr horzOverflow="overflow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3175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395288" y="2276871"/>
            <a:ext cx="7777162" cy="2591991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endParaRPr lang="pl-PL" sz="3200" dirty="0" smtClean="0">
              <a:solidFill>
                <a:srgbClr val="FF0000"/>
              </a:solidFill>
            </a:endParaRPr>
          </a:p>
        </p:txBody>
      </p:sp>
      <p:graphicFrame>
        <p:nvGraphicFramePr>
          <p:cNvPr id="4" name="Symbol zastępczy zawartości 6"/>
          <p:cNvGraphicFramePr>
            <a:graphicFrameLocks/>
          </p:cNvGraphicFramePr>
          <p:nvPr/>
        </p:nvGraphicFramePr>
        <p:xfrm>
          <a:off x="179512" y="2852936"/>
          <a:ext cx="7848870" cy="22910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69774"/>
                <a:gridCol w="1569774"/>
                <a:gridCol w="1569774"/>
                <a:gridCol w="1569774"/>
                <a:gridCol w="1569774"/>
              </a:tblGrid>
              <a:tr h="370840">
                <a:tc>
                  <a:txBody>
                    <a:bodyPr/>
                    <a:lstStyle/>
                    <a:p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konkursy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Tryb uproszczony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Projekty wieloletnie</a:t>
                      </a:r>
                      <a:endParaRPr lang="pl-PL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800" dirty="0" smtClean="0"/>
                        <a:t>łącznie</a:t>
                      </a:r>
                      <a:endParaRPr lang="pl-PL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pl-PL" sz="1800" b="0" dirty="0" smtClean="0"/>
                        <a:t>Wkład finansowy</a:t>
                      </a:r>
                      <a:endParaRPr lang="pl-PL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20 835 564,71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202 628,75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958 666,46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21 996 859,92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aseline="0" dirty="0" smtClean="0"/>
                        <a:t>Wkład pozafinansowy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1 033 134,13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4 000,00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</a:rPr>
                        <a:t>117 769,00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1 154 903,13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smtClean="0"/>
                        <a:t>ŁĄCZNIE</a:t>
                      </a:r>
                      <a:endParaRPr lang="pl-PL" sz="1800" b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21 868 698,84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206 628,75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1 076 435,46</a:t>
                      </a:r>
                      <a:endParaRPr lang="pl-PL" sz="12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l-PL" sz="11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</a:rPr>
                        <a:t>23 151 763,05</a:t>
                      </a:r>
                      <a:endParaRPr lang="pl-PL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 anchor="ctr"/>
                </a:tc>
              </a:tr>
            </a:tbl>
          </a:graphicData>
        </a:graphic>
      </p:graphicFrame>
      <p:grpSp>
        <p:nvGrpSpPr>
          <p:cNvPr id="2" name="Grupa 4"/>
          <p:cNvGrpSpPr/>
          <p:nvPr/>
        </p:nvGrpSpPr>
        <p:grpSpPr>
          <a:xfrm>
            <a:off x="179512" y="1700808"/>
            <a:ext cx="5544616" cy="920747"/>
            <a:chOff x="0" y="15356"/>
            <a:chExt cx="2304256" cy="920747"/>
          </a:xfrm>
          <a:scene3d>
            <a:camera prst="orthographicFront"/>
            <a:lightRig rig="flat" dir="t"/>
          </a:scene3d>
        </p:grpSpPr>
        <p:sp>
          <p:nvSpPr>
            <p:cNvPr id="6" name="Prostokąt zaokrąglony 5"/>
            <p:cNvSpPr/>
            <p:nvPr/>
          </p:nvSpPr>
          <p:spPr>
            <a:xfrm>
              <a:off x="0" y="15356"/>
              <a:ext cx="2304256" cy="920747"/>
            </a:xfrm>
            <a:prstGeom prst="roundRect">
              <a:avLst/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6">
                <a:hueOff val="0"/>
                <a:satOff val="0"/>
                <a:lumOff val="0"/>
                <a:alphaOff val="0"/>
              </a:schemeClr>
            </a:fillRef>
            <a:effectRef idx="1">
              <a:schemeClr val="accent6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</p:sp>
        <p:sp>
          <p:nvSpPr>
            <p:cNvPr id="7" name="Prostokąt 6"/>
            <p:cNvSpPr/>
            <p:nvPr/>
          </p:nvSpPr>
          <p:spPr>
            <a:xfrm>
              <a:off x="44947" y="60303"/>
              <a:ext cx="2214362" cy="83085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110490" tIns="110490" rIns="110490" bIns="110490" numCol="1" spcCol="1270" anchor="ctr" anchorCtr="0">
              <a:noAutofit/>
            </a:bodyPr>
            <a:lstStyle/>
            <a:p>
              <a:pPr lvl="0" algn="ctr" defTabSz="1289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pl-PL" b="1" kern="1200" dirty="0" smtClean="0"/>
                <a:t>Wysokość wkładu własnego organizacji poniesionego na realizację projektów w 2018 r.</a:t>
              </a:r>
            </a:p>
            <a:p>
              <a:pPr algn="ctr" defTabSz="1289050">
                <a:lnSpc>
                  <a:spcPct val="90000"/>
                </a:lnSpc>
                <a:spcAft>
                  <a:spcPct val="35000"/>
                </a:spcAft>
              </a:pPr>
              <a:r>
                <a:rPr lang="pl-PL" b="1" dirty="0" smtClean="0">
                  <a:solidFill>
                    <a:schemeClr val="tx1"/>
                  </a:solidFill>
                </a:rPr>
                <a:t>W roku 2013 kwota </a:t>
              </a:r>
              <a:r>
                <a:rPr lang="pl-PL" b="1" dirty="0" smtClean="0">
                  <a:solidFill>
                    <a:srgbClr val="FF0000"/>
                  </a:solidFill>
                </a:rPr>
                <a:t>10 400 612,41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0" y="1124744"/>
            <a:ext cx="7632700" cy="4751809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23528" y="1196753"/>
            <a:ext cx="7128792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 smtClean="0">
                <a:solidFill>
                  <a:schemeClr val="accent6">
                    <a:lumMod val="75000"/>
                  </a:schemeClr>
                </a:solidFill>
              </a:rPr>
              <a:t>Środki UE</a:t>
            </a:r>
          </a:p>
          <a:p>
            <a:endParaRPr lang="pl-PL" sz="1400" dirty="0" smtClean="0"/>
          </a:p>
          <a:p>
            <a:pPr lvl="0"/>
            <a:r>
              <a:rPr lang="pl-PL" sz="1400" dirty="0"/>
              <a:t>W ramach </a:t>
            </a:r>
            <a:r>
              <a:rPr lang="pl-PL" sz="1400" b="1" dirty="0"/>
              <a:t>Regionalnego Programu Operacyjnego Województwa Kujawsko-Pomorskiego na lata 2014-2020</a:t>
            </a:r>
            <a:r>
              <a:rPr lang="pl-PL" sz="1400" dirty="0"/>
              <a:t>, w 2018 roku dofinansowanie ze środków Unii Europejskiej przedstawiało się następująco:</a:t>
            </a:r>
          </a:p>
          <a:p>
            <a:r>
              <a:rPr lang="x-none" sz="1400"/>
              <a:t> </a:t>
            </a:r>
            <a:endParaRPr lang="pl-PL" sz="1400" dirty="0"/>
          </a:p>
          <a:p>
            <a:pPr lvl="0"/>
            <a:r>
              <a:rPr lang="pl-PL" sz="1400" dirty="0"/>
              <a:t>Z </a:t>
            </a:r>
            <a:r>
              <a:rPr lang="pl-PL" sz="1400" b="1" dirty="0"/>
              <a:t>Europejskiego Funduszu Rozwoju Regionalnego </a:t>
            </a:r>
            <a:r>
              <a:rPr lang="pl-PL" sz="1400" dirty="0"/>
              <a:t>- zawarto 18 umów na realizację projektów przez organizacje pozarządowe na łączną kwotę </a:t>
            </a:r>
            <a:r>
              <a:rPr lang="pl-PL" sz="1400" b="1" dirty="0"/>
              <a:t>35 149 580,94 </a:t>
            </a:r>
            <a:r>
              <a:rPr lang="pl-PL" sz="1400" dirty="0"/>
              <a:t>zł, zł;</a:t>
            </a:r>
          </a:p>
          <a:p>
            <a:r>
              <a:rPr lang="pl-PL" sz="1400" b="1" dirty="0"/>
              <a:t> </a:t>
            </a:r>
            <a:endParaRPr lang="pl-PL" sz="1400" dirty="0"/>
          </a:p>
          <a:p>
            <a:pPr lvl="0"/>
            <a:r>
              <a:rPr lang="pl-PL" sz="1400" dirty="0"/>
              <a:t>Z </a:t>
            </a:r>
            <a:r>
              <a:rPr lang="pl-PL" sz="1400" b="1" dirty="0"/>
              <a:t>Europejskiego Funduszu Społecznego </a:t>
            </a:r>
            <a:r>
              <a:rPr lang="pl-PL" sz="1400" dirty="0"/>
              <a:t>- zawarto 54 umowy na projekty realizowane przez organizacje pozarządowe na łączną kwotę </a:t>
            </a:r>
            <a:r>
              <a:rPr lang="pl-PL" sz="1400" b="1" dirty="0"/>
              <a:t>77 800 981,79 </a:t>
            </a:r>
            <a:r>
              <a:rPr lang="pl-PL" sz="1400" dirty="0"/>
              <a:t>zł.</a:t>
            </a:r>
          </a:p>
          <a:p>
            <a:r>
              <a:rPr lang="pl-PL" sz="1400" dirty="0"/>
              <a:t> </a:t>
            </a:r>
          </a:p>
          <a:p>
            <a:pPr lvl="0"/>
            <a:r>
              <a:rPr lang="pl-PL" sz="1400" dirty="0"/>
              <a:t> W ramach </a:t>
            </a:r>
            <a:r>
              <a:rPr lang="pl-PL" sz="1400" b="1" dirty="0"/>
              <a:t>Programu Rozwoju</a:t>
            </a:r>
            <a:r>
              <a:rPr lang="pl-PL" sz="1400" dirty="0"/>
              <a:t> </a:t>
            </a:r>
            <a:r>
              <a:rPr lang="pl-PL" sz="1400" b="1" dirty="0"/>
              <a:t>Obszarów Wiejskich</a:t>
            </a:r>
            <a:r>
              <a:rPr lang="pl-PL" sz="1400" dirty="0"/>
              <a:t> zawarto 13 umów, na łączną kwotę </a:t>
            </a:r>
            <a:r>
              <a:rPr lang="pl-PL" sz="1400" b="1" dirty="0"/>
              <a:t>1 394 029,00 zł,</a:t>
            </a:r>
            <a:endParaRPr lang="pl-PL" sz="1400" dirty="0"/>
          </a:p>
          <a:p>
            <a:r>
              <a:rPr lang="pl-PL" sz="1400" dirty="0"/>
              <a:t> </a:t>
            </a:r>
          </a:p>
          <a:p>
            <a:pPr lvl="0"/>
            <a:r>
              <a:rPr lang="pl-PL" sz="1400" dirty="0"/>
              <a:t>W ramach </a:t>
            </a:r>
            <a:r>
              <a:rPr lang="pl-PL" sz="1400" b="1" dirty="0"/>
              <a:t>Programu Operacyjnego „Rybactwo i Morze</a:t>
            </a:r>
            <a:r>
              <a:rPr lang="pl-PL" sz="1400" dirty="0"/>
              <a:t>” 2014-2020 zawarto 2 umowy na łączną kwotę </a:t>
            </a:r>
            <a:r>
              <a:rPr lang="pl-PL" sz="1400" b="1" dirty="0"/>
              <a:t>175 003,00</a:t>
            </a:r>
            <a:r>
              <a:rPr lang="pl-PL" sz="1400" dirty="0"/>
              <a:t> </a:t>
            </a:r>
            <a:r>
              <a:rPr lang="pl-PL" sz="1400" b="1" dirty="0"/>
              <a:t> zł, </a:t>
            </a:r>
            <a:endParaRPr lang="pl-PL" sz="1400" dirty="0"/>
          </a:p>
          <a:p>
            <a:r>
              <a:rPr lang="x-none" sz="1400"/>
              <a:t> </a:t>
            </a:r>
            <a:endParaRPr lang="pl-PL" sz="1400" dirty="0"/>
          </a:p>
          <a:p>
            <a:r>
              <a:rPr lang="pl-PL" sz="1400" dirty="0"/>
              <a:t>Łącznie w 2018 roku Samorząd Województwa zawarł umowy z organizacjami pozarządowymi na kwotę </a:t>
            </a:r>
            <a:r>
              <a:rPr lang="pl-PL" b="1" dirty="0"/>
              <a:t>114 519 594,73</a:t>
            </a:r>
            <a:r>
              <a:rPr lang="pl-PL" dirty="0"/>
              <a:t> </a:t>
            </a:r>
            <a:r>
              <a:rPr lang="pl-PL" sz="1400" dirty="0"/>
              <a:t>zł ze środków UE</a:t>
            </a:r>
            <a:r>
              <a:rPr lang="pl-PL" sz="1400" dirty="0" smtClean="0"/>
              <a:t>.</a:t>
            </a:r>
            <a:endParaRPr lang="pl-PL" sz="1400" dirty="0"/>
          </a:p>
        </p:txBody>
      </p:sp>
    </p:spTree>
    <p:extLst>
      <p:ext uri="{BB962C8B-B14F-4D97-AF65-F5344CB8AC3E}">
        <p14:creationId xmlns:p14="http://schemas.microsoft.com/office/powerpoint/2010/main" val="197592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417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1746" name="Tytuł 1"/>
          <p:cNvSpPr>
            <a:spLocks noGrp="1"/>
          </p:cNvSpPr>
          <p:nvPr>
            <p:ph type="ctrTitle"/>
          </p:nvPr>
        </p:nvSpPr>
        <p:spPr>
          <a:xfrm>
            <a:off x="0" y="476250"/>
            <a:ext cx="7488238" cy="6192838"/>
          </a:xfrm>
        </p:spPr>
        <p:txBody>
          <a:bodyPr/>
          <a:lstStyle/>
          <a:p>
            <a:pPr algn="l" eaLnBrk="1" hangingPunct="1">
              <a:buClr>
                <a:schemeClr val="accent2"/>
              </a:buClr>
            </a:pPr>
            <a:r>
              <a:rPr lang="pl-PL" sz="2800" u="sng" dirty="0" smtClean="0">
                <a:solidFill>
                  <a:srgbClr val="E46C0A"/>
                </a:solidFill>
              </a:rPr>
              <a:t>Współpraca o charakterze pozafinansowym</a:t>
            </a:r>
            <a:r>
              <a:rPr lang="pl-PL" sz="2800" u="sng" dirty="0" smtClean="0">
                <a:solidFill>
                  <a:srgbClr val="006600"/>
                </a:solidFill>
              </a:rPr>
              <a:t/>
            </a:r>
            <a:br>
              <a:rPr lang="pl-PL" sz="2800" u="sng" dirty="0" smtClean="0">
                <a:solidFill>
                  <a:srgbClr val="006600"/>
                </a:solidFill>
              </a:rPr>
            </a:br>
            <a:r>
              <a:rPr lang="pl-PL" sz="1600" b="1" dirty="0" smtClean="0">
                <a:solidFill>
                  <a:srgbClr val="006600"/>
                </a:solidFill>
              </a:rPr>
              <a:t/>
            </a:r>
            <a:br>
              <a:rPr lang="pl-PL" sz="1600" b="1" dirty="0" smtClean="0">
                <a:solidFill>
                  <a:srgbClr val="006600"/>
                </a:solidFill>
              </a:rPr>
            </a:br>
            <a:r>
              <a:rPr lang="pl-PL" sz="1400" b="1" i="1" dirty="0" smtClean="0"/>
              <a:t> </a:t>
            </a:r>
            <a:r>
              <a:rPr lang="pl-PL" sz="1400" b="1" dirty="0" smtClean="0"/>
              <a:t>Działania na rzecz trzeciego sektora realizowane przez  Biuro Współpracy </a:t>
            </a:r>
            <a:br>
              <a:rPr lang="pl-PL" sz="1400" b="1" dirty="0" smtClean="0"/>
            </a:br>
            <a:r>
              <a:rPr lang="pl-PL" sz="1400" b="1" dirty="0" smtClean="0"/>
              <a:t> z Organizacjami Pozarządowymi i we współpracy z organizacjami pozarządowymi:</a:t>
            </a:r>
            <a:br>
              <a:rPr lang="pl-PL" sz="1400" b="1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XI edycja Konkursu „Rodzynki z pozarządówki” </a:t>
            </a:r>
            <a:r>
              <a:rPr lang="pl-PL" sz="1400" dirty="0" smtClean="0"/>
              <a:t>– Konkurs o nagrodę Marszałka Województwa – nagrodzenie  dobrych praktyk. W roku 2018 wyłoniono 12 laureatów Konkursu – gala odbyła się w Pałacu Bursztynowym we Włocławku;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XIX Forum Organizacji  Pozarządowych Województwa Kujawsko-Pomorskiego – </a:t>
            </a:r>
            <a:br>
              <a:rPr lang="pl-PL" sz="1400" b="1" dirty="0" smtClean="0"/>
            </a:br>
            <a:r>
              <a:rPr lang="pl-PL" sz="1400" b="1" dirty="0" smtClean="0"/>
              <a:t>  </a:t>
            </a:r>
            <a:r>
              <a:rPr lang="pl-PL" sz="1400" dirty="0" smtClean="0"/>
              <a:t>Organizator Fundacja </a:t>
            </a:r>
            <a:r>
              <a:rPr lang="pl-PL" sz="1400" dirty="0"/>
              <a:t>Samotna Mama – zadanie </a:t>
            </a:r>
            <a:r>
              <a:rPr lang="pl-PL" sz="1400" dirty="0" smtClean="0"/>
              <a:t>zlecone – Forum odbyło się w  Pałacu Bursztynowym </a:t>
            </a:r>
            <a:r>
              <a:rPr lang="pl-PL" sz="1400" dirty="0"/>
              <a:t>we </a:t>
            </a:r>
            <a:r>
              <a:rPr lang="pl-PL" sz="1400" dirty="0" smtClean="0"/>
              <a:t>Włocławku,  w </a:t>
            </a:r>
            <a:r>
              <a:rPr lang="pl-PL" sz="1400" dirty="0"/>
              <a:t>Forum wzięło udział ok. 80 osób z różnych organizacji ;</a:t>
            </a: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b="1" dirty="0" smtClean="0"/>
              <a:t>Doradztwo dla NGO z dziedziny prawa i rachunkowości </a:t>
            </a:r>
            <a:r>
              <a:rPr lang="pl-PL" sz="1400" dirty="0" smtClean="0"/>
              <a:t>– odbyły się 54 godziny doradztwa z którego skorzystały 24 podmioty (organizacje pozarządowe i grupy nieformalne, będące na etapie tworzenia stowarzyszenia lub fundacji);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Redagowanie i przesyłanie </a:t>
            </a:r>
            <a:r>
              <a:rPr lang="pl-PL" sz="1400" b="1" dirty="0" smtClean="0"/>
              <a:t>newslettra</a:t>
            </a:r>
            <a:r>
              <a:rPr lang="pl-PL" sz="1400" dirty="0" smtClean="0"/>
              <a:t> dla organizacji pozarządowych  i administrowanie </a:t>
            </a:r>
            <a:r>
              <a:rPr lang="pl-PL" sz="1400" b="1" dirty="0" smtClean="0"/>
              <a:t>strony internetowej  </a:t>
            </a:r>
            <a:r>
              <a:rPr lang="pl-PL" sz="1400" u="sng" dirty="0" smtClean="0">
                <a:hlinkClick r:id="rId3"/>
              </a:rPr>
              <a:t>ngo.kujawsko-pomorskie.pl</a:t>
            </a:r>
            <a:r>
              <a:rPr lang="pl-PL" sz="1400" dirty="0" smtClean="0"/>
              <a:t>  </a:t>
            </a:r>
            <a:r>
              <a:rPr lang="pl-PL" sz="1400" b="1" dirty="0" smtClean="0"/>
              <a:t>aktualizacja bazy organizacji pozarządowych  </a:t>
            </a:r>
            <a:r>
              <a:rPr lang="pl-PL" sz="1400" dirty="0" smtClean="0"/>
              <a:t>(na koniec   2018 r.  w bazie zarejestrowanych było 1640 NGO). </a:t>
            </a:r>
            <a:br>
              <a:rPr lang="pl-PL" sz="1400" dirty="0" smtClean="0"/>
            </a:br>
            <a:r>
              <a:rPr lang="pl-PL" sz="1400" dirty="0"/>
              <a:t/>
            </a:r>
            <a:br>
              <a:rPr lang="pl-PL" sz="1400" dirty="0"/>
            </a:br>
            <a:r>
              <a:rPr lang="pl-PL" sz="1400" dirty="0" smtClean="0"/>
              <a:t>- </a:t>
            </a:r>
            <a:r>
              <a:rPr lang="pl-PL" sz="1400" dirty="0"/>
              <a:t>Opracowanie i przeprowadzenie </a:t>
            </a:r>
            <a:r>
              <a:rPr lang="pl-PL" sz="1400" b="1" dirty="0"/>
              <a:t>konsultacji społecznych </a:t>
            </a:r>
            <a:r>
              <a:rPr lang="pl-PL" sz="1400" dirty="0" smtClean="0"/>
              <a:t>uchwały </a:t>
            </a:r>
            <a:r>
              <a:rPr lang="pl-PL" sz="1400" dirty="0"/>
              <a:t>w sprawie trybu </a:t>
            </a:r>
            <a:br>
              <a:rPr lang="pl-PL" sz="1400" dirty="0"/>
            </a:br>
            <a:r>
              <a:rPr lang="pl-PL" sz="1400" dirty="0"/>
              <a:t>i szczegółowych kryteriów oceny wniosków o realizację zadań publicznych w ramach inicjatywy </a:t>
            </a:r>
            <a:r>
              <a:rPr lang="pl-PL" sz="1400" dirty="0" smtClean="0"/>
              <a:t>lokalnej (art. 19b ustawy).</a:t>
            </a:r>
            <a:r>
              <a:rPr lang="pl-PL" sz="1400" dirty="0"/>
              <a:t/>
            </a:r>
            <a:br>
              <a:rPr lang="pl-PL" sz="1400" dirty="0"/>
            </a:br>
            <a:r>
              <a:rPr lang="pl-PL" sz="1400" dirty="0" smtClean="0"/>
              <a:t/>
            </a:r>
            <a:br>
              <a:rPr lang="pl-PL" sz="1400" dirty="0" smtClean="0"/>
            </a:br>
            <a:endParaRPr lang="pl-PL" sz="1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107504" y="260648"/>
            <a:ext cx="7704856" cy="6408712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Opracowanie i przeprowadzenie </a:t>
            </a:r>
            <a:r>
              <a:rPr lang="pl-PL" sz="1400" b="1" dirty="0" smtClean="0"/>
              <a:t>konsultacji społecznych </a:t>
            </a:r>
            <a:r>
              <a:rPr lang="pl-PL" sz="1400" dirty="0" smtClean="0"/>
              <a:t>rocznego programu współpracy</a:t>
            </a:r>
            <a:r>
              <a:rPr lang="pl-PL" sz="1400" b="1" dirty="0" smtClean="0"/>
              <a:t> </a:t>
            </a:r>
            <a:r>
              <a:rPr lang="pl-PL" sz="1400" dirty="0" smtClean="0"/>
              <a:t>z organizacjami pozarządowymi oraz współpraca przy konsultacjach innych dokumentów;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 Współpraca z </a:t>
            </a:r>
            <a:r>
              <a:rPr lang="pl-PL" sz="1400" b="1" dirty="0" smtClean="0"/>
              <a:t>Sejmikiem</a:t>
            </a:r>
            <a:r>
              <a:rPr lang="pl-PL" sz="1400" dirty="0" smtClean="0"/>
              <a:t> Organizacji Pozarządowych Województwa Kujawsko-Pomorskiego i </a:t>
            </a:r>
            <a:r>
              <a:rPr lang="pl-PL" sz="1400" b="1" dirty="0" smtClean="0"/>
              <a:t>Radą </a:t>
            </a:r>
            <a:br>
              <a:rPr lang="pl-PL" sz="1400" b="1" dirty="0" smtClean="0"/>
            </a:br>
            <a:r>
              <a:rPr lang="pl-PL" sz="1400" b="1" dirty="0" smtClean="0"/>
              <a:t>   Działalności Pożytku Publicznego </a:t>
            </a:r>
            <a:r>
              <a:rPr lang="pl-PL" sz="1400" dirty="0" smtClean="0"/>
              <a:t>Województwa Kujawsko-Pomorskiego oraz obsługa ich posiedzeń;</a:t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Wprowadzenie nowego elektronicznego </a:t>
            </a:r>
            <a:r>
              <a:rPr lang="pl-PL" sz="1400" b="1" dirty="0" smtClean="0"/>
              <a:t>generatora ofert</a:t>
            </a:r>
            <a:r>
              <a:rPr lang="pl-PL" sz="1400" dirty="0" smtClean="0"/>
              <a:t>, umożliwiającego składanie ofert, generowanie umów i rozliczanie sprawozdań w trybie ustawy o działalności pożytku publicznego i o wolontariacie (Witkac.pl);</a:t>
            </a:r>
            <a:br>
              <a:rPr lang="pl-PL" sz="1400" dirty="0" smtClean="0"/>
            </a:br>
            <a:r>
              <a:rPr lang="pl-PL" sz="1400" dirty="0"/>
              <a:t/>
            </a:r>
            <a:br>
              <a:rPr lang="pl-PL" sz="1400" dirty="0"/>
            </a:br>
            <a:r>
              <a:rPr lang="pl-PL" sz="1400" dirty="0" smtClean="0"/>
              <a:t>- </a:t>
            </a:r>
            <a:r>
              <a:rPr lang="pl-PL" sz="1400" dirty="0"/>
              <a:t>Organizacja szkoleń z obsługi nowego generatora ofert „Witkac.pl” - 2 szkolenia dla pracowników Urzędu i 6 szkoleń dla organizacji pozarządowych</a:t>
            </a: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- </a:t>
            </a:r>
            <a:r>
              <a:rPr lang="pl-PL" sz="1400" dirty="0"/>
              <a:t>Udział w kapitule konkursu pn. „Wolontariat w akcji”- realizowanym w ramach kujawsko-pomorskiego Forum Organizacji Pozarządowych ;</a:t>
            </a:r>
            <a:br>
              <a:rPr lang="pl-PL" sz="1400" dirty="0"/>
            </a:br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 - Prowadzenie </a:t>
            </a:r>
            <a:r>
              <a:rPr lang="pl-PL" sz="1400" b="1" dirty="0" smtClean="0"/>
              <a:t>kampanii 1% dla naszego regionu – </a:t>
            </a:r>
            <a:r>
              <a:rPr lang="pl-PL" sz="1400" dirty="0" smtClean="0"/>
              <a:t>uświadamianie o możliwości przekazania 1% podatku na rzecz OPP z regionu (9 lat kampanii);</a:t>
            </a:r>
            <a:br>
              <a:rPr lang="pl-PL" sz="1400" dirty="0" smtClean="0"/>
            </a:br>
            <a:r>
              <a:rPr lang="pl-PL" sz="1400" dirty="0"/>
              <a:t/>
            </a:r>
            <a:br>
              <a:rPr lang="pl-PL" sz="1400" dirty="0"/>
            </a:br>
            <a:r>
              <a:rPr lang="pl-PL" sz="1400" dirty="0" smtClean="0"/>
              <a:t>- </a:t>
            </a:r>
            <a:r>
              <a:rPr lang="pl-PL" sz="1400" dirty="0"/>
              <a:t>Udział w Forum Pełnomocników Wojewódzkich ds. Organizacji Pozarządowych odbywającym się podczas Konwentu Marszałków Województw w Opolu. W ramach spotkania wypracowane zostały </a:t>
            </a:r>
            <a:r>
              <a:rPr lang="pl-PL" sz="1400" b="1" dirty="0"/>
              <a:t>postulaty</a:t>
            </a:r>
            <a:r>
              <a:rPr lang="pl-PL" sz="1400" dirty="0"/>
              <a:t>, dotyczące zmian w ustawie o działalności pożytku publicznego i o wolontariacie oraz przepisach wykonawczych do ustawy. </a:t>
            </a:r>
            <a:r>
              <a:rPr lang="pl-PL" sz="1400" b="1" dirty="0"/>
              <a:t>Postulaty zostały przyjęte przez Konwent Marszałków i przekazane do Narodowego Instytutu Wolności – Centrum Rozwoju Społeczeństwa Obywatelskiego jako oficjalne stanowisko;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4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6988"/>
            <a:ext cx="9144000" cy="6826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42" name="Tytuł 1"/>
          <p:cNvSpPr>
            <a:spLocks noGrp="1"/>
          </p:cNvSpPr>
          <p:nvPr>
            <p:ph type="ctrTitle"/>
          </p:nvPr>
        </p:nvSpPr>
        <p:spPr>
          <a:xfrm>
            <a:off x="0" y="1124744"/>
            <a:ext cx="7632700" cy="4751809"/>
          </a:xfrm>
        </p:spPr>
        <p:txBody>
          <a:bodyPr/>
          <a:lstStyle/>
          <a:p>
            <a:pPr algn="l" eaLnBrk="1" hangingPunct="1"/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400" dirty="0" smtClean="0"/>
              <a:t> </a:t>
            </a:r>
            <a:r>
              <a:rPr lang="pl-PL" sz="1400" b="1" dirty="0" smtClean="0"/>
              <a:t/>
            </a:r>
            <a:br>
              <a:rPr lang="pl-PL" sz="1400" b="1" dirty="0" smtClean="0"/>
            </a:br>
            <a:r>
              <a:rPr lang="pl-PL" sz="1400" b="1" dirty="0" smtClean="0"/>
              <a:t/>
            </a:r>
            <a:br>
              <a:rPr lang="pl-PL" sz="1400" b="1" dirty="0" smtClean="0"/>
            </a:br>
            <a:endParaRPr lang="pl-PL" sz="1400" dirty="0" smtClean="0"/>
          </a:p>
        </p:txBody>
      </p:sp>
      <p:sp>
        <p:nvSpPr>
          <p:cNvPr id="4" name="Rectangle 3"/>
          <p:cNvSpPr/>
          <p:nvPr/>
        </p:nvSpPr>
        <p:spPr>
          <a:xfrm>
            <a:off x="323528" y="1412776"/>
            <a:ext cx="712879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dirty="0" smtClean="0"/>
              <a:t/>
            </a:r>
            <a:br>
              <a:rPr lang="pl-PL" sz="1400" dirty="0" smtClean="0"/>
            </a:br>
            <a:r>
              <a:rPr lang="pl-PL" sz="1200" dirty="0" smtClean="0"/>
              <a:t>-  Na zlecenie Samorządu Województwa przeprowadzonych zostało </a:t>
            </a:r>
            <a:r>
              <a:rPr lang="pl-PL" sz="1200" b="1" dirty="0" smtClean="0"/>
              <a:t>18 szkoleń i 10 warsztatów </a:t>
            </a:r>
            <a:r>
              <a:rPr lang="pl-PL" sz="1200" dirty="0" smtClean="0"/>
              <a:t>dla przedstawicieli organizacji pozarządowych z województwa kujawsko-pomorskiego oraz </a:t>
            </a:r>
            <a:r>
              <a:rPr lang="pl-PL" sz="1200" b="1" dirty="0" smtClean="0"/>
              <a:t>kilkadziesiąt godzin doradztwa </a:t>
            </a:r>
            <a:r>
              <a:rPr lang="pl-PL" sz="1200" dirty="0" smtClean="0"/>
              <a:t>indywidualnego z szerokiego katalogu tematycznego. Szkolenia i doradztwo przeprowadziło Toruńskie Stowarzyszenie Aktywności Społecznej  w ramach realizacji zadania publicznego;</a:t>
            </a:r>
          </a:p>
          <a:p>
            <a:endParaRPr lang="pl-PL" sz="1200" dirty="0"/>
          </a:p>
          <a:p>
            <a:r>
              <a:rPr lang="pl-PL" sz="1200" dirty="0" smtClean="0"/>
              <a:t>- Odbyło się </a:t>
            </a:r>
            <a:r>
              <a:rPr lang="pl-PL" sz="1200" b="1" dirty="0" smtClean="0"/>
              <a:t>uroczyste </a:t>
            </a:r>
            <a:r>
              <a:rPr lang="pl-PL" sz="1200" b="1" dirty="0"/>
              <a:t>wręczenie umów </a:t>
            </a:r>
            <a:r>
              <a:rPr lang="pl-PL" sz="1200" dirty="0" smtClean="0"/>
              <a:t>realizatorom </a:t>
            </a:r>
            <a:r>
              <a:rPr lang="pl-PL" sz="1200" dirty="0"/>
              <a:t>projektów dofinansowanych przez Samorząd Województwa w ramach ustawy o działalności pożytku publicznego i o wolontariacie. W spotkaniu uczestniczyło około 120 osób.</a:t>
            </a:r>
            <a:endParaRPr lang="pl-PL" sz="1200" dirty="0" smtClean="0"/>
          </a:p>
          <a:p>
            <a:endParaRPr lang="pl-PL" sz="1200" dirty="0" smtClean="0"/>
          </a:p>
          <a:p>
            <a:r>
              <a:rPr lang="pl-PL" sz="1200" dirty="0" smtClean="0"/>
              <a:t> - </a:t>
            </a:r>
            <a:r>
              <a:rPr lang="pl-PL" sz="1200" b="1" dirty="0" smtClean="0"/>
              <a:t>Nieodpłatne udostępnianie </a:t>
            </a:r>
            <a:r>
              <a:rPr lang="pl-PL" sz="1200" dirty="0" smtClean="0"/>
              <a:t>organizacjom pozarządowym sal wykładowych (20 przypadków), sprzętu multimedialnego, pomoc przy organizacji przedsięwzięć i rekrutacji uczestników;</a:t>
            </a:r>
          </a:p>
          <a:p>
            <a:endParaRPr lang="pl-PL" sz="1200" dirty="0" smtClean="0"/>
          </a:p>
          <a:p>
            <a:pPr>
              <a:buFontTx/>
              <a:buChar char="-"/>
            </a:pPr>
            <a:r>
              <a:rPr lang="pl-PL" sz="1200" dirty="0" smtClean="0"/>
              <a:t> Organizacja </a:t>
            </a:r>
            <a:r>
              <a:rPr lang="pl-PL" sz="1200" b="1" dirty="0" smtClean="0"/>
              <a:t>spotkań informacyjnych </a:t>
            </a:r>
            <a:r>
              <a:rPr lang="pl-PL" sz="1200" dirty="0" smtClean="0"/>
              <a:t>nt. otwartych konkursów ofert  ogłaszanych przez Samorząd Województwa – m.in. dla powiatu chełmińskiego;</a:t>
            </a:r>
          </a:p>
          <a:p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1200" dirty="0" smtClean="0"/>
              <a:t>- Badanie stopnia zadowolenia ze strony internetowej ngo.kujawsko-pomorskie.pl. W odpowiedzi na zadane w ankiecie pytania </a:t>
            </a:r>
            <a:r>
              <a:rPr lang="pl-PL" sz="1200" b="1" dirty="0" smtClean="0"/>
              <a:t>uzyskano 24 głosy</a:t>
            </a:r>
            <a:r>
              <a:rPr lang="pl-PL" sz="1200" dirty="0" smtClean="0"/>
              <a:t>, gdzie 58,3 % oceniło portal bardzo dobrze a 33.3 wzorowo, co oznacza, że prawie </a:t>
            </a:r>
            <a:r>
              <a:rPr lang="pl-PL" sz="1200" b="1" dirty="0" smtClean="0"/>
              <a:t>92%</a:t>
            </a:r>
            <a:r>
              <a:rPr lang="pl-PL" sz="1200" dirty="0" smtClean="0"/>
              <a:t> respondentów pozytywnie ocenia funkcjonowanie strony;</a:t>
            </a:r>
          </a:p>
          <a:p>
            <a:endParaRPr lang="pl-PL" sz="1200" dirty="0" smtClean="0"/>
          </a:p>
          <a:p>
            <a:pPr>
              <a:buFontTx/>
              <a:buChar char="-"/>
            </a:pPr>
            <a:r>
              <a:rPr lang="pl-PL" sz="1200" dirty="0" smtClean="0"/>
              <a:t> Udział </a:t>
            </a:r>
            <a:r>
              <a:rPr lang="pl-PL" sz="1200" b="1" dirty="0" smtClean="0"/>
              <a:t> </a:t>
            </a:r>
            <a:r>
              <a:rPr lang="pl-PL" sz="1200" dirty="0" smtClean="0"/>
              <a:t>w innych </a:t>
            </a:r>
            <a:r>
              <a:rPr lang="pl-PL" sz="1200" b="1" dirty="0" smtClean="0"/>
              <a:t>Konferencjach, spotkaniach informacyjnych</a:t>
            </a:r>
            <a:r>
              <a:rPr lang="pl-PL" sz="1200" dirty="0" smtClean="0"/>
              <a:t>,  również w roli prelegentów</a:t>
            </a:r>
            <a:r>
              <a:rPr lang="pl-PL" sz="1200" b="1" dirty="0" smtClean="0"/>
              <a:t>.</a:t>
            </a:r>
          </a:p>
          <a:p>
            <a:endParaRPr lang="pl-PL" sz="1400" b="1" dirty="0" smtClean="0"/>
          </a:p>
          <a:p>
            <a:endParaRPr lang="pl-PL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8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4" name="Tytuł 4"/>
          <p:cNvSpPr>
            <a:spLocks noGrp="1"/>
          </p:cNvSpPr>
          <p:nvPr>
            <p:ph type="ctrTitle"/>
          </p:nvPr>
        </p:nvSpPr>
        <p:spPr>
          <a:xfrm>
            <a:off x="755650" y="1341438"/>
            <a:ext cx="6548438" cy="1470025"/>
          </a:xfrm>
        </p:spPr>
        <p:txBody>
          <a:bodyPr/>
          <a:lstStyle/>
          <a:p>
            <a:pPr eaLnBrk="1" hangingPunct="1">
              <a:defRPr/>
            </a:pPr>
            <a:r>
              <a:rPr lang="pl-PL" dirty="0" smtClean="0">
                <a:solidFill>
                  <a:schemeClr val="accent6">
                    <a:lumMod val="75000"/>
                  </a:schemeClr>
                </a:solidFill>
              </a:rPr>
              <a:t>Dziękuję za uwagę</a:t>
            </a:r>
          </a:p>
        </p:txBody>
      </p:sp>
      <p:sp>
        <p:nvSpPr>
          <p:cNvPr id="6" name="Podtytuł 5"/>
          <p:cNvSpPr>
            <a:spLocks noGrp="1"/>
          </p:cNvSpPr>
          <p:nvPr>
            <p:ph type="subTitle" idx="1"/>
          </p:nvPr>
        </p:nvSpPr>
        <p:spPr>
          <a:xfrm>
            <a:off x="755576" y="2564904"/>
            <a:ext cx="6656387" cy="30956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defRPr/>
            </a:pPr>
            <a:r>
              <a:rPr lang="pl-PL" sz="2200" dirty="0" smtClean="0">
                <a:solidFill>
                  <a:schemeClr val="tx1"/>
                </a:solidFill>
              </a:rPr>
              <a:t/>
            </a:r>
            <a:br>
              <a:rPr lang="pl-PL" sz="2200" dirty="0" smtClean="0">
                <a:solidFill>
                  <a:schemeClr val="tx1"/>
                </a:solidFill>
              </a:rPr>
            </a:br>
            <a:r>
              <a:rPr lang="pl-PL" sz="2200" dirty="0" smtClean="0">
                <a:solidFill>
                  <a:schemeClr val="tx1"/>
                </a:solidFill>
              </a:rPr>
              <a:t> Departament Spraw Społecznych</a:t>
            </a:r>
          </a:p>
          <a:p>
            <a:pPr eaLnBrk="1" hangingPunct="1">
              <a:lnSpc>
                <a:spcPct val="80000"/>
              </a:lnSpc>
              <a:defRPr/>
            </a:pPr>
            <a:endParaRPr lang="pl-PL" sz="2200" dirty="0" smtClean="0">
              <a:solidFill>
                <a:schemeClr val="accent6">
                  <a:lumMod val="75000"/>
                </a:schemeClr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sz="2200" dirty="0" smtClean="0">
                <a:solidFill>
                  <a:schemeClr val="accent6">
                    <a:lumMod val="75000"/>
                  </a:schemeClr>
                </a:solidFill>
              </a:rPr>
              <a:t>ngo.kujawsko-pomorskie.pl</a:t>
            </a:r>
          </a:p>
          <a:p>
            <a:pPr eaLnBrk="1" hangingPunct="1">
              <a:lnSpc>
                <a:spcPct val="80000"/>
              </a:lnSpc>
              <a:defRPr/>
            </a:pPr>
            <a:endParaRPr lang="pl-PL" sz="2200" dirty="0" smtClean="0">
              <a:solidFill>
                <a:srgbClr val="006600"/>
              </a:solidFill>
            </a:endParaRPr>
          </a:p>
          <a:p>
            <a:pPr eaLnBrk="1" hangingPunct="1">
              <a:lnSpc>
                <a:spcPct val="80000"/>
              </a:lnSpc>
              <a:defRPr/>
            </a:pPr>
            <a:r>
              <a:rPr lang="pl-PL" sz="2200" dirty="0" smtClean="0">
                <a:solidFill>
                  <a:schemeClr val="tx1"/>
                </a:solidFill>
              </a:rPr>
              <a:t>kwiecień 2019 r.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2" name="Tytuł 1"/>
          <p:cNvSpPr>
            <a:spLocks noGrp="1"/>
          </p:cNvSpPr>
          <p:nvPr>
            <p:ph type="ctrTitle"/>
          </p:nvPr>
        </p:nvSpPr>
        <p:spPr>
          <a:xfrm>
            <a:off x="395288" y="1341438"/>
            <a:ext cx="7416800" cy="4824412"/>
          </a:xfrm>
        </p:spPr>
        <p:txBody>
          <a:bodyPr/>
          <a:lstStyle/>
          <a:p>
            <a:pPr eaLnBrk="1" hangingPunct="1"/>
            <a:r>
              <a:rPr lang="pl-PL" sz="2400" i="1" dirty="0" smtClean="0"/>
              <a:t>Program współpracy</a:t>
            </a:r>
            <a:br>
              <a:rPr lang="pl-PL" sz="2400" i="1" dirty="0" smtClean="0"/>
            </a:br>
            <a:r>
              <a:rPr lang="pl-PL" sz="2400" i="1" dirty="0" smtClean="0"/>
              <a:t>województwa kujawsko-pomorskiego z organizacjami pozarządowymi na rok 2018</a:t>
            </a:r>
            <a:r>
              <a:rPr lang="pl-PL" sz="2400" dirty="0" smtClean="0">
                <a:latin typeface="Arial" charset="0"/>
              </a:rPr>
              <a:t> </a:t>
            </a:r>
            <a:r>
              <a:rPr lang="pl-PL" sz="2400" dirty="0" smtClean="0"/>
              <a:t>został przyjęty</a:t>
            </a:r>
            <a:r>
              <a:rPr lang="pl-PL" sz="2400" dirty="0" smtClean="0">
                <a:latin typeface="Arial" charset="0"/>
              </a:rPr>
              <a:t> </a:t>
            </a:r>
            <a:r>
              <a:rPr lang="pl-PL" sz="2400" dirty="0" smtClean="0"/>
              <a:t>uchwałą </a:t>
            </a:r>
            <a:br>
              <a:rPr lang="pl-PL" sz="2400" dirty="0" smtClean="0"/>
            </a:br>
            <a:r>
              <a:rPr lang="pl-PL" sz="2400" dirty="0">
                <a:solidFill>
                  <a:schemeClr val="accent6">
                    <a:lumMod val="75000"/>
                  </a:schemeClr>
                </a:solidFill>
              </a:rPr>
              <a:t>XXXVIII/629/17 </a:t>
            </a:r>
            <a:r>
              <a:rPr lang="pl-PL" sz="2400" dirty="0" smtClean="0">
                <a:solidFill>
                  <a:schemeClr val="accent6">
                    <a:lumMod val="75000"/>
                  </a:schemeClr>
                </a:solidFill>
              </a:rPr>
              <a:t>Sejmiku Województwa Kujawsko-Pomorskiego z dnia 27 listopada 2017 r. </a:t>
            </a:r>
            <a:r>
              <a:rPr lang="pl-PL" sz="2400" dirty="0" smtClean="0"/>
              <a:t/>
            </a:r>
            <a:br>
              <a:rPr lang="pl-PL" sz="2400" dirty="0" smtClean="0"/>
            </a:br>
            <a:r>
              <a:rPr lang="pl-PL" sz="2400" dirty="0" smtClean="0"/>
              <a:t>Natomiast </a:t>
            </a:r>
            <a:r>
              <a:rPr lang="pl-PL" sz="2400" i="1" dirty="0" smtClean="0"/>
              <a:t>Wieloletni program współpracy samorządu województwa kujawsko-pomorskiego z organizacjami pozarządowymi na lata 2016-2020</a:t>
            </a:r>
            <a:r>
              <a:rPr lang="pl-PL" sz="2400" dirty="0" smtClean="0"/>
              <a:t> uchwałą </a:t>
            </a:r>
            <a:br>
              <a:rPr lang="pl-PL" sz="2400" dirty="0" smtClean="0"/>
            </a:br>
            <a:r>
              <a:rPr lang="pl-PL" sz="2400" dirty="0" smtClean="0">
                <a:solidFill>
                  <a:schemeClr val="accent6">
                    <a:lumMod val="75000"/>
                  </a:schemeClr>
                </a:solidFill>
              </a:rPr>
              <a:t> XIV/291/15 Sejmiku Województwa Kujawsko-Pomorskiego z dnia 23 listopada 2015 r.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Tytuł 1"/>
          <p:cNvSpPr>
            <a:spLocks noGrp="1"/>
          </p:cNvSpPr>
          <p:nvPr>
            <p:ph type="ctrTitle"/>
          </p:nvPr>
        </p:nvSpPr>
        <p:spPr>
          <a:xfrm>
            <a:off x="755576" y="1844824"/>
            <a:ext cx="7416800" cy="2879725"/>
          </a:xfrm>
        </p:spPr>
        <p:txBody>
          <a:bodyPr/>
          <a:lstStyle/>
          <a:p>
            <a:pPr eaLnBrk="1" hangingPunct="1"/>
            <a:r>
              <a:rPr lang="pl-PL" sz="2800" dirty="0" smtClean="0"/>
              <a:t>Współpraca Województwa z organizacjami pozarządowymi odbywa się na dwóch płaszczyznach:</a:t>
            </a:r>
            <a:br>
              <a:rPr lang="pl-PL" sz="2800" dirty="0" smtClean="0"/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finansowej i pozafinansowej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6" name="Tytuł 1"/>
          <p:cNvSpPr>
            <a:spLocks noGrp="1"/>
          </p:cNvSpPr>
          <p:nvPr>
            <p:ph type="ctrTitle"/>
          </p:nvPr>
        </p:nvSpPr>
        <p:spPr>
          <a:xfrm>
            <a:off x="395536" y="2492375"/>
            <a:ext cx="8136904" cy="1470025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u="sng" dirty="0" smtClean="0">
                <a:solidFill>
                  <a:schemeClr val="accent6">
                    <a:lumMod val="75000"/>
                  </a:schemeClr>
                </a:solidFill>
              </a:rPr>
              <a:t>Współpraca finansowa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 polega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przede wszystkim na zlecaniu zadań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err="1" smtClean="0">
                <a:solidFill>
                  <a:schemeClr val="accent6">
                    <a:lumMod val="75000"/>
                  </a:schemeClr>
                </a:solidFill>
              </a:rPr>
              <a:t>publicznych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 organizacjom pozarządowym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wraz z udzielaniem dotacji w formie </a:t>
            </a:r>
            <a:r>
              <a:rPr lang="pl-PL" sz="2800" b="1" dirty="0" smtClean="0">
                <a:solidFill>
                  <a:schemeClr val="accent6">
                    <a:lumMod val="75000"/>
                  </a:schemeClr>
                </a:solidFill>
              </a:rPr>
              <a:t>otwartych konkursów ofert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, w trybie ustawy z dnia 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24 kwietnia 2003 r. o działalności pożytku publicznego i o wolontariacie (Dz. U. z 2018 r. poz.450 z </a:t>
            </a:r>
            <a:r>
              <a:rPr lang="pl-PL" sz="2800" dirty="0" err="1" smtClean="0">
                <a:solidFill>
                  <a:schemeClr val="accent6">
                    <a:lumMod val="75000"/>
                  </a:schemeClr>
                </a:solidFill>
              </a:rPr>
              <a:t>późn</a:t>
            </a: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. zm.)</a:t>
            </a:r>
            <a:r>
              <a:rPr lang="pl-PL" sz="2800" dirty="0" smtClean="0">
                <a:solidFill>
                  <a:srgbClr val="006600"/>
                </a:solidFill>
              </a:rPr>
              <a:t/>
            </a:r>
            <a:br>
              <a:rPr lang="pl-PL" sz="2800" dirty="0" smtClean="0">
                <a:solidFill>
                  <a:srgbClr val="006600"/>
                </a:solidFill>
              </a:rPr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  <p:sp>
        <p:nvSpPr>
          <p:cNvPr id="18435" name="Podtytuł 4"/>
          <p:cNvSpPr>
            <a:spLocks noGrp="1"/>
          </p:cNvSpPr>
          <p:nvPr>
            <p:ph type="subTitle" idx="1"/>
          </p:nvPr>
        </p:nvSpPr>
        <p:spPr>
          <a:xfrm>
            <a:off x="323850" y="4149725"/>
            <a:ext cx="7920038" cy="1752600"/>
          </a:xfrm>
        </p:spPr>
        <p:txBody>
          <a:bodyPr/>
          <a:lstStyle/>
          <a:p>
            <a:pPr eaLnBrk="1" hangingPunct="1"/>
            <a:r>
              <a:rPr lang="pl-PL" sz="2800" dirty="0" smtClean="0">
                <a:solidFill>
                  <a:schemeClr val="tx1"/>
                </a:solidFill>
              </a:rPr>
              <a:t>W 2018 r. Zarząd Województwa ogłosił </a:t>
            </a:r>
            <a:r>
              <a:rPr lang="pl-PL" sz="2800" b="1" dirty="0" smtClean="0">
                <a:solidFill>
                  <a:schemeClr val="tx1"/>
                </a:solidFill>
              </a:rPr>
              <a:t>27 </a:t>
            </a:r>
            <a:r>
              <a:rPr lang="pl-PL" sz="2800" dirty="0" smtClean="0">
                <a:solidFill>
                  <a:schemeClr val="tx1"/>
                </a:solidFill>
              </a:rPr>
              <a:t>otwartych konkursów ofert (</a:t>
            </a:r>
            <a:r>
              <a:rPr lang="pl-PL" sz="2800" b="1" dirty="0" smtClean="0">
                <a:solidFill>
                  <a:schemeClr val="tx1"/>
                </a:solidFill>
              </a:rPr>
              <a:t>1</a:t>
            </a:r>
            <a:r>
              <a:rPr lang="pl-PL" sz="2800" dirty="0" smtClean="0">
                <a:solidFill>
                  <a:schemeClr val="tx1"/>
                </a:solidFill>
              </a:rPr>
              <a:t> został unieważniony), które dotyczyły </a:t>
            </a:r>
            <a:r>
              <a:rPr lang="pl-PL" sz="2800" b="1" dirty="0" smtClean="0">
                <a:solidFill>
                  <a:schemeClr val="tx1"/>
                </a:solidFill>
              </a:rPr>
              <a:t>8</a:t>
            </a:r>
            <a:r>
              <a:rPr lang="pl-PL" sz="2800" dirty="0" smtClean="0">
                <a:solidFill>
                  <a:schemeClr val="tx1"/>
                </a:solidFill>
              </a:rPr>
              <a:t> obszarów tematycznych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7384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179388" y="1268413"/>
            <a:ext cx="7777162" cy="4464050"/>
          </a:xfrm>
        </p:spPr>
        <p:txBody>
          <a:bodyPr/>
          <a:lstStyle/>
          <a:p>
            <a:pPr eaLnBrk="1" hangingPunct="1"/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>
                <a:solidFill>
                  <a:srgbClr val="E46C0A"/>
                </a:solidFill>
              </a:rPr>
              <a:t>W konkursach złożono łącznie 996</a:t>
            </a:r>
            <a:r>
              <a:rPr lang="pl-PL" sz="3200" b="1" dirty="0" smtClean="0">
                <a:solidFill>
                  <a:srgbClr val="E46C0A"/>
                </a:solidFill>
              </a:rPr>
              <a:t> </a:t>
            </a:r>
            <a:r>
              <a:rPr lang="pl-PL" sz="3200" dirty="0" smtClean="0">
                <a:solidFill>
                  <a:srgbClr val="E46C0A"/>
                </a:solidFill>
              </a:rPr>
              <a:t>ofert</a:t>
            </a: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/>
              <a:t/>
            </a:r>
            <a:br>
              <a:rPr lang="pl-PL" sz="3200" dirty="0" smtClean="0"/>
            </a:br>
            <a:r>
              <a:rPr lang="pl-PL" sz="3200" dirty="0" smtClean="0"/>
              <a:t>Dofinansowanie otrzymało łącznie </a:t>
            </a:r>
            <a:r>
              <a:rPr lang="pl-PL" sz="3200" b="1" dirty="0" smtClean="0"/>
              <a:t>560 </a:t>
            </a:r>
            <a:r>
              <a:rPr lang="pl-PL" sz="3200" dirty="0" smtClean="0"/>
              <a:t>projektów, i tyle samo projektów zostało zrealizowanych - </a:t>
            </a:r>
            <a:br>
              <a:rPr lang="pl-PL" sz="3200" dirty="0" smtClean="0"/>
            </a:br>
            <a:r>
              <a:rPr lang="pl-PL" sz="3200" dirty="0" smtClean="0"/>
              <a:t>w tym 6 stanowiły zadania wieloletnie.</a:t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endParaRPr lang="pl-PL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29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ytuł 1"/>
          <p:cNvSpPr>
            <a:spLocks noGrp="1"/>
          </p:cNvSpPr>
          <p:nvPr>
            <p:ph type="ctrTitle"/>
          </p:nvPr>
        </p:nvSpPr>
        <p:spPr>
          <a:xfrm>
            <a:off x="179388" y="188913"/>
            <a:ext cx="7883525" cy="6408737"/>
          </a:xfrm>
        </p:spPr>
        <p:txBody>
          <a:bodyPr/>
          <a:lstStyle/>
          <a:p>
            <a:pPr eaLnBrk="1" hangingPunct="1">
              <a:defRPr/>
            </a:pPr>
            <a:r>
              <a:rPr lang="pl-PL" sz="2800" dirty="0" smtClean="0">
                <a:solidFill>
                  <a:srgbClr val="C00000"/>
                </a:solidFill>
              </a:rPr>
              <a:t/>
            </a:r>
            <a:br>
              <a:rPr lang="pl-PL" sz="2800" dirty="0" smtClean="0">
                <a:solidFill>
                  <a:srgbClr val="C00000"/>
                </a:solidFill>
              </a:rPr>
            </a:br>
            <a:r>
              <a:rPr lang="pl-PL" sz="2800" dirty="0" smtClean="0">
                <a:solidFill>
                  <a:srgbClr val="C00000"/>
                </a:solidFill>
              </a:rPr>
              <a:t/>
            </a:r>
            <a:br>
              <a:rPr lang="pl-PL" sz="2800" dirty="0" smtClean="0">
                <a:solidFill>
                  <a:srgbClr val="C00000"/>
                </a:solidFill>
              </a:rPr>
            </a:br>
            <a:r>
              <a:rPr lang="pl-PL" sz="2800" dirty="0" smtClean="0">
                <a:solidFill>
                  <a:srgbClr val="006600"/>
                </a:solidFill>
              </a:rPr>
              <a:t/>
            </a:r>
            <a:br>
              <a:rPr lang="pl-PL" sz="2800" dirty="0" smtClean="0">
                <a:solidFill>
                  <a:srgbClr val="006600"/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Łączna wartość środków wykorzystanych</a:t>
            </a:r>
            <a:b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2800" dirty="0" smtClean="0">
                <a:solidFill>
                  <a:schemeClr val="accent6">
                    <a:lumMod val="75000"/>
                  </a:schemeClr>
                </a:solidFill>
              </a:rPr>
              <a:t>na realizację projektów w 2018 r. wyniosła 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 trybie konkursowym </a:t>
            </a:r>
            <a:r>
              <a:rPr lang="pl-PL" sz="2800" b="1" dirty="0"/>
              <a:t>6 858 </a:t>
            </a:r>
            <a:r>
              <a:rPr lang="pl-PL" sz="2800" b="1" dirty="0" smtClean="0"/>
              <a:t>292,28 zł </a:t>
            </a:r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2800" dirty="0" smtClean="0"/>
              <a:t>na zadania wieloletnie </a:t>
            </a:r>
            <a:r>
              <a:rPr lang="pl-PL" sz="2800" b="1" dirty="0" smtClean="0"/>
              <a:t>278 980,00 zł</a:t>
            </a: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>w trybie pozakonkursowym </a:t>
            </a:r>
            <a:r>
              <a:rPr lang="pl-PL" sz="2800" b="1" dirty="0"/>
              <a:t>255 </a:t>
            </a:r>
            <a:r>
              <a:rPr lang="pl-PL" sz="2800" b="1" dirty="0" smtClean="0"/>
              <a:t>559,74 zł</a:t>
            </a:r>
            <a:br>
              <a:rPr lang="pl-PL" sz="2800" b="1" dirty="0" smtClean="0"/>
            </a:br>
            <a:r>
              <a:rPr lang="pl-PL" sz="2800" b="1" dirty="0" smtClean="0"/>
              <a:t>łącznie </a:t>
            </a:r>
            <a:r>
              <a:rPr lang="pl-PL" sz="3600" b="1" dirty="0"/>
              <a:t>7 411 558,77 </a:t>
            </a:r>
            <a:r>
              <a:rPr lang="pl-PL" sz="3600" b="1" dirty="0" smtClean="0"/>
              <a:t/>
            </a:r>
            <a:br>
              <a:rPr lang="pl-PL" sz="3600" b="1" dirty="0" smtClean="0"/>
            </a:br>
            <a:r>
              <a:rPr lang="pl-PL" sz="2800" dirty="0" smtClean="0"/>
              <a:t>(w tym </a:t>
            </a:r>
            <a:r>
              <a:rPr lang="pl-PL" sz="2800" b="1" dirty="0"/>
              <a:t>404 098,59 zł </a:t>
            </a:r>
            <a:r>
              <a:rPr lang="pl-PL" sz="2800" dirty="0" smtClean="0"/>
              <a:t>ze środków PFRON)</a:t>
            </a:r>
            <a:br>
              <a:rPr lang="pl-PL" sz="2800" dirty="0" smtClean="0"/>
            </a:br>
            <a:r>
              <a:rPr lang="pl-PL" sz="2800" dirty="0" smtClean="0"/>
              <a:t>oraz </a:t>
            </a:r>
            <a:r>
              <a:rPr lang="pl-PL" sz="2800" b="1" dirty="0" smtClean="0"/>
              <a:t>138 980,00 </a:t>
            </a:r>
            <a:r>
              <a:rPr lang="pl-PL" sz="2800" dirty="0" smtClean="0"/>
              <a:t>zł ze środków budżetu państwa.</a:t>
            </a:r>
            <a:br>
              <a:rPr lang="pl-PL" sz="2800" dirty="0" smtClean="0"/>
            </a:br>
            <a:r>
              <a:rPr lang="pl-PL" sz="1200" dirty="0" smtClean="0"/>
              <a:t/>
            </a:r>
            <a:br>
              <a:rPr lang="pl-PL" sz="12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r>
              <a:rPr lang="pl-PL" sz="2800" dirty="0" smtClean="0"/>
              <a:t/>
            </a:r>
            <a:br>
              <a:rPr lang="pl-PL" sz="2800" dirty="0" smtClean="0"/>
            </a:br>
            <a:endParaRPr lang="pl-PL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1" name="Obraz 3" descr="podklad z herbem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-603448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8130" name="Symbol zastępczy zawartości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1335729"/>
              </p:ext>
            </p:extLst>
          </p:nvPr>
        </p:nvGraphicFramePr>
        <p:xfrm>
          <a:off x="251520" y="764704"/>
          <a:ext cx="7056784" cy="51647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54" name="Arkusz" r:id="rId5" imgW="7381923" imgH="5934060" progId="Excel.Sheet.8">
                  <p:embed/>
                </p:oleObj>
              </mc:Choice>
              <mc:Fallback>
                <p:oleObj name="Arkusz" r:id="rId5" imgW="7381923" imgH="5934060" progId="Excel.Sheet.8">
                  <p:embed/>
                  <p:pic>
                    <p:nvPicPr>
                      <p:cNvPr id="0" name="Symbol zastępczy zawartości 9"/>
                      <p:cNvPicPr>
                        <a:picLocks noGrp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20" y="764704"/>
                        <a:ext cx="7056784" cy="516473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395288" y="1628775"/>
            <a:ext cx="7777162" cy="3240088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b="1" dirty="0" smtClean="0">
                <a:solidFill>
                  <a:srgbClr val="FF0000"/>
                </a:solidFill>
              </a:rPr>
              <a:t/>
            </a:r>
            <a:br>
              <a:rPr lang="pl-PL" sz="3200" b="1" dirty="0" smtClean="0">
                <a:solidFill>
                  <a:srgbClr val="FF0000"/>
                </a:solidFill>
              </a:rPr>
            </a:br>
            <a:r>
              <a:rPr lang="pl-PL" sz="3200" b="1" dirty="0" smtClean="0">
                <a:solidFill>
                  <a:srgbClr val="006600"/>
                </a:solidFill>
              </a:rPr>
              <a:t/>
            </a:r>
            <a:br>
              <a:rPr lang="pl-PL" sz="3200" b="1" dirty="0" smtClean="0">
                <a:solidFill>
                  <a:srgbClr val="006600"/>
                </a:solidFill>
              </a:rPr>
            </a:br>
            <a:r>
              <a:rPr lang="pl-PL" sz="3200" b="1" dirty="0" smtClean="0">
                <a:solidFill>
                  <a:schemeClr val="accent6">
                    <a:lumMod val="75000"/>
                  </a:schemeClr>
                </a:solidFill>
              </a:rPr>
              <a:t>Tryb pozakonkursowy</a:t>
            </a:r>
            <a:br>
              <a:rPr lang="pl-PL" sz="3200" b="1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3200" b="1" dirty="0" smtClean="0"/>
              <a:t/>
            </a:r>
            <a:br>
              <a:rPr lang="pl-PL" sz="3200" b="1" dirty="0" smtClean="0"/>
            </a:br>
            <a:endParaRPr lang="pl-PL" sz="3200" b="1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393" name="Obraz 3" descr="podklad z herbem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5875"/>
            <a:ext cx="9144000" cy="682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4" name="Tytuł 1"/>
          <p:cNvSpPr>
            <a:spLocks noGrp="1"/>
          </p:cNvSpPr>
          <p:nvPr>
            <p:ph type="ctrTitle"/>
          </p:nvPr>
        </p:nvSpPr>
        <p:spPr>
          <a:xfrm>
            <a:off x="395288" y="1628775"/>
            <a:ext cx="7777162" cy="3240088"/>
          </a:xfrm>
        </p:spPr>
        <p:txBody>
          <a:bodyPr/>
          <a:lstStyle/>
          <a:p>
            <a:pPr eaLnBrk="1" hangingPunct="1">
              <a:defRPr/>
            </a:pPr>
            <a:r>
              <a:rPr lang="pl-PL" sz="3200" dirty="0" smtClean="0">
                <a:solidFill>
                  <a:srgbClr val="FF0000"/>
                </a:solidFill>
              </a:rPr>
              <a:t/>
            </a:r>
            <a:br>
              <a:rPr lang="pl-PL" sz="3200" dirty="0" smtClean="0">
                <a:solidFill>
                  <a:srgbClr val="FF0000"/>
                </a:solidFill>
              </a:rPr>
            </a:b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  <a:t>W trybie pozakonkursowym </a:t>
            </a:r>
            <a:b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</a:br>
            <a:r>
              <a:rPr lang="pl-PL" sz="3200" dirty="0" smtClean="0">
                <a:solidFill>
                  <a:schemeClr val="accent6">
                    <a:lumMod val="75000"/>
                  </a:schemeClr>
                </a:solidFill>
              </a:rPr>
              <a:t>złożono łącznie 82 oferty </a:t>
            </a:r>
            <a:r>
              <a:rPr lang="pl-PL" sz="3200" dirty="0" smtClean="0">
                <a:solidFill>
                  <a:srgbClr val="006600"/>
                </a:solidFill>
              </a:rPr>
              <a:t/>
            </a:r>
            <a:br>
              <a:rPr lang="pl-PL" sz="3200" dirty="0" smtClean="0">
                <a:solidFill>
                  <a:srgbClr val="006600"/>
                </a:solidFill>
              </a:rPr>
            </a:br>
            <a:r>
              <a:rPr lang="pl-PL" sz="3200" dirty="0" smtClean="0"/>
              <a:t>z czego dofinansowanie otrzymało 41</a:t>
            </a:r>
            <a:r>
              <a:rPr lang="pl-PL" sz="3200" b="1" dirty="0" smtClean="0"/>
              <a:t> </a:t>
            </a:r>
            <a:r>
              <a:rPr lang="pl-PL" sz="3200" dirty="0" smtClean="0"/>
              <a:t>projektów na łączną kwotę </a:t>
            </a:r>
            <a:r>
              <a:rPr lang="pl-PL" sz="3200" b="1" dirty="0"/>
              <a:t>255 </a:t>
            </a:r>
            <a:r>
              <a:rPr lang="pl-PL" sz="3200" b="1" dirty="0" smtClean="0"/>
              <a:t>822,00 zł.</a:t>
            </a:r>
            <a:br>
              <a:rPr lang="pl-PL" sz="3200" b="1" dirty="0" smtClean="0"/>
            </a:br>
            <a:r>
              <a:rPr lang="pl-PL" sz="3200" dirty="0" smtClean="0"/>
              <a:t> Organizacje zrealizowały 41</a:t>
            </a:r>
            <a:br>
              <a:rPr lang="pl-PL" sz="3200" dirty="0" smtClean="0"/>
            </a:br>
            <a:r>
              <a:rPr lang="pl-PL" sz="3200" dirty="0" smtClean="0"/>
              <a:t> z ww.  projektów.</a:t>
            </a:r>
            <a:br>
              <a:rPr lang="pl-PL" sz="3200" dirty="0" smtClean="0"/>
            </a:br>
            <a:r>
              <a:rPr lang="pl-PL" sz="3200" dirty="0" smtClean="0"/>
              <a:t/>
            </a:r>
            <a:br>
              <a:rPr lang="pl-PL" sz="3200" dirty="0" smtClean="0"/>
            </a:br>
            <a:endParaRPr lang="pl-PL" sz="32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3109</TotalTime>
  <Words>260</Words>
  <Application>Microsoft Office PowerPoint</Application>
  <PresentationFormat>Pokaz na ekranie (4:3)</PresentationFormat>
  <Paragraphs>172</Paragraphs>
  <Slides>17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Motyw pakietu Office</vt:lpstr>
      <vt:lpstr>Arkusz</vt:lpstr>
      <vt:lpstr>SPRAWOZDANIE Z REALIZACJI ROCZNEGO  I WIELOLETNIEGO PROGRAMU WSPÓŁPRACY SAMORZĄDU WOJEWÓDZTWA  KUJAWSKO-POMORSKIEGO  Z ORGANIZACJAMI POZARZĄDOWYMI  ZA ROK 2018</vt:lpstr>
      <vt:lpstr>Program współpracy województwa kujawsko-pomorskiego z organizacjami pozarządowymi na rok 2018 został przyjęty uchwałą  XXXVIII/629/17 Sejmiku Województwa Kujawsko-Pomorskiego z dnia 27 listopada 2017 r.  Natomiast Wieloletni program współpracy samorządu województwa kujawsko-pomorskiego z organizacjami pozarządowymi na lata 2016-2020 uchwałą   XIV/291/15 Sejmiku Województwa Kujawsko-Pomorskiego z dnia 23 listopada 2015 r. </vt:lpstr>
      <vt:lpstr>Współpraca Województwa z organizacjami pozarządowymi odbywa się na dwóch płaszczyznach: finansowej i pozafinansowej</vt:lpstr>
      <vt:lpstr>Współpraca finansowa polega  przede wszystkim na zlecaniu zadań  publicznych organizacjom pozarządowym  wraz z udzielaniem dotacji w formie otwartych konkursów ofert, w trybie ustawy z dnia  24 kwietnia 2003 r. o działalności pożytku publicznego i o wolontariacie (Dz. U. z 2018 r. poz.450 z późn. zm.)    </vt:lpstr>
      <vt:lpstr>  W konkursach złożono łącznie 996 ofert  Dofinansowanie otrzymało łącznie 560 projektów, i tyle samo projektów zostało zrealizowanych -  w tym 6 stanowiły zadania wieloletnie.  </vt:lpstr>
      <vt:lpstr>   Łączna wartość środków wykorzystanych na realizację projektów w 2018 r. wyniosła  w trybie konkursowym 6 858 292,28 zł  na zadania wieloletnie 278 980,00 zł w trybie pozakonkursowym 255 559,74 zł łącznie 7 411 558,77  (w tym 404 098,59 zł ze środków PFRON) oraz 138 980,00 zł ze środków budżetu państwa.    </vt:lpstr>
      <vt:lpstr>Prezentacja programu PowerPoint</vt:lpstr>
      <vt:lpstr>  Tryb pozakonkursowy  </vt:lpstr>
      <vt:lpstr>  W trybie pozakonkursowym  złożono łącznie 82 oferty  z czego dofinansowanie otrzymało 41 projektów na łączną kwotę 255 822,00 zł.  Organizacje zrealizowały 41  z ww.  projektów.  </vt:lpstr>
      <vt:lpstr>Skala dofinansowania w trybie pozakonkursowym w 2018 r.  środki wykorzystane</vt:lpstr>
      <vt:lpstr>Prezentacja programu PowerPoint</vt:lpstr>
      <vt:lpstr>  </vt:lpstr>
      <vt:lpstr>    </vt:lpstr>
      <vt:lpstr>Współpraca o charakterze pozafinansowym   Działania na rzecz trzeciego sektora realizowane przez  Biuro Współpracy   z Organizacjami Pozarządowymi i we współpracy z organizacjami pozarządowymi:  - XI edycja Konkursu „Rodzynki z pozarządówki” – Konkurs o nagrodę Marszałka Województwa – nagrodzenie  dobrych praktyk. W roku 2018 wyłoniono 12 laureatów Konkursu – gala odbyła się w Pałacu Bursztynowym we Włocławku;  - XIX Forum Organizacji  Pozarządowych Województwa Kujawsko-Pomorskiego –    Organizator Fundacja Samotna Mama – zadanie zlecone – Forum odbyło się w  Pałacu Bursztynowym we Włocławku,  w Forum wzięło udział ok. 80 osób z różnych organizacji ;  - Doradztwo dla NGO z dziedziny prawa i rachunkowości – odbyły się 54 godziny doradztwa z którego skorzystały 24 podmioty (organizacje pozarządowe i grupy nieformalne, będące na etapie tworzenia stowarzyszenia lub fundacji);  - Redagowanie i przesyłanie newslettra dla organizacji pozarządowych  i administrowanie strony internetowej  ngo.kujawsko-pomorskie.pl  aktualizacja bazy organizacji pozarządowych  (na koniec   2018 r.  w bazie zarejestrowanych było 1640 NGO).   - Opracowanie i przeprowadzenie konsultacji społecznych uchwały w sprawie trybu  i szczegółowych kryteriów oceny wniosków o realizację zadań publicznych w ramach inicjatywy lokalnej (art. 19b ustawy).  </vt:lpstr>
      <vt:lpstr> - Opracowanie i przeprowadzenie konsultacji społecznych rocznego programu współpracy z organizacjami pozarządowymi oraz współpraca przy konsultacjach innych dokumentów;  -  Współpraca z Sejmikiem Organizacji Pozarządowych Województwa Kujawsko-Pomorskiego i Radą     Działalności Pożytku Publicznego Województwa Kujawsko-Pomorskiego oraz obsługa ich posiedzeń;  - Wprowadzenie nowego elektronicznego generatora ofert, umożliwiającego składanie ofert, generowanie umów i rozliczanie sprawozdań w trybie ustawy o działalności pożytku publicznego i o wolontariacie (Witkac.pl);  - Organizacja szkoleń z obsługi nowego generatora ofert „Witkac.pl” - 2 szkolenia dla pracowników Urzędu i 6 szkoleń dla organizacji pozarządowych  - Udział w kapitule konkursu pn. „Wolontariat w akcji”- realizowanym w ramach kujawsko-pomorskiego Forum Organizacji Pozarządowych ;   - Prowadzenie kampanii 1% dla naszego regionu – uświadamianie o możliwości przekazania 1% podatku na rzecz OPP z regionu (9 lat kampanii);  - Udział w Forum Pełnomocników Wojewódzkich ds. Organizacji Pozarządowych odbywającym się podczas Konwentu Marszałków Województw w Opolu. W ramach spotkania wypracowane zostały postulaty, dotyczące zmian w ustawie o działalności pożytku publicznego i o wolontariacie oraz przepisach wykonawczych do ustawy. Postulaty zostały przyjęte przez Konwent Marszałków i przekazane do Narodowego Instytutu Wolności – Centrum Rozwoju Społeczeństwa Obywatelskiego jako oficjalne stanowisko;  </vt:lpstr>
      <vt:lpstr>    </vt:lpstr>
      <vt:lpstr>Dziękuję za uwagę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Anna Sobierajska</dc:creator>
  <cp:lastModifiedBy>Anna Sobierajska</cp:lastModifiedBy>
  <cp:revision>493</cp:revision>
  <dcterms:modified xsi:type="dcterms:W3CDTF">2019-05-20T08:42:03Z</dcterms:modified>
</cp:coreProperties>
</file>