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image67.jpg" ContentType="image/png"/>
  <Override PartName="/ppt/media/image68.jpg" ContentType="image/png"/>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76.jpg" ContentType="image/png"/>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84.jpg" ContentType="image/pn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Lst>
  <p:notesMasterIdLst>
    <p:notesMasterId r:id="rId53"/>
  </p:notesMasterIdLst>
  <p:sldIdLst>
    <p:sldId id="1007" r:id="rId2"/>
    <p:sldId id="2147196034" r:id="rId3"/>
    <p:sldId id="2147196193" r:id="rId4"/>
    <p:sldId id="2147196194" r:id="rId5"/>
    <p:sldId id="2147196016" r:id="rId6"/>
    <p:sldId id="2147196195" r:id="rId7"/>
    <p:sldId id="2147196198" r:id="rId8"/>
    <p:sldId id="2147196196" r:id="rId9"/>
    <p:sldId id="2147196199" r:id="rId10"/>
    <p:sldId id="2147196200" r:id="rId11"/>
    <p:sldId id="2147196201" r:id="rId12"/>
    <p:sldId id="2147196202" r:id="rId13"/>
    <p:sldId id="2147196203" r:id="rId14"/>
    <p:sldId id="2147196204" r:id="rId15"/>
    <p:sldId id="2147196205" r:id="rId16"/>
    <p:sldId id="2147196068" r:id="rId17"/>
    <p:sldId id="2147196207" r:id="rId18"/>
    <p:sldId id="2147196032" r:id="rId19"/>
    <p:sldId id="2147196212" r:id="rId20"/>
    <p:sldId id="2147196213" r:id="rId21"/>
    <p:sldId id="2147196208" r:id="rId22"/>
    <p:sldId id="2147196031" r:id="rId23"/>
    <p:sldId id="2147196209" r:id="rId24"/>
    <p:sldId id="2147196206" r:id="rId25"/>
    <p:sldId id="2147196210" r:id="rId26"/>
    <p:sldId id="2147196211" r:id="rId27"/>
    <p:sldId id="2147196043" r:id="rId28"/>
    <p:sldId id="2147196214" r:id="rId29"/>
    <p:sldId id="2147196215" r:id="rId30"/>
    <p:sldId id="2147196216" r:id="rId31"/>
    <p:sldId id="2147196217" r:id="rId32"/>
    <p:sldId id="2147196218" r:id="rId33"/>
    <p:sldId id="2147196219" r:id="rId34"/>
    <p:sldId id="2147196220" r:id="rId35"/>
    <p:sldId id="2147196221" r:id="rId36"/>
    <p:sldId id="1017" r:id="rId37"/>
    <p:sldId id="2147196222" r:id="rId38"/>
    <p:sldId id="2147196223" r:id="rId39"/>
    <p:sldId id="2147196225" r:id="rId40"/>
    <p:sldId id="2147196024" r:id="rId41"/>
    <p:sldId id="2147196227" r:id="rId42"/>
    <p:sldId id="2147196230" r:id="rId43"/>
    <p:sldId id="2147196228" r:id="rId44"/>
    <p:sldId id="2147196226" r:id="rId45"/>
    <p:sldId id="2147196229" r:id="rId46"/>
    <p:sldId id="2147196231" r:id="rId47"/>
    <p:sldId id="2147196232" r:id="rId48"/>
    <p:sldId id="2147196045" r:id="rId49"/>
    <p:sldId id="2147196046" r:id="rId50"/>
    <p:sldId id="2147196047" r:id="rId51"/>
    <p:sldId id="2147196233" r:id="rId52"/>
  </p:sldIdLst>
  <p:sldSz cx="9144000" cy="5143500" type="screen16x9"/>
  <p:notesSz cx="6858000" cy="9144000"/>
  <p:defaultTextStyle>
    <a:defPPr>
      <a:defRPr lang="pl-PL"/>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5485"/>
    <a:srgbClr val="005596"/>
    <a:srgbClr val="286DA1"/>
    <a:srgbClr val="344D9C"/>
    <a:srgbClr val="E4E5E7"/>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38" autoAdjust="0"/>
    <p:restoredTop sz="80405" autoAdjust="0"/>
  </p:normalViewPr>
  <p:slideViewPr>
    <p:cSldViewPr>
      <p:cViewPr varScale="1">
        <p:scale>
          <a:sx n="121" d="100"/>
          <a:sy n="121" d="100"/>
        </p:scale>
        <p:origin x="1392" y="10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020111\Desktop\sprawozdania%20do%20przejrzenia\wykres%20do%20spr%202015.xlsx"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view3D>
      <c:rotX val="15"/>
      <c:rotY val="20"/>
      <c:depthPercent val="100"/>
      <c:rAngAx val="1"/>
    </c:view3D>
    <c:floor>
      <c:thickness val="0"/>
      <c:spPr>
        <a:noFill/>
        <a:ln w="6350">
          <a:noFill/>
        </a:ln>
      </c:spPr>
    </c:floor>
    <c:sideWall>
      <c:thickness val="0"/>
    </c:sideWall>
    <c:backWall>
      <c:thickness val="0"/>
    </c:backWall>
    <c:plotArea>
      <c:layout>
        <c:manualLayout>
          <c:layoutTarget val="inner"/>
          <c:xMode val="edge"/>
          <c:yMode val="edge"/>
          <c:x val="0"/>
          <c:y val="0"/>
          <c:w val="0.99859834684843496"/>
          <c:h val="0.98461426867096158"/>
        </c:manualLayout>
      </c:layout>
      <c:bar3DChart>
        <c:barDir val="col"/>
        <c:grouping val="stacked"/>
        <c:varyColors val="0"/>
        <c:ser>
          <c:idx val="0"/>
          <c:order val="0"/>
          <c:tx>
            <c:strRef>
              <c:f>Arkusz1!$B$1</c:f>
              <c:strCache>
                <c:ptCount val="1"/>
                <c:pt idx="0">
                  <c:v>1-9 pracowników</c:v>
                </c:pt>
              </c:strCache>
            </c:strRef>
          </c:tx>
          <c:invertIfNegative val="0"/>
          <c:dLbls>
            <c:dLbl>
              <c:idx val="0"/>
              <c:layout>
                <c:manualLayout>
                  <c:x val="-0.11343283582089538"/>
                  <c:y val="-4.76190476190477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90-4E9B-B534-9A9E28526B8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Kategoria 1</c:v>
                </c:pt>
              </c:strCache>
            </c:strRef>
          </c:cat>
          <c:val>
            <c:numRef>
              <c:f>Arkusz1!$B$2</c:f>
              <c:numCache>
                <c:formatCode>0.0%</c:formatCode>
                <c:ptCount val="1"/>
                <c:pt idx="0">
                  <c:v>0.56968295904887711</c:v>
                </c:pt>
              </c:numCache>
            </c:numRef>
          </c:val>
          <c:extLst>
            <c:ext xmlns:c16="http://schemas.microsoft.com/office/drawing/2014/chart" uri="{C3380CC4-5D6E-409C-BE32-E72D297353CC}">
              <c16:uniqueId val="{00000001-BC90-4E9B-B534-9A9E28526B8F}"/>
            </c:ext>
          </c:extLst>
        </c:ser>
        <c:ser>
          <c:idx val="1"/>
          <c:order val="1"/>
          <c:tx>
            <c:strRef>
              <c:f>Arkusz1!$C$1</c:f>
              <c:strCache>
                <c:ptCount val="1"/>
                <c:pt idx="0">
                  <c:v>10-49 pracowników</c:v>
                </c:pt>
              </c:strCache>
            </c:strRef>
          </c:tx>
          <c:spPr>
            <a:solidFill>
              <a:srgbClr val="FFC000"/>
            </a:solidFill>
          </c:spPr>
          <c:invertIfNegative val="0"/>
          <c:dLbls>
            <c:dLbl>
              <c:idx val="0"/>
              <c:layout>
                <c:manualLayout>
                  <c:x val="-4.7761215894525352E-2"/>
                  <c:y val="-6.2597375328084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C90-4E9B-B534-9A9E28526B8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Kategoria 1</c:v>
                </c:pt>
              </c:strCache>
            </c:strRef>
          </c:cat>
          <c:val>
            <c:numRef>
              <c:f>Arkusz1!$C$2</c:f>
              <c:numCache>
                <c:formatCode>0.0%</c:formatCode>
                <c:ptCount val="1"/>
                <c:pt idx="0">
                  <c:v>0.25462351387054161</c:v>
                </c:pt>
              </c:numCache>
            </c:numRef>
          </c:val>
          <c:extLst>
            <c:ext xmlns:c16="http://schemas.microsoft.com/office/drawing/2014/chart" uri="{C3380CC4-5D6E-409C-BE32-E72D297353CC}">
              <c16:uniqueId val="{00000003-BC90-4E9B-B534-9A9E28526B8F}"/>
            </c:ext>
          </c:extLst>
        </c:ser>
        <c:ser>
          <c:idx val="2"/>
          <c:order val="2"/>
          <c:tx>
            <c:strRef>
              <c:f>Arkusz1!$D$1</c:f>
              <c:strCache>
                <c:ptCount val="1"/>
                <c:pt idx="0">
                  <c:v>50-249 pracowników</c:v>
                </c:pt>
              </c:strCache>
            </c:strRef>
          </c:tx>
          <c:invertIfNegative val="0"/>
          <c:dLbls>
            <c:dLbl>
              <c:idx val="0"/>
              <c:layout>
                <c:manualLayout>
                  <c:x val="-1.6151864737838209E-2"/>
                  <c:y val="-7.01010737294201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90-4E9B-B534-9A9E28526B8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Kategoria 1</c:v>
                </c:pt>
              </c:strCache>
            </c:strRef>
          </c:cat>
          <c:val>
            <c:numRef>
              <c:f>Arkusz1!$D$2</c:f>
              <c:numCache>
                <c:formatCode>0.0%</c:formatCode>
                <c:ptCount val="1"/>
                <c:pt idx="0">
                  <c:v>0.12318361955085866</c:v>
                </c:pt>
              </c:numCache>
            </c:numRef>
          </c:val>
          <c:extLst>
            <c:ext xmlns:c16="http://schemas.microsoft.com/office/drawing/2014/chart" uri="{C3380CC4-5D6E-409C-BE32-E72D297353CC}">
              <c16:uniqueId val="{00000005-BC90-4E9B-B534-9A9E28526B8F}"/>
            </c:ext>
          </c:extLst>
        </c:ser>
        <c:ser>
          <c:idx val="3"/>
          <c:order val="3"/>
          <c:tx>
            <c:strRef>
              <c:f>Arkusz1!$E$1</c:f>
              <c:strCache>
                <c:ptCount val="1"/>
                <c:pt idx="0">
                  <c:v>250 pracowników i powyżej</c:v>
                </c:pt>
              </c:strCache>
            </c:strRef>
          </c:tx>
          <c:spPr>
            <a:solidFill>
              <a:schemeClr val="accent2">
                <a:lumMod val="75000"/>
              </a:schemeClr>
            </a:solidFill>
          </c:spPr>
          <c:invertIfNegative val="0"/>
          <c:dLbls>
            <c:dLbl>
              <c:idx val="0"/>
              <c:layout>
                <c:manualLayout>
                  <c:x val="1.1940344666219264E-2"/>
                  <c:y val="-9.7879074206633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C90-4E9B-B534-9A9E28526B8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Kategoria 1</c:v>
                </c:pt>
              </c:strCache>
            </c:strRef>
          </c:cat>
          <c:val>
            <c:numRef>
              <c:f>Arkusz1!$E$2</c:f>
              <c:numCache>
                <c:formatCode>0.0%</c:formatCode>
                <c:ptCount val="1"/>
                <c:pt idx="0">
                  <c:v>5.2509907529722587E-2</c:v>
                </c:pt>
              </c:numCache>
            </c:numRef>
          </c:val>
          <c:extLst>
            <c:ext xmlns:c16="http://schemas.microsoft.com/office/drawing/2014/chart" uri="{C3380CC4-5D6E-409C-BE32-E72D297353CC}">
              <c16:uniqueId val="{00000007-BC90-4E9B-B534-9A9E28526B8F}"/>
            </c:ext>
          </c:extLst>
        </c:ser>
        <c:dLbls>
          <c:showLegendKey val="0"/>
          <c:showVal val="0"/>
          <c:showCatName val="0"/>
          <c:showSerName val="0"/>
          <c:showPercent val="0"/>
          <c:showBubbleSize val="0"/>
        </c:dLbls>
        <c:gapWidth val="150"/>
        <c:shape val="pyramid"/>
        <c:axId val="274575296"/>
        <c:axId val="273748928"/>
        <c:axId val="0"/>
      </c:bar3DChart>
      <c:catAx>
        <c:axId val="274575296"/>
        <c:scaling>
          <c:orientation val="minMax"/>
        </c:scaling>
        <c:delete val="1"/>
        <c:axPos val="b"/>
        <c:numFmt formatCode="General" sourceLinked="0"/>
        <c:majorTickMark val="out"/>
        <c:minorTickMark val="none"/>
        <c:tickLblPos val="nextTo"/>
        <c:crossAx val="273748928"/>
        <c:crosses val="autoZero"/>
        <c:auto val="1"/>
        <c:lblAlgn val="ctr"/>
        <c:lblOffset val="100"/>
        <c:noMultiLvlLbl val="0"/>
      </c:catAx>
      <c:valAx>
        <c:axId val="273748928"/>
        <c:scaling>
          <c:orientation val="minMax"/>
        </c:scaling>
        <c:delete val="1"/>
        <c:axPos val="l"/>
        <c:numFmt formatCode="0.0%" sourceLinked="1"/>
        <c:majorTickMark val="out"/>
        <c:minorTickMark val="none"/>
        <c:tickLblPos val="nextTo"/>
        <c:crossAx val="274575296"/>
        <c:crosses val="autoZero"/>
        <c:crossBetween val="between"/>
      </c:valAx>
    </c:plotArea>
    <c:legend>
      <c:legendPos val="r"/>
      <c:layout>
        <c:manualLayout>
          <c:xMode val="edge"/>
          <c:yMode val="edge"/>
          <c:x val="0.61049486363873384"/>
          <c:y val="0.14132105184965088"/>
          <c:w val="0.33952529940379972"/>
          <c:h val="0.34763650770068832"/>
        </c:manualLayout>
      </c:layout>
      <c:overlay val="0"/>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w="6350">
          <a:noFill/>
        </a:ln>
      </c:spPr>
    </c:floor>
    <c:sideWall>
      <c:thickness val="0"/>
    </c:sideWall>
    <c:backWall>
      <c:thickness val="0"/>
    </c:backWall>
    <c:plotArea>
      <c:layout>
        <c:manualLayout>
          <c:layoutTarget val="inner"/>
          <c:xMode val="edge"/>
          <c:yMode val="edge"/>
          <c:x val="0.53866518319197032"/>
          <c:y val="2.0055958775324238E-2"/>
          <c:w val="0.41360995850622395"/>
          <c:h val="0.91444492290026247"/>
        </c:manualLayout>
      </c:layout>
      <c:bar3DChart>
        <c:barDir val="bar"/>
        <c:grouping val="clustered"/>
        <c:varyColors val="0"/>
        <c:ser>
          <c:idx val="0"/>
          <c:order val="0"/>
          <c:tx>
            <c:strRef>
              <c:f>Arkusz1!$B$1</c:f>
              <c:strCache>
                <c:ptCount val="1"/>
                <c:pt idx="0">
                  <c:v>Seria 1</c:v>
                </c:pt>
              </c:strCache>
            </c:strRef>
          </c:tx>
          <c:spPr>
            <a:solidFill>
              <a:srgbClr val="0070C0"/>
            </a:solidFill>
            <a:ln>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Arkusz1!$A$2:$A$9</c:f>
              <c:strCache>
                <c:ptCount val="8"/>
                <c:pt idx="0">
                  <c:v>zakazania wykonywania prac (art. 11 pkt 4 ust. o PIP)</c:v>
                </c:pt>
                <c:pt idx="1">
                  <c:v>nakazania ustalenia przyczyn i okoliczności wypadków  (art. 11 pkt 6 ust. o PIP)</c:v>
                </c:pt>
                <c:pt idx="2">
                  <c:v>skierowania do innych prac  (art. 11 pkt 2 ust. o PIP)</c:v>
                </c:pt>
                <c:pt idx="3">
                  <c:v>nakazania wykonania badań i pomiarów czynników szkodliwych i uciążliwych (art. 11 pkt 6a ust. o PIP)</c:v>
                </c:pt>
                <c:pt idx="4">
                  <c:v>wstrzymania prac  (art. 11 pkt 2 ust. o PIP)</c:v>
                </c:pt>
                <c:pt idx="5">
                  <c:v>wstrzymania eksploatacji maszyn i urządzeń  (art. 11 pkt 3 ust. o PIP)</c:v>
                </c:pt>
                <c:pt idx="6">
                  <c:v>nakazania usunięcia uchybień z rygorem natychmiastowej wykonalności nadanym na podstawie art. 108 Kpa</c:v>
                </c:pt>
                <c:pt idx="7">
                  <c:v>nakazania usunięcia uchybień w ustalonym terminie  (art. 11 pkt 1 ust. o PIP)</c:v>
                </c:pt>
              </c:strCache>
            </c:strRef>
          </c:cat>
          <c:val>
            <c:numRef>
              <c:f>Arkusz1!$B$2:$B$9</c:f>
              <c:numCache>
                <c:formatCode>General</c:formatCode>
                <c:ptCount val="8"/>
                <c:pt idx="0">
                  <c:v>11</c:v>
                </c:pt>
                <c:pt idx="1">
                  <c:v>26</c:v>
                </c:pt>
                <c:pt idx="2">
                  <c:v>65</c:v>
                </c:pt>
                <c:pt idx="3">
                  <c:v>107</c:v>
                </c:pt>
                <c:pt idx="4">
                  <c:v>203</c:v>
                </c:pt>
                <c:pt idx="5">
                  <c:v>274</c:v>
                </c:pt>
                <c:pt idx="6">
                  <c:v>1679</c:v>
                </c:pt>
                <c:pt idx="7">
                  <c:v>6756</c:v>
                </c:pt>
              </c:numCache>
            </c:numRef>
          </c:val>
          <c:extLst>
            <c:ext xmlns:c16="http://schemas.microsoft.com/office/drawing/2014/chart" uri="{C3380CC4-5D6E-409C-BE32-E72D297353CC}">
              <c16:uniqueId val="{00000000-0F9F-4B18-AC69-47501BE16A90}"/>
            </c:ext>
          </c:extLst>
        </c:ser>
        <c:dLbls>
          <c:showLegendKey val="0"/>
          <c:showVal val="0"/>
          <c:showCatName val="0"/>
          <c:showSerName val="0"/>
          <c:showPercent val="0"/>
          <c:showBubbleSize val="0"/>
        </c:dLbls>
        <c:gapWidth val="158"/>
        <c:gapDepth val="50"/>
        <c:shape val="box"/>
        <c:axId val="275006288"/>
        <c:axId val="275010776"/>
        <c:axId val="0"/>
      </c:bar3DChart>
      <c:catAx>
        <c:axId val="275006288"/>
        <c:scaling>
          <c:orientation val="minMax"/>
        </c:scaling>
        <c:delete val="0"/>
        <c:axPos val="l"/>
        <c:numFmt formatCode="General" sourceLinked="1"/>
        <c:majorTickMark val="out"/>
        <c:minorTickMark val="none"/>
        <c:tickLblPos val="nextTo"/>
        <c:spPr>
          <a:ln>
            <a:noFill/>
          </a:ln>
        </c:spPr>
        <c:txPr>
          <a:bodyPr rot="0" vert="horz"/>
          <a:lstStyle/>
          <a:p>
            <a:pPr>
              <a:defRPr/>
            </a:pPr>
            <a:endParaRPr lang="pl-PL"/>
          </a:p>
        </c:txPr>
        <c:crossAx val="275010776"/>
        <c:crosses val="autoZero"/>
        <c:auto val="1"/>
        <c:lblAlgn val="ctr"/>
        <c:lblOffset val="100"/>
        <c:noMultiLvlLbl val="0"/>
      </c:catAx>
      <c:valAx>
        <c:axId val="275010776"/>
        <c:scaling>
          <c:orientation val="minMax"/>
        </c:scaling>
        <c:delete val="1"/>
        <c:axPos val="b"/>
        <c:numFmt formatCode="General" sourceLinked="1"/>
        <c:majorTickMark val="out"/>
        <c:minorTickMark val="none"/>
        <c:tickLblPos val="nextTo"/>
        <c:crossAx val="275006288"/>
        <c:crosses val="autoZero"/>
        <c:crossBetween val="between"/>
      </c:valAx>
    </c:plotArea>
    <c:plotVisOnly val="1"/>
    <c:dispBlanksAs val="gap"/>
    <c:showDLblsOverMax val="0"/>
  </c:chart>
  <c:spPr>
    <a:ln w="0">
      <a:noFill/>
    </a:ln>
  </c:spPr>
  <c:txPr>
    <a:bodyPr/>
    <a:lstStyle/>
    <a:p>
      <a:pPr>
        <a:defRPr sz="800" baseline="0">
          <a:latin typeface="Arial" pitchFamily="34" charset="0"/>
        </a:defRPr>
      </a:pPr>
      <a:endParaRPr lang="pl-P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Arkusz1!$B$1</c:f>
              <c:strCache>
                <c:ptCount val="1"/>
                <c:pt idx="0">
                  <c:v>Sprzedaż</c:v>
                </c:pt>
              </c:strCache>
            </c:strRef>
          </c:tx>
          <c:dPt>
            <c:idx val="0"/>
            <c:bubble3D val="0"/>
            <c:extLst>
              <c:ext xmlns:c16="http://schemas.microsoft.com/office/drawing/2014/chart" uri="{C3380CC4-5D6E-409C-BE32-E72D297353CC}">
                <c16:uniqueId val="{00000000-AB35-4003-99BD-509E9576A872}"/>
              </c:ext>
            </c:extLst>
          </c:dPt>
          <c:dPt>
            <c:idx val="1"/>
            <c:bubble3D val="0"/>
            <c:spPr>
              <a:solidFill>
                <a:srgbClr val="FFC000"/>
              </a:solidFill>
            </c:spPr>
            <c:extLst>
              <c:ext xmlns:c16="http://schemas.microsoft.com/office/drawing/2014/chart" uri="{C3380CC4-5D6E-409C-BE32-E72D297353CC}">
                <c16:uniqueId val="{00000002-AB35-4003-99BD-509E9576A872}"/>
              </c:ext>
            </c:extLst>
          </c:dPt>
          <c:dPt>
            <c:idx val="2"/>
            <c:bubble3D val="0"/>
            <c:extLst>
              <c:ext xmlns:c16="http://schemas.microsoft.com/office/drawing/2014/chart" uri="{C3380CC4-5D6E-409C-BE32-E72D297353CC}">
                <c16:uniqueId val="{00000003-AB35-4003-99BD-509E9576A872}"/>
              </c:ext>
            </c:extLst>
          </c:dPt>
          <c:dPt>
            <c:idx val="3"/>
            <c:bubble3D val="0"/>
            <c:spPr>
              <a:solidFill>
                <a:schemeClr val="accent2">
                  <a:lumMod val="75000"/>
                </a:schemeClr>
              </a:solidFill>
            </c:spPr>
            <c:extLst>
              <c:ext xmlns:c16="http://schemas.microsoft.com/office/drawing/2014/chart" uri="{C3380CC4-5D6E-409C-BE32-E72D297353CC}">
                <c16:uniqueId val="{00000005-AB35-4003-99BD-509E9576A872}"/>
              </c:ext>
            </c:extLst>
          </c:dPt>
          <c:dPt>
            <c:idx val="4"/>
            <c:bubble3D val="0"/>
            <c:extLst>
              <c:ext xmlns:c16="http://schemas.microsoft.com/office/drawing/2014/chart" uri="{C3380CC4-5D6E-409C-BE32-E72D297353CC}">
                <c16:uniqueId val="{00000006-AB35-4003-99BD-509E9576A872}"/>
              </c:ext>
            </c:extLst>
          </c:dPt>
          <c:dPt>
            <c:idx val="7"/>
            <c:bubble3D val="0"/>
            <c:extLst>
              <c:ext xmlns:c16="http://schemas.microsoft.com/office/drawing/2014/chart" uri="{C3380CC4-5D6E-409C-BE32-E72D297353CC}">
                <c16:uniqueId val="{00000007-AB35-4003-99BD-509E9576A872}"/>
              </c:ext>
            </c:extLst>
          </c:dPt>
          <c:dPt>
            <c:idx val="9"/>
            <c:bubble3D val="0"/>
            <c:extLst>
              <c:ext xmlns:c16="http://schemas.microsoft.com/office/drawing/2014/chart" uri="{C3380CC4-5D6E-409C-BE32-E72D297353CC}">
                <c16:uniqueId val="{00000008-AB35-4003-99BD-509E9576A872}"/>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Arkusz1!$A$2:$A$12</c:f>
              <c:strCache>
                <c:ptCount val="11"/>
                <c:pt idx="0">
                  <c:v>handel i naprawy</c:v>
                </c:pt>
                <c:pt idx="1">
                  <c:v>przetwórstwo przemysłowe</c:v>
                </c:pt>
                <c:pt idx="2">
                  <c:v>budownictwo</c:v>
                </c:pt>
                <c:pt idx="3">
                  <c:v>administracja publiczna</c:v>
                </c:pt>
                <c:pt idx="4">
                  <c:v>transport i gospodarka magazynowa</c:v>
                </c:pt>
                <c:pt idx="5">
                  <c:v>usługi administrowania</c:v>
                </c:pt>
                <c:pt idx="6">
                  <c:v>zakawterowanie i usługi gastronomiczne</c:v>
                </c:pt>
                <c:pt idx="7">
                  <c:v>opieka zdrowotna i pomoc społeczna</c:v>
                </c:pt>
                <c:pt idx="8">
                  <c:v>działalność profesjonalna</c:v>
                </c:pt>
                <c:pt idx="9">
                  <c:v>pozostała działalność usługowa</c:v>
                </c:pt>
                <c:pt idx="10">
                  <c:v>pozostałe </c:v>
                </c:pt>
              </c:strCache>
            </c:strRef>
          </c:cat>
          <c:val>
            <c:numRef>
              <c:f>Arkusz1!$B$2:$B$12</c:f>
              <c:numCache>
                <c:formatCode>0.00%</c:formatCode>
                <c:ptCount val="11"/>
                <c:pt idx="0">
                  <c:v>0.25969999999999999</c:v>
                </c:pt>
                <c:pt idx="1">
                  <c:v>0.2034</c:v>
                </c:pt>
                <c:pt idx="2">
                  <c:v>0.1651</c:v>
                </c:pt>
                <c:pt idx="3">
                  <c:v>2.3E-2</c:v>
                </c:pt>
                <c:pt idx="4">
                  <c:v>5.4100000000000002E-2</c:v>
                </c:pt>
                <c:pt idx="5">
                  <c:v>4.0800000000000003E-2</c:v>
                </c:pt>
                <c:pt idx="6">
                  <c:v>3.56E-2</c:v>
                </c:pt>
                <c:pt idx="7">
                  <c:v>2.8799999999999999E-2</c:v>
                </c:pt>
                <c:pt idx="8">
                  <c:v>2.3599999999999999E-2</c:v>
                </c:pt>
                <c:pt idx="9">
                  <c:v>3.1899999999999998E-2</c:v>
                </c:pt>
                <c:pt idx="10">
                  <c:v>9.1809775429326293E-2</c:v>
                </c:pt>
              </c:numCache>
            </c:numRef>
          </c:val>
          <c:extLst>
            <c:ext xmlns:c16="http://schemas.microsoft.com/office/drawing/2014/chart" uri="{C3380CC4-5D6E-409C-BE32-E72D297353CC}">
              <c16:uniqueId val="{00000009-AB35-4003-99BD-509E9576A872}"/>
            </c:ext>
          </c:extLst>
        </c:ser>
        <c:dLbls>
          <c:showLegendKey val="0"/>
          <c:showVal val="0"/>
          <c:showCatName val="0"/>
          <c:showSerName val="0"/>
          <c:showPercent val="0"/>
          <c:showBubbleSize val="0"/>
          <c:showLeaderLines val="1"/>
        </c:dLbls>
      </c:pie3DChart>
    </c:plotArea>
    <c:legend>
      <c:legendPos val="r"/>
      <c:layout>
        <c:manualLayout>
          <c:xMode val="edge"/>
          <c:yMode val="edge"/>
          <c:x val="0.62112855141573564"/>
          <c:y val="7.7112781236184633E-2"/>
          <c:w val="0.36343324857262915"/>
          <c:h val="0.86311673104594855"/>
        </c:manualLayout>
      </c:layout>
      <c:overlay val="0"/>
      <c:txPr>
        <a:bodyPr/>
        <a:lstStyle/>
        <a:p>
          <a:pPr>
            <a:defRPr sz="1050"/>
          </a:pPr>
          <a:endParaRPr lang="pl-PL"/>
        </a:p>
      </c:txPr>
    </c:legend>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a:pPr>
            <a:r>
              <a:rPr lang="pl-PL" sz="1050">
                <a:latin typeface="Arial" panose="020B0604020202020204" pitchFamily="34" charset="0"/>
                <a:cs typeface="Arial" panose="020B0604020202020204" pitchFamily="34" charset="0"/>
              </a:rPr>
              <a:t>Poszkodowani w zbadanych przez OIP wypadkach - według podstawy świadczenia pracy w latach 2020 - 2022</a:t>
            </a:r>
          </a:p>
        </c:rich>
      </c:tx>
      <c:overlay val="0"/>
    </c:title>
    <c:autoTitleDeleted val="0"/>
    <c:view3D>
      <c:rotX val="15"/>
      <c:rotY val="20"/>
      <c:rAngAx val="1"/>
    </c:view3D>
    <c:floor>
      <c:thickness val="0"/>
      <c:spPr>
        <a:ln>
          <a:noFill/>
        </a:ln>
      </c:spPr>
    </c:floor>
    <c:sideWall>
      <c:thickness val="0"/>
      <c:spPr>
        <a:ln>
          <a:noFill/>
        </a:ln>
      </c:spPr>
    </c:sideWall>
    <c:backWall>
      <c:thickness val="0"/>
      <c:spPr>
        <a:ln>
          <a:noFill/>
        </a:ln>
      </c:spPr>
    </c:backWall>
    <c:plotArea>
      <c:layout>
        <c:manualLayout>
          <c:layoutTarget val="inner"/>
          <c:xMode val="edge"/>
          <c:yMode val="edge"/>
          <c:x val="1.9887004234209405E-2"/>
          <c:y val="0.18739926739926741"/>
          <c:w val="0.70341064401745557"/>
          <c:h val="0.68167279090113742"/>
        </c:manualLayout>
      </c:layout>
      <c:bar3DChart>
        <c:barDir val="col"/>
        <c:grouping val="percentStacked"/>
        <c:varyColors val="0"/>
        <c:ser>
          <c:idx val="0"/>
          <c:order val="0"/>
          <c:tx>
            <c:strRef>
              <c:f>Arkusz1!$C$114</c:f>
              <c:strCache>
                <c:ptCount val="1"/>
                <c:pt idx="0">
                  <c:v>Poszkodowani świadczący pracę na innej podstawie</c:v>
                </c:pt>
              </c:strCache>
            </c:strRef>
          </c:tx>
          <c:invertIfNegative val="0"/>
          <c:dLbls>
            <c:dLbl>
              <c:idx val="0"/>
              <c:layout>
                <c:manualLayout>
                  <c:x val="1.23415965111458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55-488F-BE2A-6083F184E88C}"/>
                </c:ext>
              </c:extLst>
            </c:dLbl>
            <c:dLbl>
              <c:idx val="1"/>
              <c:layout>
                <c:manualLayout>
                  <c:x val="1.939393737465782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55-488F-BE2A-6083F184E88C}"/>
                </c:ext>
              </c:extLst>
            </c:dLbl>
            <c:dLbl>
              <c:idx val="2"/>
              <c:layout>
                <c:manualLayout>
                  <c:x val="1.763085215877990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855-488F-BE2A-6083F184E88C}"/>
                </c:ext>
              </c:extLst>
            </c:dLbl>
            <c:spPr>
              <a:noFill/>
              <a:ln>
                <a:noFill/>
              </a:ln>
              <a:effectLst/>
            </c:spPr>
            <c:txPr>
              <a:bodyPr/>
              <a:lstStyle/>
              <a:p>
                <a:pPr>
                  <a:defRPr sz="1100" b="1">
                    <a:solidFill>
                      <a:schemeClr val="bg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Arkusz1!$B$115:$B$117</c:f>
              <c:numCache>
                <c:formatCode>General</c:formatCode>
                <c:ptCount val="3"/>
                <c:pt idx="0">
                  <c:v>2020</c:v>
                </c:pt>
                <c:pt idx="1">
                  <c:v>2021</c:v>
                </c:pt>
                <c:pt idx="2">
                  <c:v>2022</c:v>
                </c:pt>
              </c:numCache>
            </c:numRef>
          </c:cat>
          <c:val>
            <c:numRef>
              <c:f>Arkusz1!$C$115:$C$117</c:f>
              <c:numCache>
                <c:formatCode>General</c:formatCode>
                <c:ptCount val="3"/>
                <c:pt idx="0">
                  <c:v>12.3</c:v>
                </c:pt>
                <c:pt idx="1">
                  <c:v>12.4</c:v>
                </c:pt>
                <c:pt idx="2">
                  <c:v>16.2</c:v>
                </c:pt>
              </c:numCache>
            </c:numRef>
          </c:val>
          <c:extLst>
            <c:ext xmlns:c16="http://schemas.microsoft.com/office/drawing/2014/chart" uri="{C3380CC4-5D6E-409C-BE32-E72D297353CC}">
              <c16:uniqueId val="{00000003-1855-488F-BE2A-6083F184E88C}"/>
            </c:ext>
          </c:extLst>
        </c:ser>
        <c:ser>
          <c:idx val="1"/>
          <c:order val="1"/>
          <c:tx>
            <c:strRef>
              <c:f>Arkusz1!$D$114</c:f>
              <c:strCache>
                <c:ptCount val="1"/>
                <c:pt idx="0">
                  <c:v>poszkodowani świadczący pracę na podstawie umowy o pracę</c:v>
                </c:pt>
              </c:strCache>
            </c:strRef>
          </c:tx>
          <c:invertIfNegative val="0"/>
          <c:dLbls>
            <c:dLbl>
              <c:idx val="0"/>
              <c:layout>
                <c:manualLayout>
                  <c:x val="8.815426079389922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55-488F-BE2A-6083F184E88C}"/>
                </c:ext>
              </c:extLst>
            </c:dLbl>
            <c:dLbl>
              <c:idx val="1"/>
              <c:layout>
                <c:manualLayout>
                  <c:x val="1.410468172702387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55-488F-BE2A-6083F184E88C}"/>
                </c:ext>
              </c:extLst>
            </c:dLbl>
            <c:dLbl>
              <c:idx val="2"/>
              <c:layout>
                <c:manualLayout>
                  <c:x val="1.234159651114595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855-488F-BE2A-6083F184E88C}"/>
                </c:ext>
              </c:extLst>
            </c:dLbl>
            <c:spPr>
              <a:noFill/>
              <a:ln>
                <a:noFill/>
              </a:ln>
              <a:effectLst/>
            </c:spPr>
            <c:txPr>
              <a:bodyPr/>
              <a:lstStyle/>
              <a:p>
                <a:pPr>
                  <a:defRPr sz="1100" b="1">
                    <a:solidFill>
                      <a:schemeClr val="bg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Arkusz1!$B$115:$B$117</c:f>
              <c:numCache>
                <c:formatCode>General</c:formatCode>
                <c:ptCount val="3"/>
                <c:pt idx="0">
                  <c:v>2020</c:v>
                </c:pt>
                <c:pt idx="1">
                  <c:v>2021</c:v>
                </c:pt>
                <c:pt idx="2">
                  <c:v>2022</c:v>
                </c:pt>
              </c:numCache>
            </c:numRef>
          </c:cat>
          <c:val>
            <c:numRef>
              <c:f>Arkusz1!$D$115:$D$117</c:f>
              <c:numCache>
                <c:formatCode>General</c:formatCode>
                <c:ptCount val="3"/>
                <c:pt idx="0">
                  <c:v>87.7</c:v>
                </c:pt>
                <c:pt idx="1">
                  <c:v>87.6</c:v>
                </c:pt>
                <c:pt idx="2">
                  <c:v>83.8</c:v>
                </c:pt>
              </c:numCache>
            </c:numRef>
          </c:val>
          <c:extLst>
            <c:ext xmlns:c16="http://schemas.microsoft.com/office/drawing/2014/chart" uri="{C3380CC4-5D6E-409C-BE32-E72D297353CC}">
              <c16:uniqueId val="{00000007-1855-488F-BE2A-6083F184E88C}"/>
            </c:ext>
          </c:extLst>
        </c:ser>
        <c:dLbls>
          <c:showLegendKey val="0"/>
          <c:showVal val="0"/>
          <c:showCatName val="0"/>
          <c:showSerName val="0"/>
          <c:showPercent val="0"/>
          <c:showBubbleSize val="0"/>
        </c:dLbls>
        <c:gapWidth val="84"/>
        <c:gapDepth val="50"/>
        <c:shape val="cylinder"/>
        <c:axId val="232511360"/>
        <c:axId val="232512896"/>
        <c:axId val="0"/>
      </c:bar3DChart>
      <c:catAx>
        <c:axId val="232511360"/>
        <c:scaling>
          <c:orientation val="minMax"/>
        </c:scaling>
        <c:delete val="0"/>
        <c:axPos val="b"/>
        <c:numFmt formatCode="General" sourceLinked="1"/>
        <c:majorTickMark val="out"/>
        <c:minorTickMark val="none"/>
        <c:tickLblPos val="nextTo"/>
        <c:spPr>
          <a:ln>
            <a:solidFill>
              <a:schemeClr val="bg1"/>
            </a:solidFill>
          </a:ln>
        </c:spPr>
        <c:crossAx val="232512896"/>
        <c:crosses val="autoZero"/>
        <c:auto val="1"/>
        <c:lblAlgn val="ctr"/>
        <c:lblOffset val="100"/>
        <c:noMultiLvlLbl val="0"/>
      </c:catAx>
      <c:valAx>
        <c:axId val="232512896"/>
        <c:scaling>
          <c:orientation val="minMax"/>
        </c:scaling>
        <c:delete val="0"/>
        <c:axPos val="l"/>
        <c:majorGridlines>
          <c:spPr>
            <a:ln>
              <a:noFill/>
            </a:ln>
          </c:spPr>
        </c:majorGridlines>
        <c:numFmt formatCode="0%" sourceLinked="1"/>
        <c:majorTickMark val="none"/>
        <c:minorTickMark val="none"/>
        <c:tickLblPos val="none"/>
        <c:spPr>
          <a:ln>
            <a:solidFill>
              <a:schemeClr val="bg1"/>
            </a:solidFill>
          </a:ln>
        </c:spPr>
        <c:crossAx val="232511360"/>
        <c:crosses val="autoZero"/>
        <c:crossBetween val="between"/>
      </c:valAx>
      <c:spPr>
        <a:ln>
          <a:noFill/>
        </a:ln>
      </c:spPr>
    </c:plotArea>
    <c:legend>
      <c:legendPos val="r"/>
      <c:layout>
        <c:manualLayout>
          <c:xMode val="edge"/>
          <c:yMode val="edge"/>
          <c:x val="0.71631942458738618"/>
          <c:y val="0.21943502659943223"/>
          <c:w val="0.23113479615629079"/>
          <c:h val="0.57485890260010353"/>
        </c:manualLayout>
      </c:layout>
      <c:overlay val="0"/>
      <c:txPr>
        <a:bodyPr/>
        <a:lstStyle/>
        <a:p>
          <a:pPr>
            <a:defRPr sz="1050" b="1"/>
          </a:pPr>
          <a:endParaRPr lang="pl-PL"/>
        </a:p>
      </c:txPr>
    </c:legend>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view3D>
      <c:rotX val="20"/>
      <c:rotY val="0"/>
      <c:rAngAx val="0"/>
      <c:perspective val="0"/>
    </c:view3D>
    <c:floor>
      <c:thickness val="0"/>
    </c:floor>
    <c:sideWall>
      <c:thickness val="0"/>
    </c:sideWall>
    <c:backWall>
      <c:thickness val="0"/>
    </c:backWall>
    <c:plotArea>
      <c:layout/>
      <c:pie3DChart>
        <c:varyColors val="1"/>
        <c:ser>
          <c:idx val="0"/>
          <c:order val="0"/>
          <c:tx>
            <c:strRef>
              <c:f>Arkusz1!$B$1</c:f>
              <c:strCache>
                <c:ptCount val="1"/>
                <c:pt idx="0">
                  <c:v>Kolumna1</c:v>
                </c:pt>
              </c:strCache>
            </c:strRef>
          </c:tx>
          <c:dPt>
            <c:idx val="0"/>
            <c:bubble3D val="0"/>
            <c:extLst>
              <c:ext xmlns:c16="http://schemas.microsoft.com/office/drawing/2014/chart" uri="{C3380CC4-5D6E-409C-BE32-E72D297353CC}">
                <c16:uniqueId val="{00000000-A821-42E0-B411-5BF77C7FE8F6}"/>
              </c:ext>
            </c:extLst>
          </c:dPt>
          <c:dPt>
            <c:idx val="1"/>
            <c:bubble3D val="0"/>
            <c:spPr>
              <a:solidFill>
                <a:srgbClr val="FFC000"/>
              </a:solidFill>
            </c:spPr>
            <c:extLst>
              <c:ext xmlns:c16="http://schemas.microsoft.com/office/drawing/2014/chart" uri="{C3380CC4-5D6E-409C-BE32-E72D297353CC}">
                <c16:uniqueId val="{00000002-A821-42E0-B411-5BF77C7FE8F6}"/>
              </c:ext>
            </c:extLst>
          </c:dPt>
          <c:dPt>
            <c:idx val="2"/>
            <c:bubble3D val="0"/>
            <c:extLst>
              <c:ext xmlns:c16="http://schemas.microsoft.com/office/drawing/2014/chart" uri="{C3380CC4-5D6E-409C-BE32-E72D297353CC}">
                <c16:uniqueId val="{00000003-A821-42E0-B411-5BF77C7FE8F6}"/>
              </c:ext>
            </c:extLst>
          </c:dPt>
          <c:dPt>
            <c:idx val="3"/>
            <c:bubble3D val="0"/>
            <c:spPr>
              <a:solidFill>
                <a:schemeClr val="accent2">
                  <a:lumMod val="75000"/>
                </a:schemeClr>
              </a:solidFill>
            </c:spPr>
            <c:extLst>
              <c:ext xmlns:c16="http://schemas.microsoft.com/office/drawing/2014/chart" uri="{C3380CC4-5D6E-409C-BE32-E72D297353CC}">
                <c16:uniqueId val="{00000005-A821-42E0-B411-5BF77C7FE8F6}"/>
              </c:ext>
            </c:extLst>
          </c:dPt>
          <c:dPt>
            <c:idx val="4"/>
            <c:bubble3D val="0"/>
            <c:extLst>
              <c:ext xmlns:c16="http://schemas.microsoft.com/office/drawing/2014/chart" uri="{C3380CC4-5D6E-409C-BE32-E72D297353CC}">
                <c16:uniqueId val="{00000006-A821-42E0-B411-5BF77C7FE8F6}"/>
              </c:ext>
            </c:extLst>
          </c:dPt>
          <c:dPt>
            <c:idx val="5"/>
            <c:bubble3D val="0"/>
            <c:extLst>
              <c:ext xmlns:c16="http://schemas.microsoft.com/office/drawing/2014/chart" uri="{C3380CC4-5D6E-409C-BE32-E72D297353CC}">
                <c16:uniqueId val="{00000007-A821-42E0-B411-5BF77C7FE8F6}"/>
              </c:ext>
            </c:extLst>
          </c:dPt>
          <c:dPt>
            <c:idx val="6"/>
            <c:bubble3D val="0"/>
            <c:extLst>
              <c:ext xmlns:c16="http://schemas.microsoft.com/office/drawing/2014/chart" uri="{C3380CC4-5D6E-409C-BE32-E72D297353CC}">
                <c16:uniqueId val="{00000008-A821-42E0-B411-5BF77C7FE8F6}"/>
              </c:ext>
            </c:extLst>
          </c:dPt>
          <c:dPt>
            <c:idx val="7"/>
            <c:bubble3D val="0"/>
            <c:extLst>
              <c:ext xmlns:c16="http://schemas.microsoft.com/office/drawing/2014/chart" uri="{C3380CC4-5D6E-409C-BE32-E72D297353CC}">
                <c16:uniqueId val="{00000009-A821-42E0-B411-5BF77C7FE8F6}"/>
              </c:ext>
            </c:extLst>
          </c:dPt>
          <c:dPt>
            <c:idx val="8"/>
            <c:bubble3D val="0"/>
            <c:extLst>
              <c:ext xmlns:c16="http://schemas.microsoft.com/office/drawing/2014/chart" uri="{C3380CC4-5D6E-409C-BE32-E72D297353CC}">
                <c16:uniqueId val="{0000000A-A821-42E0-B411-5BF77C7FE8F6}"/>
              </c:ext>
            </c:extLst>
          </c:dPt>
          <c:dPt>
            <c:idx val="9"/>
            <c:bubble3D val="0"/>
            <c:extLst>
              <c:ext xmlns:c16="http://schemas.microsoft.com/office/drawing/2014/chart" uri="{C3380CC4-5D6E-409C-BE32-E72D297353CC}">
                <c16:uniqueId val="{0000000B-A821-42E0-B411-5BF77C7FE8F6}"/>
              </c:ext>
            </c:extLst>
          </c:dPt>
          <c:dPt>
            <c:idx val="10"/>
            <c:bubble3D val="0"/>
            <c:extLst>
              <c:ext xmlns:c16="http://schemas.microsoft.com/office/drawing/2014/chart" uri="{C3380CC4-5D6E-409C-BE32-E72D297353CC}">
                <c16:uniqueId val="{0000000C-A821-42E0-B411-5BF77C7FE8F6}"/>
              </c:ext>
            </c:extLst>
          </c:dPt>
          <c:dPt>
            <c:idx val="11"/>
            <c:bubble3D val="0"/>
            <c:extLst>
              <c:ext xmlns:c16="http://schemas.microsoft.com/office/drawing/2014/chart" uri="{C3380CC4-5D6E-409C-BE32-E72D297353CC}">
                <c16:uniqueId val="{0000000D-A821-42E0-B411-5BF77C7FE8F6}"/>
              </c:ext>
            </c:extLst>
          </c:dPt>
          <c:dPt>
            <c:idx val="12"/>
            <c:bubble3D val="0"/>
            <c:extLst>
              <c:ext xmlns:c16="http://schemas.microsoft.com/office/drawing/2014/chart" uri="{C3380CC4-5D6E-409C-BE32-E72D297353CC}">
                <c16:uniqueId val="{0000000E-A821-42E0-B411-5BF77C7FE8F6}"/>
              </c:ext>
            </c:extLst>
          </c:dPt>
          <c:dLbls>
            <c:dLbl>
              <c:idx val="0"/>
              <c:layout>
                <c:manualLayout>
                  <c:x val="-0.22949816401468789"/>
                  <c:y val="7.6547220109235295E-3"/>
                </c:manualLayout>
              </c:layout>
              <c:tx>
                <c:rich>
                  <a:bodyPr/>
                  <a:lstStyle/>
                  <a:p>
                    <a:r>
                      <a:rPr lang="en-US" sz="1050"/>
                      <a:t>42%</a:t>
                    </a:r>
                  </a:p>
                  <a:p>
                    <a:endParaRPr lang="en-US"/>
                  </a:p>
                </c:rich>
              </c:tx>
              <c:showLegendKey val="0"/>
              <c:showVal val="1"/>
              <c:showCatName val="0"/>
              <c:showSerName val="0"/>
              <c:showPercent val="0"/>
              <c:showBubbleSize val="0"/>
              <c:extLst>
                <c:ext xmlns:c15="http://schemas.microsoft.com/office/drawing/2012/chart" uri="{CE6537A1-D6FC-4f65-9D91-7224C49458BB}">
                  <c15:layout>
                    <c:manualLayout>
                      <c:w val="0.15605875152998777"/>
                      <c:h val="6.8537859007832894E-2"/>
                    </c:manualLayout>
                  </c15:layout>
                  <c15:showDataLabelsRange val="0"/>
                </c:ext>
                <c:ext xmlns:c16="http://schemas.microsoft.com/office/drawing/2014/chart" uri="{C3380CC4-5D6E-409C-BE32-E72D297353CC}">
                  <c16:uniqueId val="{00000000-A821-42E0-B411-5BF77C7FE8F6}"/>
                </c:ext>
              </c:extLst>
            </c:dLbl>
            <c:dLbl>
              <c:idx val="1"/>
              <c:tx>
                <c:rich>
                  <a:bodyPr/>
                  <a:lstStyle/>
                  <a:p>
                    <a:r>
                      <a:rPr lang="en-US"/>
                      <a:t>21%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821-42E0-B411-5BF77C7FE8F6}"/>
                </c:ext>
              </c:extLst>
            </c:dLbl>
            <c:dLbl>
              <c:idx val="2"/>
              <c:tx>
                <c:rich>
                  <a:bodyPr/>
                  <a:lstStyle/>
                  <a:p>
                    <a:r>
                      <a:rPr lang="en-US"/>
                      <a:t>14%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821-42E0-B411-5BF77C7FE8F6}"/>
                </c:ext>
              </c:extLst>
            </c:dLbl>
            <c:dLbl>
              <c:idx val="3"/>
              <c:tx>
                <c:rich>
                  <a:bodyPr/>
                  <a:lstStyle/>
                  <a:p>
                    <a:r>
                      <a:rPr lang="en-US"/>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821-42E0-B411-5BF77C7FE8F6}"/>
                </c:ext>
              </c:extLst>
            </c:dLbl>
            <c:dLbl>
              <c:idx val="4"/>
              <c:tx>
                <c:rich>
                  <a:bodyPr/>
                  <a:lstStyle/>
                  <a:p>
                    <a:r>
                      <a:rPr lang="en-US"/>
                      <a:t>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821-42E0-B411-5BF77C7FE8F6}"/>
                </c:ext>
              </c:extLst>
            </c:dLbl>
            <c:dLbl>
              <c:idx val="5"/>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A821-42E0-B411-5BF77C7FE8F6}"/>
                </c:ext>
              </c:extLst>
            </c:dLbl>
            <c:dLbl>
              <c:idx val="6"/>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A821-42E0-B411-5BF77C7FE8F6}"/>
                </c:ext>
              </c:extLst>
            </c:dLbl>
            <c:dLbl>
              <c:idx val="7"/>
              <c:tx>
                <c:rich>
                  <a:bodyPr/>
                  <a:lstStyle/>
                  <a:p>
                    <a:r>
                      <a:rPr lang="en-US"/>
                      <a:t>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821-42E0-B411-5BF77C7FE8F6}"/>
                </c:ext>
              </c:extLst>
            </c:dLbl>
            <c:dLbl>
              <c:idx val="8"/>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A821-42E0-B411-5BF77C7FE8F6}"/>
                </c:ext>
              </c:extLst>
            </c:dLbl>
            <c:dLbl>
              <c:idx val="9"/>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A821-42E0-B411-5BF77C7FE8F6}"/>
                </c:ext>
              </c:extLst>
            </c:dLbl>
            <c:dLbl>
              <c:idx val="10"/>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A821-42E0-B411-5BF77C7FE8F6}"/>
                </c:ext>
              </c:extLst>
            </c:dLbl>
            <c:dLbl>
              <c:idx val="11"/>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A821-42E0-B411-5BF77C7FE8F6}"/>
                </c:ext>
              </c:extLst>
            </c:dLbl>
            <c:dLbl>
              <c:idx val="12"/>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A821-42E0-B411-5BF77C7FE8F6}"/>
                </c:ext>
              </c:extLst>
            </c:dLbl>
            <c:spPr>
              <a:noFill/>
              <a:ln w="25267">
                <a:noFill/>
              </a:ln>
            </c:spPr>
            <c:txPr>
              <a:bodyPr/>
              <a:lstStyle/>
              <a:p>
                <a:pPr>
                  <a:defRPr b="0"/>
                </a:pPr>
                <a:endParaRPr lang="pl-PL"/>
              </a:p>
            </c:txPr>
            <c:showLegendKey val="0"/>
            <c:showVal val="1"/>
            <c:showCatName val="0"/>
            <c:showSerName val="0"/>
            <c:showPercent val="0"/>
            <c:showBubbleSize val="0"/>
            <c:showLeaderLines val="1"/>
            <c:extLst>
              <c:ext xmlns:c15="http://schemas.microsoft.com/office/drawing/2012/chart" uri="{CE6537A1-D6FC-4f65-9D91-7224C49458BB}"/>
            </c:extLst>
          </c:dLbls>
          <c:cat>
            <c:strRef>
              <c:f>Arkusz1!$A$2:$A$13</c:f>
              <c:strCache>
                <c:ptCount val="12"/>
                <c:pt idx="0">
                  <c:v>przetwórstwo przemysłowe</c:v>
                </c:pt>
                <c:pt idx="1">
                  <c:v>budownictwo</c:v>
                </c:pt>
                <c:pt idx="2">
                  <c:v>handel i naprawy</c:v>
                </c:pt>
                <c:pt idx="3">
                  <c:v>transport i gospodarka magazynowa</c:v>
                </c:pt>
                <c:pt idx="4">
                  <c:v>rolnictwo i leśnictwo </c:v>
                </c:pt>
                <c:pt idx="5">
                  <c:v>działalność profesjonalna</c:v>
                </c:pt>
                <c:pt idx="6">
                  <c:v>opieka zdrowotna</c:v>
                </c:pt>
                <c:pt idx="7">
                  <c:v>dostawy wody</c:v>
                </c:pt>
                <c:pt idx="8">
                  <c:v>wytwarzanie energii</c:v>
                </c:pt>
                <c:pt idx="9">
                  <c:v>zakwaterowanie i usługi gastronomiczne</c:v>
                </c:pt>
                <c:pt idx="10">
                  <c:v>informacja i komunikacja</c:v>
                </c:pt>
                <c:pt idx="11">
                  <c:v>usługi administrowania</c:v>
                </c:pt>
              </c:strCache>
            </c:strRef>
          </c:cat>
          <c:val>
            <c:numRef>
              <c:f>Arkusz1!$B$2:$B$13</c:f>
              <c:numCache>
                <c:formatCode>0.0%</c:formatCode>
                <c:ptCount val="12"/>
                <c:pt idx="0">
                  <c:v>0.42</c:v>
                </c:pt>
                <c:pt idx="1">
                  <c:v>0.21</c:v>
                </c:pt>
                <c:pt idx="2">
                  <c:v>0.14000000000000001</c:v>
                </c:pt>
                <c:pt idx="3">
                  <c:v>7.0000000000000007E-2</c:v>
                </c:pt>
                <c:pt idx="4">
                  <c:v>0.04</c:v>
                </c:pt>
                <c:pt idx="5">
                  <c:v>0.03</c:v>
                </c:pt>
                <c:pt idx="6">
                  <c:v>0.03</c:v>
                </c:pt>
                <c:pt idx="7">
                  <c:v>0.02</c:v>
                </c:pt>
                <c:pt idx="8">
                  <c:v>0.01</c:v>
                </c:pt>
                <c:pt idx="9">
                  <c:v>0.01</c:v>
                </c:pt>
                <c:pt idx="10">
                  <c:v>0.01</c:v>
                </c:pt>
                <c:pt idx="11">
                  <c:v>0.01</c:v>
                </c:pt>
              </c:numCache>
            </c:numRef>
          </c:val>
          <c:extLst>
            <c:ext xmlns:c16="http://schemas.microsoft.com/office/drawing/2014/chart" uri="{C3380CC4-5D6E-409C-BE32-E72D297353CC}">
              <c16:uniqueId val="{0000000F-A821-42E0-B411-5BF77C7FE8F6}"/>
            </c:ext>
          </c:extLst>
        </c:ser>
        <c:dLbls>
          <c:showLegendKey val="0"/>
          <c:showVal val="0"/>
          <c:showCatName val="0"/>
          <c:showSerName val="0"/>
          <c:showPercent val="0"/>
          <c:showBubbleSize val="0"/>
          <c:showLeaderLines val="1"/>
        </c:dLbls>
      </c:pie3DChart>
      <c:spPr>
        <a:noFill/>
        <a:ln w="25267">
          <a:noFill/>
        </a:ln>
      </c:spPr>
    </c:plotArea>
    <c:legend>
      <c:legendPos val="r"/>
      <c:layout>
        <c:manualLayout>
          <c:xMode val="edge"/>
          <c:yMode val="edge"/>
          <c:x val="0.60869565217391308"/>
          <c:y val="2.3489932885906041E-2"/>
          <c:w val="0.37888198757763975"/>
          <c:h val="0.92953020134228193"/>
        </c:manualLayout>
      </c:layout>
      <c:overlay val="0"/>
      <c:txPr>
        <a:bodyPr/>
        <a:lstStyle/>
        <a:p>
          <a:pPr>
            <a:defRPr sz="796">
              <a:latin typeface="Arial" panose="020B0604020202020204" pitchFamily="34" charset="0"/>
              <a:cs typeface="Arial" panose="020B0604020202020204" pitchFamily="34" charset="0"/>
            </a:defRPr>
          </a:pPr>
          <a:endParaRPr lang="pl-PL"/>
        </a:p>
      </c:txPr>
    </c:legend>
    <c:plotVisOnly val="1"/>
    <c:dispBlanksAs val="gap"/>
    <c:showDLblsOverMax val="0"/>
  </c:chart>
  <c:spPr>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D2F67D-1AB6-4282-970B-F1E6A1DB14DD}" type="doc">
      <dgm:prSet loTypeId="urn:microsoft.com/office/officeart/2005/8/layout/cycle1" loCatId="cycle" qsTypeId="urn:microsoft.com/office/officeart/2005/8/quickstyle/simple1" qsCatId="simple" csTypeId="urn:microsoft.com/office/officeart/2005/8/colors/colorful1#1" csCatId="colorful" phldr="1"/>
      <dgm:spPr/>
      <dgm:t>
        <a:bodyPr/>
        <a:lstStyle/>
        <a:p>
          <a:endParaRPr lang="pl-PL"/>
        </a:p>
      </dgm:t>
    </dgm:pt>
    <dgm:pt modelId="{DEC42056-A102-4022-AFA1-4AF1620B4D90}">
      <dgm:prSet phldrT="[Tekst]" custT="1"/>
      <dgm:spPr/>
      <dgm:t>
        <a:bodyPr/>
        <a:lstStyle/>
        <a:p>
          <a:r>
            <a:rPr lang="pl-PL" sz="1000" b="1" dirty="0"/>
            <a:t>Drugi etap</a:t>
          </a:r>
          <a:br>
            <a:rPr lang="pl-PL" sz="1000" b="1" dirty="0"/>
          </a:br>
          <a:r>
            <a:rPr lang="pl-PL" sz="1000" dirty="0"/>
            <a:t> – szkolenie nauczycieli </a:t>
          </a:r>
          <a:br>
            <a:rPr lang="pl-PL" sz="1000" dirty="0"/>
          </a:br>
          <a:r>
            <a:rPr lang="pl-PL" sz="1000" dirty="0"/>
            <a:t>z zakresu realizacji programu</a:t>
          </a:r>
        </a:p>
      </dgm:t>
    </dgm:pt>
    <dgm:pt modelId="{B4C6CF03-B291-4B36-B65C-0F6DAB55FF20}" type="parTrans" cxnId="{2D6F3C42-D7C5-4589-BF4E-37294B370779}">
      <dgm:prSet/>
      <dgm:spPr/>
      <dgm:t>
        <a:bodyPr/>
        <a:lstStyle/>
        <a:p>
          <a:endParaRPr lang="pl-PL"/>
        </a:p>
      </dgm:t>
    </dgm:pt>
    <dgm:pt modelId="{AC7B8595-D753-49EB-8F37-272C5C2227B8}" type="sibTrans" cxnId="{2D6F3C42-D7C5-4589-BF4E-37294B370779}">
      <dgm:prSet/>
      <dgm:spPr>
        <a:solidFill>
          <a:srgbClr val="FF0000"/>
        </a:solidFill>
      </dgm:spPr>
      <dgm:t>
        <a:bodyPr/>
        <a:lstStyle/>
        <a:p>
          <a:endParaRPr lang="pl-PL"/>
        </a:p>
      </dgm:t>
    </dgm:pt>
    <dgm:pt modelId="{0847E1E3-4DD5-4CE7-80F9-8D4E3BC7D32D}">
      <dgm:prSet phldrT="[Tekst]" custT="1"/>
      <dgm:spPr/>
      <dgm:t>
        <a:bodyPr/>
        <a:lstStyle/>
        <a:p>
          <a:r>
            <a:rPr lang="pl-PL" sz="1000" b="1" dirty="0"/>
            <a:t>Trzeci etap </a:t>
          </a:r>
          <a:br>
            <a:rPr lang="pl-PL" sz="1000" b="1" dirty="0"/>
          </a:br>
          <a:r>
            <a:rPr lang="pl-PL" sz="1000" dirty="0"/>
            <a:t>– przeprowadzenie co najmniej dwóch lekcji (Prawo pracy </a:t>
          </a:r>
          <a:br>
            <a:rPr lang="pl-PL" sz="1000" dirty="0"/>
          </a:br>
          <a:r>
            <a:rPr lang="pl-PL" sz="1000" dirty="0"/>
            <a:t>i bhp)</a:t>
          </a:r>
        </a:p>
      </dgm:t>
    </dgm:pt>
    <dgm:pt modelId="{45897240-138D-4A8C-991D-2674FDFC0CC6}" type="parTrans" cxnId="{FB2E46A5-91BD-4B11-90DC-1337FE88FC6C}">
      <dgm:prSet/>
      <dgm:spPr/>
      <dgm:t>
        <a:bodyPr/>
        <a:lstStyle/>
        <a:p>
          <a:endParaRPr lang="pl-PL"/>
        </a:p>
      </dgm:t>
    </dgm:pt>
    <dgm:pt modelId="{03D25641-4971-4D37-990B-9C108BD5B343}" type="sibTrans" cxnId="{FB2E46A5-91BD-4B11-90DC-1337FE88FC6C}">
      <dgm:prSet/>
      <dgm:spPr>
        <a:solidFill>
          <a:schemeClr val="accent1"/>
        </a:solidFill>
      </dgm:spPr>
      <dgm:t>
        <a:bodyPr/>
        <a:lstStyle/>
        <a:p>
          <a:endParaRPr lang="pl-PL"/>
        </a:p>
      </dgm:t>
    </dgm:pt>
    <dgm:pt modelId="{2CBA4349-9BBD-4DE2-BDBE-99BE8D40A60B}">
      <dgm:prSet phldrT="[Tekst]" custT="1"/>
      <dgm:spPr/>
      <dgm:t>
        <a:bodyPr/>
        <a:lstStyle/>
        <a:p>
          <a:r>
            <a:rPr lang="pl-PL" sz="1000" b="1" dirty="0"/>
            <a:t>Czwarty etap </a:t>
          </a:r>
          <a:br>
            <a:rPr lang="pl-PL" sz="1000" b="1" dirty="0"/>
          </a:br>
          <a:r>
            <a:rPr lang="pl-PL" sz="1000" dirty="0"/>
            <a:t>– przesłanie </a:t>
          </a:r>
          <a:br>
            <a:rPr lang="pl-PL" sz="1000" dirty="0"/>
          </a:br>
          <a:r>
            <a:rPr lang="pl-PL" sz="1000" dirty="0"/>
            <a:t>do OIP </a:t>
          </a:r>
          <a:br>
            <a:rPr lang="pl-PL" sz="1000" dirty="0"/>
          </a:br>
          <a:r>
            <a:rPr lang="pl-PL" sz="1000" dirty="0"/>
            <a:t>w Bydgoszczy potwierdzenia przeprowadzenia zajęć </a:t>
          </a:r>
        </a:p>
      </dgm:t>
    </dgm:pt>
    <dgm:pt modelId="{CD0A3106-4D11-4C7D-A8F2-8062093EC9FA}" type="parTrans" cxnId="{B1F9B976-78C0-4288-9364-32D92E3C731F}">
      <dgm:prSet/>
      <dgm:spPr/>
      <dgm:t>
        <a:bodyPr/>
        <a:lstStyle/>
        <a:p>
          <a:endParaRPr lang="pl-PL"/>
        </a:p>
      </dgm:t>
    </dgm:pt>
    <dgm:pt modelId="{1B25E46F-4270-4890-9D2D-68722E8B551C}" type="sibTrans" cxnId="{B1F9B976-78C0-4288-9364-32D92E3C731F}">
      <dgm:prSet/>
      <dgm:spPr/>
      <dgm:t>
        <a:bodyPr/>
        <a:lstStyle/>
        <a:p>
          <a:endParaRPr lang="pl-PL"/>
        </a:p>
      </dgm:t>
    </dgm:pt>
    <dgm:pt modelId="{8956F3EA-1E57-45F8-B706-4F7C6D34B4BD}">
      <dgm:prSet phldrT="[Tekst]" custT="1"/>
      <dgm:spPr/>
      <dgm:t>
        <a:bodyPr/>
        <a:lstStyle/>
        <a:p>
          <a:r>
            <a:rPr lang="pl-PL" sz="1000" b="1" dirty="0"/>
            <a:t>Piąty etap </a:t>
          </a:r>
          <a:br>
            <a:rPr lang="pl-PL" sz="1000" b="1" dirty="0"/>
          </a:br>
          <a:r>
            <a:rPr lang="pl-PL" sz="1000" dirty="0"/>
            <a:t>– wręczenie Świadectw dla nauczycieli </a:t>
          </a:r>
          <a:br>
            <a:rPr lang="pl-PL" sz="1000" dirty="0"/>
          </a:br>
          <a:r>
            <a:rPr lang="pl-PL" sz="1000" dirty="0"/>
            <a:t>i Podziękowań dla szkół</a:t>
          </a:r>
        </a:p>
      </dgm:t>
    </dgm:pt>
    <dgm:pt modelId="{5CD63ADB-E958-4CE6-B4E6-9E3F3172B58C}" type="parTrans" cxnId="{F752FFE9-69F8-4057-9751-620485781D2D}">
      <dgm:prSet/>
      <dgm:spPr/>
      <dgm:t>
        <a:bodyPr/>
        <a:lstStyle/>
        <a:p>
          <a:endParaRPr lang="pl-PL"/>
        </a:p>
      </dgm:t>
    </dgm:pt>
    <dgm:pt modelId="{B2A45F55-1E7E-4A29-8503-0FB43EB304DB}" type="sibTrans" cxnId="{F752FFE9-69F8-4057-9751-620485781D2D}">
      <dgm:prSet/>
      <dgm:spPr>
        <a:noFill/>
      </dgm:spPr>
      <dgm:t>
        <a:bodyPr/>
        <a:lstStyle/>
        <a:p>
          <a:endParaRPr lang="pl-PL"/>
        </a:p>
      </dgm:t>
    </dgm:pt>
    <dgm:pt modelId="{A9F42499-CA12-403C-9190-FA6CCD36178C}">
      <dgm:prSet phldrT="[Tekst]" custT="1"/>
      <dgm:spPr/>
      <dgm:t>
        <a:bodyPr/>
        <a:lstStyle/>
        <a:p>
          <a:r>
            <a:rPr lang="pl-PL" sz="1000" b="1" dirty="0"/>
            <a:t>Pierwszy etap </a:t>
          </a:r>
          <a:br>
            <a:rPr lang="pl-PL" sz="1000" dirty="0"/>
          </a:br>
          <a:r>
            <a:rPr lang="pl-PL" sz="1000" dirty="0"/>
            <a:t>– złożenie zgłoszenia udziału </a:t>
          </a:r>
          <a:br>
            <a:rPr lang="pl-PL" sz="1000" dirty="0"/>
          </a:br>
          <a:r>
            <a:rPr lang="pl-PL" sz="1000" dirty="0"/>
            <a:t>w programie</a:t>
          </a:r>
        </a:p>
      </dgm:t>
    </dgm:pt>
    <dgm:pt modelId="{507B84C6-3645-4E93-9EC8-3F8961A91A04}" type="parTrans" cxnId="{8ACFCE24-752C-4B33-8B38-EBE498AE536C}">
      <dgm:prSet/>
      <dgm:spPr/>
      <dgm:t>
        <a:bodyPr/>
        <a:lstStyle/>
        <a:p>
          <a:endParaRPr lang="pl-PL"/>
        </a:p>
      </dgm:t>
    </dgm:pt>
    <dgm:pt modelId="{E69080F3-353D-4639-843B-6FC0EE115693}" type="sibTrans" cxnId="{8ACFCE24-752C-4B33-8B38-EBE498AE536C}">
      <dgm:prSet/>
      <dgm:spPr>
        <a:solidFill>
          <a:srgbClr val="00B050"/>
        </a:solidFill>
      </dgm:spPr>
      <dgm:t>
        <a:bodyPr/>
        <a:lstStyle/>
        <a:p>
          <a:endParaRPr lang="pl-PL"/>
        </a:p>
      </dgm:t>
    </dgm:pt>
    <dgm:pt modelId="{2D984DFA-E79B-49A5-83A2-C87C4029DB1D}" type="pres">
      <dgm:prSet presAssocID="{D3D2F67D-1AB6-4282-970B-F1E6A1DB14DD}" presName="cycle" presStyleCnt="0">
        <dgm:presLayoutVars>
          <dgm:dir/>
          <dgm:resizeHandles val="exact"/>
        </dgm:presLayoutVars>
      </dgm:prSet>
      <dgm:spPr/>
    </dgm:pt>
    <dgm:pt modelId="{A1C29EC6-A80C-4981-9D2F-3D139F33D735}" type="pres">
      <dgm:prSet presAssocID="{DEC42056-A102-4022-AFA1-4AF1620B4D90}" presName="dummy" presStyleCnt="0"/>
      <dgm:spPr/>
    </dgm:pt>
    <dgm:pt modelId="{81EC00B9-19DE-432D-887D-817D3FF5869A}" type="pres">
      <dgm:prSet presAssocID="{DEC42056-A102-4022-AFA1-4AF1620B4D90}" presName="node" presStyleLbl="revTx" presStyleIdx="0" presStyleCnt="5" custScaleX="141107">
        <dgm:presLayoutVars>
          <dgm:bulletEnabled val="1"/>
        </dgm:presLayoutVars>
      </dgm:prSet>
      <dgm:spPr/>
    </dgm:pt>
    <dgm:pt modelId="{C0F823DC-21AF-4A20-886A-8703313A9965}" type="pres">
      <dgm:prSet presAssocID="{AC7B8595-D753-49EB-8F37-272C5C2227B8}" presName="sibTrans" presStyleLbl="node1" presStyleIdx="0" presStyleCnt="5"/>
      <dgm:spPr/>
    </dgm:pt>
    <dgm:pt modelId="{088B5306-EF6B-4CC1-8D36-779CF6FA7A29}" type="pres">
      <dgm:prSet presAssocID="{0847E1E3-4DD5-4CE7-80F9-8D4E3BC7D32D}" presName="dummy" presStyleCnt="0"/>
      <dgm:spPr/>
    </dgm:pt>
    <dgm:pt modelId="{5BEDE91D-D69B-4431-8341-23E7714B124C}" type="pres">
      <dgm:prSet presAssocID="{0847E1E3-4DD5-4CE7-80F9-8D4E3BC7D32D}" presName="node" presStyleLbl="revTx" presStyleIdx="1" presStyleCnt="5" custScaleX="130547">
        <dgm:presLayoutVars>
          <dgm:bulletEnabled val="1"/>
        </dgm:presLayoutVars>
      </dgm:prSet>
      <dgm:spPr/>
    </dgm:pt>
    <dgm:pt modelId="{C9271743-5DDD-4867-8A50-AA71D446FB35}" type="pres">
      <dgm:prSet presAssocID="{03D25641-4971-4D37-990B-9C108BD5B343}" presName="sibTrans" presStyleLbl="node1" presStyleIdx="1" presStyleCnt="5"/>
      <dgm:spPr/>
    </dgm:pt>
    <dgm:pt modelId="{D9518F34-0481-4CF8-8161-7B57940EC98C}" type="pres">
      <dgm:prSet presAssocID="{2CBA4349-9BBD-4DE2-BDBE-99BE8D40A60B}" presName="dummy" presStyleCnt="0"/>
      <dgm:spPr/>
    </dgm:pt>
    <dgm:pt modelId="{1FBFEA49-9EE4-4905-B43C-11300F0EE305}" type="pres">
      <dgm:prSet presAssocID="{2CBA4349-9BBD-4DE2-BDBE-99BE8D40A60B}" presName="node" presStyleLbl="revTx" presStyleIdx="2" presStyleCnt="5" custScaleX="118562">
        <dgm:presLayoutVars>
          <dgm:bulletEnabled val="1"/>
        </dgm:presLayoutVars>
      </dgm:prSet>
      <dgm:spPr/>
    </dgm:pt>
    <dgm:pt modelId="{654A5E5F-A22C-46E5-AC8E-45E90324CBFD}" type="pres">
      <dgm:prSet presAssocID="{1B25E46F-4270-4890-9D2D-68722E8B551C}" presName="sibTrans" presStyleLbl="node1" presStyleIdx="2" presStyleCnt="5"/>
      <dgm:spPr/>
    </dgm:pt>
    <dgm:pt modelId="{47278CDE-03F8-4DE9-9161-83F75934436F}" type="pres">
      <dgm:prSet presAssocID="{8956F3EA-1E57-45F8-B706-4F7C6D34B4BD}" presName="dummy" presStyleCnt="0"/>
      <dgm:spPr/>
    </dgm:pt>
    <dgm:pt modelId="{DE193FBE-4E7C-401C-9FDE-A26F6F2E5720}" type="pres">
      <dgm:prSet presAssocID="{8956F3EA-1E57-45F8-B706-4F7C6D34B4BD}" presName="node" presStyleLbl="revTx" presStyleIdx="3" presStyleCnt="5">
        <dgm:presLayoutVars>
          <dgm:bulletEnabled val="1"/>
        </dgm:presLayoutVars>
      </dgm:prSet>
      <dgm:spPr/>
    </dgm:pt>
    <dgm:pt modelId="{BEC18B7C-C3A1-47F3-8B13-4A4F7E697B9F}" type="pres">
      <dgm:prSet presAssocID="{B2A45F55-1E7E-4A29-8503-0FB43EB304DB}" presName="sibTrans" presStyleLbl="node1" presStyleIdx="3" presStyleCnt="5"/>
      <dgm:spPr/>
    </dgm:pt>
    <dgm:pt modelId="{E20E7DE9-09DE-4805-B558-9BE9632323EF}" type="pres">
      <dgm:prSet presAssocID="{A9F42499-CA12-403C-9190-FA6CCD36178C}" presName="dummy" presStyleCnt="0"/>
      <dgm:spPr/>
    </dgm:pt>
    <dgm:pt modelId="{7EB1D791-3FDA-42D5-BE44-E09DF1E2F7F3}" type="pres">
      <dgm:prSet presAssocID="{A9F42499-CA12-403C-9190-FA6CCD36178C}" presName="node" presStyleLbl="revTx" presStyleIdx="4" presStyleCnt="5">
        <dgm:presLayoutVars>
          <dgm:bulletEnabled val="1"/>
        </dgm:presLayoutVars>
      </dgm:prSet>
      <dgm:spPr/>
    </dgm:pt>
    <dgm:pt modelId="{7CAD64E0-7DEE-485B-9D50-2C74A5D41435}" type="pres">
      <dgm:prSet presAssocID="{E69080F3-353D-4639-843B-6FC0EE115693}" presName="sibTrans" presStyleLbl="node1" presStyleIdx="4" presStyleCnt="5"/>
      <dgm:spPr/>
    </dgm:pt>
  </dgm:ptLst>
  <dgm:cxnLst>
    <dgm:cxn modelId="{0768420A-55C0-42BA-8603-905F157F57A5}" type="presOf" srcId="{A9F42499-CA12-403C-9190-FA6CCD36178C}" destId="{7EB1D791-3FDA-42D5-BE44-E09DF1E2F7F3}" srcOrd="0" destOrd="0" presId="urn:microsoft.com/office/officeart/2005/8/layout/cycle1"/>
    <dgm:cxn modelId="{55253A15-ACE5-4E6D-A2A8-19990BC4AFD7}" type="presOf" srcId="{B2A45F55-1E7E-4A29-8503-0FB43EB304DB}" destId="{BEC18B7C-C3A1-47F3-8B13-4A4F7E697B9F}" srcOrd="0" destOrd="0" presId="urn:microsoft.com/office/officeart/2005/8/layout/cycle1"/>
    <dgm:cxn modelId="{D9179820-DAE4-407B-88BB-8344F807DD01}" type="presOf" srcId="{E69080F3-353D-4639-843B-6FC0EE115693}" destId="{7CAD64E0-7DEE-485B-9D50-2C74A5D41435}" srcOrd="0" destOrd="0" presId="urn:microsoft.com/office/officeart/2005/8/layout/cycle1"/>
    <dgm:cxn modelId="{6B91FA22-F8EF-457F-9055-FA048C7DADD4}" type="presOf" srcId="{D3D2F67D-1AB6-4282-970B-F1E6A1DB14DD}" destId="{2D984DFA-E79B-49A5-83A2-C87C4029DB1D}" srcOrd="0" destOrd="0" presId="urn:microsoft.com/office/officeart/2005/8/layout/cycle1"/>
    <dgm:cxn modelId="{8ACFCE24-752C-4B33-8B38-EBE498AE536C}" srcId="{D3D2F67D-1AB6-4282-970B-F1E6A1DB14DD}" destId="{A9F42499-CA12-403C-9190-FA6CCD36178C}" srcOrd="4" destOrd="0" parTransId="{507B84C6-3645-4E93-9EC8-3F8961A91A04}" sibTransId="{E69080F3-353D-4639-843B-6FC0EE115693}"/>
    <dgm:cxn modelId="{F4652D27-2CDC-47D7-9EAD-995DB0F0C4D3}" type="presOf" srcId="{03D25641-4971-4D37-990B-9C108BD5B343}" destId="{C9271743-5DDD-4867-8A50-AA71D446FB35}" srcOrd="0" destOrd="0" presId="urn:microsoft.com/office/officeart/2005/8/layout/cycle1"/>
    <dgm:cxn modelId="{2D6F3C42-D7C5-4589-BF4E-37294B370779}" srcId="{D3D2F67D-1AB6-4282-970B-F1E6A1DB14DD}" destId="{DEC42056-A102-4022-AFA1-4AF1620B4D90}" srcOrd="0" destOrd="0" parTransId="{B4C6CF03-B291-4B36-B65C-0F6DAB55FF20}" sibTransId="{AC7B8595-D753-49EB-8F37-272C5C2227B8}"/>
    <dgm:cxn modelId="{B1F9B976-78C0-4288-9364-32D92E3C731F}" srcId="{D3D2F67D-1AB6-4282-970B-F1E6A1DB14DD}" destId="{2CBA4349-9BBD-4DE2-BDBE-99BE8D40A60B}" srcOrd="2" destOrd="0" parTransId="{CD0A3106-4D11-4C7D-A8F2-8062093EC9FA}" sibTransId="{1B25E46F-4270-4890-9D2D-68722E8B551C}"/>
    <dgm:cxn modelId="{D87C4394-2C75-4570-BE84-3AA55AB30578}" type="presOf" srcId="{1B25E46F-4270-4890-9D2D-68722E8B551C}" destId="{654A5E5F-A22C-46E5-AC8E-45E90324CBFD}" srcOrd="0" destOrd="0" presId="urn:microsoft.com/office/officeart/2005/8/layout/cycle1"/>
    <dgm:cxn modelId="{1E3F6F9E-7957-417B-ACB7-29A9F47F672F}" type="presOf" srcId="{2CBA4349-9BBD-4DE2-BDBE-99BE8D40A60B}" destId="{1FBFEA49-9EE4-4905-B43C-11300F0EE305}" srcOrd="0" destOrd="0" presId="urn:microsoft.com/office/officeart/2005/8/layout/cycle1"/>
    <dgm:cxn modelId="{FB2E46A5-91BD-4B11-90DC-1337FE88FC6C}" srcId="{D3D2F67D-1AB6-4282-970B-F1E6A1DB14DD}" destId="{0847E1E3-4DD5-4CE7-80F9-8D4E3BC7D32D}" srcOrd="1" destOrd="0" parTransId="{45897240-138D-4A8C-991D-2674FDFC0CC6}" sibTransId="{03D25641-4971-4D37-990B-9C108BD5B343}"/>
    <dgm:cxn modelId="{486023AD-6F5D-429D-9658-8D8A19EA9A2D}" type="presOf" srcId="{8956F3EA-1E57-45F8-B706-4F7C6D34B4BD}" destId="{DE193FBE-4E7C-401C-9FDE-A26F6F2E5720}" srcOrd="0" destOrd="0" presId="urn:microsoft.com/office/officeart/2005/8/layout/cycle1"/>
    <dgm:cxn modelId="{EFB127B6-70F1-4E57-A446-14350E56C3D7}" type="presOf" srcId="{DEC42056-A102-4022-AFA1-4AF1620B4D90}" destId="{81EC00B9-19DE-432D-887D-817D3FF5869A}" srcOrd="0" destOrd="0" presId="urn:microsoft.com/office/officeart/2005/8/layout/cycle1"/>
    <dgm:cxn modelId="{B3EE6AB7-0955-489A-9493-5EF92A042E37}" type="presOf" srcId="{0847E1E3-4DD5-4CE7-80F9-8D4E3BC7D32D}" destId="{5BEDE91D-D69B-4431-8341-23E7714B124C}" srcOrd="0" destOrd="0" presId="urn:microsoft.com/office/officeart/2005/8/layout/cycle1"/>
    <dgm:cxn modelId="{F752FFE9-69F8-4057-9751-620485781D2D}" srcId="{D3D2F67D-1AB6-4282-970B-F1E6A1DB14DD}" destId="{8956F3EA-1E57-45F8-B706-4F7C6D34B4BD}" srcOrd="3" destOrd="0" parTransId="{5CD63ADB-E958-4CE6-B4E6-9E3F3172B58C}" sibTransId="{B2A45F55-1E7E-4A29-8503-0FB43EB304DB}"/>
    <dgm:cxn modelId="{3CDC6EFF-C5C3-49F4-938D-015C3E581317}" type="presOf" srcId="{AC7B8595-D753-49EB-8F37-272C5C2227B8}" destId="{C0F823DC-21AF-4A20-886A-8703313A9965}" srcOrd="0" destOrd="0" presId="urn:microsoft.com/office/officeart/2005/8/layout/cycle1"/>
    <dgm:cxn modelId="{74A80BB6-32C5-422F-929B-E348A5880E52}" type="presParOf" srcId="{2D984DFA-E79B-49A5-83A2-C87C4029DB1D}" destId="{A1C29EC6-A80C-4981-9D2F-3D139F33D735}" srcOrd="0" destOrd="0" presId="urn:microsoft.com/office/officeart/2005/8/layout/cycle1"/>
    <dgm:cxn modelId="{D839E295-62F4-4D68-A433-121BB0A2630F}" type="presParOf" srcId="{2D984DFA-E79B-49A5-83A2-C87C4029DB1D}" destId="{81EC00B9-19DE-432D-887D-817D3FF5869A}" srcOrd="1" destOrd="0" presId="urn:microsoft.com/office/officeart/2005/8/layout/cycle1"/>
    <dgm:cxn modelId="{D2885FF6-2437-47FA-84B9-157EA14B145A}" type="presParOf" srcId="{2D984DFA-E79B-49A5-83A2-C87C4029DB1D}" destId="{C0F823DC-21AF-4A20-886A-8703313A9965}" srcOrd="2" destOrd="0" presId="urn:microsoft.com/office/officeart/2005/8/layout/cycle1"/>
    <dgm:cxn modelId="{8372AD52-AF3F-4F8E-9533-AF9295998A49}" type="presParOf" srcId="{2D984DFA-E79B-49A5-83A2-C87C4029DB1D}" destId="{088B5306-EF6B-4CC1-8D36-779CF6FA7A29}" srcOrd="3" destOrd="0" presId="urn:microsoft.com/office/officeart/2005/8/layout/cycle1"/>
    <dgm:cxn modelId="{5D9FB00E-CF71-4215-938F-A683EFC0EC76}" type="presParOf" srcId="{2D984DFA-E79B-49A5-83A2-C87C4029DB1D}" destId="{5BEDE91D-D69B-4431-8341-23E7714B124C}" srcOrd="4" destOrd="0" presId="urn:microsoft.com/office/officeart/2005/8/layout/cycle1"/>
    <dgm:cxn modelId="{AECE17CC-8E97-4487-990A-5B8C4710A781}" type="presParOf" srcId="{2D984DFA-E79B-49A5-83A2-C87C4029DB1D}" destId="{C9271743-5DDD-4867-8A50-AA71D446FB35}" srcOrd="5" destOrd="0" presId="urn:microsoft.com/office/officeart/2005/8/layout/cycle1"/>
    <dgm:cxn modelId="{A378D8DB-ECC3-43DC-9C67-D78C257C2A2D}" type="presParOf" srcId="{2D984DFA-E79B-49A5-83A2-C87C4029DB1D}" destId="{D9518F34-0481-4CF8-8161-7B57940EC98C}" srcOrd="6" destOrd="0" presId="urn:microsoft.com/office/officeart/2005/8/layout/cycle1"/>
    <dgm:cxn modelId="{EEB15340-2FD9-4FB4-85A4-BA539460E685}" type="presParOf" srcId="{2D984DFA-E79B-49A5-83A2-C87C4029DB1D}" destId="{1FBFEA49-9EE4-4905-B43C-11300F0EE305}" srcOrd="7" destOrd="0" presId="urn:microsoft.com/office/officeart/2005/8/layout/cycle1"/>
    <dgm:cxn modelId="{26C6DAB1-3871-4ECE-909A-BAB7394AABF6}" type="presParOf" srcId="{2D984DFA-E79B-49A5-83A2-C87C4029DB1D}" destId="{654A5E5F-A22C-46E5-AC8E-45E90324CBFD}" srcOrd="8" destOrd="0" presId="urn:microsoft.com/office/officeart/2005/8/layout/cycle1"/>
    <dgm:cxn modelId="{360B774C-DC56-4361-82DD-B9C0AE868E26}" type="presParOf" srcId="{2D984DFA-E79B-49A5-83A2-C87C4029DB1D}" destId="{47278CDE-03F8-4DE9-9161-83F75934436F}" srcOrd="9" destOrd="0" presId="urn:microsoft.com/office/officeart/2005/8/layout/cycle1"/>
    <dgm:cxn modelId="{796EFD39-F515-4EC5-879F-777869BE7DC0}" type="presParOf" srcId="{2D984DFA-E79B-49A5-83A2-C87C4029DB1D}" destId="{DE193FBE-4E7C-401C-9FDE-A26F6F2E5720}" srcOrd="10" destOrd="0" presId="urn:microsoft.com/office/officeart/2005/8/layout/cycle1"/>
    <dgm:cxn modelId="{08EE7F1D-5B34-480E-8719-63237E352295}" type="presParOf" srcId="{2D984DFA-E79B-49A5-83A2-C87C4029DB1D}" destId="{BEC18B7C-C3A1-47F3-8B13-4A4F7E697B9F}" srcOrd="11" destOrd="0" presId="urn:microsoft.com/office/officeart/2005/8/layout/cycle1"/>
    <dgm:cxn modelId="{2EFC3B47-04B9-43ED-802B-CA1C021A0C8B}" type="presParOf" srcId="{2D984DFA-E79B-49A5-83A2-C87C4029DB1D}" destId="{E20E7DE9-09DE-4805-B558-9BE9632323EF}" srcOrd="12" destOrd="0" presId="urn:microsoft.com/office/officeart/2005/8/layout/cycle1"/>
    <dgm:cxn modelId="{254948FC-EFA2-4429-A7AD-3EA6C54EA9A4}" type="presParOf" srcId="{2D984DFA-E79B-49A5-83A2-C87C4029DB1D}" destId="{7EB1D791-3FDA-42D5-BE44-E09DF1E2F7F3}" srcOrd="13" destOrd="0" presId="urn:microsoft.com/office/officeart/2005/8/layout/cycle1"/>
    <dgm:cxn modelId="{918A8CF1-C1C3-490E-BAF5-AF6F05348595}" type="presParOf" srcId="{2D984DFA-E79B-49A5-83A2-C87C4029DB1D}" destId="{7CAD64E0-7DEE-485B-9D50-2C74A5D41435}"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C00B9-19DE-432D-887D-817D3FF5869A}">
      <dsp:nvSpPr>
        <dsp:cNvPr id="0" name=""/>
        <dsp:cNvSpPr/>
      </dsp:nvSpPr>
      <dsp:spPr>
        <a:xfrm>
          <a:off x="3679646" y="33288"/>
          <a:ext cx="1609856" cy="1140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l-PL" sz="1000" b="1" kern="1200" dirty="0"/>
            <a:t>Drugi etap</a:t>
          </a:r>
          <a:br>
            <a:rPr lang="pl-PL" sz="1000" b="1" kern="1200" dirty="0"/>
          </a:br>
          <a:r>
            <a:rPr lang="pl-PL" sz="1000" kern="1200" dirty="0"/>
            <a:t> – szkolenie nauczycieli </a:t>
          </a:r>
          <a:br>
            <a:rPr lang="pl-PL" sz="1000" kern="1200" dirty="0"/>
          </a:br>
          <a:r>
            <a:rPr lang="pl-PL" sz="1000" kern="1200" dirty="0"/>
            <a:t>z zakresu realizacji programu</a:t>
          </a:r>
        </a:p>
      </dsp:txBody>
      <dsp:txXfrm>
        <a:off x="3679646" y="33288"/>
        <a:ext cx="1609856" cy="1140876"/>
      </dsp:txXfrm>
    </dsp:sp>
    <dsp:sp modelId="{C0F823DC-21AF-4A20-886A-8703313A9965}">
      <dsp:nvSpPr>
        <dsp:cNvPr id="0" name=""/>
        <dsp:cNvSpPr/>
      </dsp:nvSpPr>
      <dsp:spPr>
        <a:xfrm>
          <a:off x="1230757" y="328"/>
          <a:ext cx="4277001" cy="4277001"/>
        </a:xfrm>
        <a:prstGeom prst="circularArrow">
          <a:avLst>
            <a:gd name="adj1" fmla="val 5202"/>
            <a:gd name="adj2" fmla="val 336015"/>
            <a:gd name="adj3" fmla="val 21292825"/>
            <a:gd name="adj4" fmla="val 19766604"/>
            <a:gd name="adj5" fmla="val 6068"/>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DE91D-D69B-4431-8341-23E7714B124C}">
      <dsp:nvSpPr>
        <dsp:cNvPr id="0" name=""/>
        <dsp:cNvSpPr/>
      </dsp:nvSpPr>
      <dsp:spPr>
        <a:xfrm>
          <a:off x="4429188" y="2154747"/>
          <a:ext cx="1489380" cy="1140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l-PL" sz="1000" b="1" kern="1200" dirty="0"/>
            <a:t>Trzeci etap </a:t>
          </a:r>
          <a:br>
            <a:rPr lang="pl-PL" sz="1000" b="1" kern="1200" dirty="0"/>
          </a:br>
          <a:r>
            <a:rPr lang="pl-PL" sz="1000" kern="1200" dirty="0"/>
            <a:t>– przeprowadzenie co najmniej dwóch lekcji (Prawo pracy </a:t>
          </a:r>
          <a:br>
            <a:rPr lang="pl-PL" sz="1000" kern="1200" dirty="0"/>
          </a:br>
          <a:r>
            <a:rPr lang="pl-PL" sz="1000" kern="1200" dirty="0"/>
            <a:t>i bhp)</a:t>
          </a:r>
        </a:p>
      </dsp:txBody>
      <dsp:txXfrm>
        <a:off x="4429188" y="2154747"/>
        <a:ext cx="1489380" cy="1140876"/>
      </dsp:txXfrm>
    </dsp:sp>
    <dsp:sp modelId="{C9271743-5DDD-4867-8A50-AA71D446FB35}">
      <dsp:nvSpPr>
        <dsp:cNvPr id="0" name=""/>
        <dsp:cNvSpPr/>
      </dsp:nvSpPr>
      <dsp:spPr>
        <a:xfrm>
          <a:off x="1230757" y="328"/>
          <a:ext cx="4277001" cy="4277001"/>
        </a:xfrm>
        <a:prstGeom prst="circularArrow">
          <a:avLst>
            <a:gd name="adj1" fmla="val 5202"/>
            <a:gd name="adj2" fmla="val 336015"/>
            <a:gd name="adj3" fmla="val 3811117"/>
            <a:gd name="adj4" fmla="val 2253829"/>
            <a:gd name="adj5" fmla="val 6068"/>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BFEA49-9EE4-4905-B43C-11300F0EE305}">
      <dsp:nvSpPr>
        <dsp:cNvPr id="0" name=""/>
        <dsp:cNvSpPr/>
      </dsp:nvSpPr>
      <dsp:spPr>
        <a:xfrm>
          <a:off x="2692934" y="3465880"/>
          <a:ext cx="1352646" cy="1140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l-PL" sz="1000" b="1" kern="1200" dirty="0"/>
            <a:t>Czwarty etap </a:t>
          </a:r>
          <a:br>
            <a:rPr lang="pl-PL" sz="1000" b="1" kern="1200" dirty="0"/>
          </a:br>
          <a:r>
            <a:rPr lang="pl-PL" sz="1000" kern="1200" dirty="0"/>
            <a:t>– przesłanie </a:t>
          </a:r>
          <a:br>
            <a:rPr lang="pl-PL" sz="1000" kern="1200" dirty="0"/>
          </a:br>
          <a:r>
            <a:rPr lang="pl-PL" sz="1000" kern="1200" dirty="0"/>
            <a:t>do OIP </a:t>
          </a:r>
          <a:br>
            <a:rPr lang="pl-PL" sz="1000" kern="1200" dirty="0"/>
          </a:br>
          <a:r>
            <a:rPr lang="pl-PL" sz="1000" kern="1200" dirty="0"/>
            <a:t>w Bydgoszczy potwierdzenia przeprowadzenia zajęć </a:t>
          </a:r>
        </a:p>
      </dsp:txBody>
      <dsp:txXfrm>
        <a:off x="2692934" y="3465880"/>
        <a:ext cx="1352646" cy="1140876"/>
      </dsp:txXfrm>
    </dsp:sp>
    <dsp:sp modelId="{654A5E5F-A22C-46E5-AC8E-45E90324CBFD}">
      <dsp:nvSpPr>
        <dsp:cNvPr id="0" name=""/>
        <dsp:cNvSpPr/>
      </dsp:nvSpPr>
      <dsp:spPr>
        <a:xfrm>
          <a:off x="1230757" y="328"/>
          <a:ext cx="4277001" cy="4277001"/>
        </a:xfrm>
        <a:prstGeom prst="circularArrow">
          <a:avLst>
            <a:gd name="adj1" fmla="val 5202"/>
            <a:gd name="adj2" fmla="val 336015"/>
            <a:gd name="adj3" fmla="val 8210155"/>
            <a:gd name="adj4" fmla="val 6652868"/>
            <a:gd name="adj5" fmla="val 606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193FBE-4E7C-401C-9FDE-A26F6F2E5720}">
      <dsp:nvSpPr>
        <dsp:cNvPr id="0" name=""/>
        <dsp:cNvSpPr/>
      </dsp:nvSpPr>
      <dsp:spPr>
        <a:xfrm>
          <a:off x="994199" y="2154747"/>
          <a:ext cx="1140876" cy="1140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l-PL" sz="1000" b="1" kern="1200" dirty="0"/>
            <a:t>Piąty etap </a:t>
          </a:r>
          <a:br>
            <a:rPr lang="pl-PL" sz="1000" b="1" kern="1200" dirty="0"/>
          </a:br>
          <a:r>
            <a:rPr lang="pl-PL" sz="1000" kern="1200" dirty="0"/>
            <a:t>– wręczenie Świadectw dla nauczycieli </a:t>
          </a:r>
          <a:br>
            <a:rPr lang="pl-PL" sz="1000" kern="1200" dirty="0"/>
          </a:br>
          <a:r>
            <a:rPr lang="pl-PL" sz="1000" kern="1200" dirty="0"/>
            <a:t>i Podziękowań dla szkół</a:t>
          </a:r>
        </a:p>
      </dsp:txBody>
      <dsp:txXfrm>
        <a:off x="994199" y="2154747"/>
        <a:ext cx="1140876" cy="1140876"/>
      </dsp:txXfrm>
    </dsp:sp>
    <dsp:sp modelId="{BEC18B7C-C3A1-47F3-8B13-4A4F7E697B9F}">
      <dsp:nvSpPr>
        <dsp:cNvPr id="0" name=""/>
        <dsp:cNvSpPr/>
      </dsp:nvSpPr>
      <dsp:spPr>
        <a:xfrm>
          <a:off x="1230757" y="328"/>
          <a:ext cx="4277001" cy="4277001"/>
        </a:xfrm>
        <a:prstGeom prst="circularArrow">
          <a:avLst>
            <a:gd name="adj1" fmla="val 5202"/>
            <a:gd name="adj2" fmla="val 336015"/>
            <a:gd name="adj3" fmla="val 12297380"/>
            <a:gd name="adj4" fmla="val 10771160"/>
            <a:gd name="adj5" fmla="val 6068"/>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B1D791-3FDA-42D5-BE44-E09DF1E2F7F3}">
      <dsp:nvSpPr>
        <dsp:cNvPr id="0" name=""/>
        <dsp:cNvSpPr/>
      </dsp:nvSpPr>
      <dsp:spPr>
        <a:xfrm>
          <a:off x="1683502" y="33288"/>
          <a:ext cx="1140876" cy="1140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l-PL" sz="1000" b="1" kern="1200" dirty="0"/>
            <a:t>Pierwszy etap </a:t>
          </a:r>
          <a:br>
            <a:rPr lang="pl-PL" sz="1000" kern="1200" dirty="0"/>
          </a:br>
          <a:r>
            <a:rPr lang="pl-PL" sz="1000" kern="1200" dirty="0"/>
            <a:t>– złożenie zgłoszenia udziału </a:t>
          </a:r>
          <a:br>
            <a:rPr lang="pl-PL" sz="1000" kern="1200" dirty="0"/>
          </a:br>
          <a:r>
            <a:rPr lang="pl-PL" sz="1000" kern="1200" dirty="0"/>
            <a:t>w programie</a:t>
          </a:r>
        </a:p>
      </dsp:txBody>
      <dsp:txXfrm>
        <a:off x="1683502" y="33288"/>
        <a:ext cx="1140876" cy="1140876"/>
      </dsp:txXfrm>
    </dsp:sp>
    <dsp:sp modelId="{7CAD64E0-7DEE-485B-9D50-2C74A5D41435}">
      <dsp:nvSpPr>
        <dsp:cNvPr id="0" name=""/>
        <dsp:cNvSpPr/>
      </dsp:nvSpPr>
      <dsp:spPr>
        <a:xfrm>
          <a:off x="1230757" y="328"/>
          <a:ext cx="4277001" cy="4277001"/>
        </a:xfrm>
        <a:prstGeom prst="circularArrow">
          <a:avLst>
            <a:gd name="adj1" fmla="val 5202"/>
            <a:gd name="adj2" fmla="val 336015"/>
            <a:gd name="adj3" fmla="val 16428864"/>
            <a:gd name="adj4" fmla="val 15198729"/>
            <a:gd name="adj5" fmla="val 6068"/>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07FF4A-5AB9-4A10-B894-68CCE8C24FA4}" type="datetimeFigureOut">
              <a:rPr lang="pl-PL" smtClean="0"/>
              <a:t>17.04.2023</a:t>
            </a:fld>
            <a:endParaRPr lang="pl-PL"/>
          </a:p>
        </p:txBody>
      </p:sp>
      <p:sp>
        <p:nvSpPr>
          <p:cNvPr id="4" name="Symbol zastępczy obrazu slajd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4F048A-6987-4259-BA89-BA1562B7857E}" type="slidenum">
              <a:rPr lang="pl-PL" smtClean="0"/>
              <a:t>‹#›</a:t>
            </a:fld>
            <a:endParaRPr lang="pl-PL"/>
          </a:p>
        </p:txBody>
      </p:sp>
    </p:spTree>
    <p:extLst>
      <p:ext uri="{BB962C8B-B14F-4D97-AF65-F5344CB8AC3E}">
        <p14:creationId xmlns:p14="http://schemas.microsoft.com/office/powerpoint/2010/main" val="2728941952"/>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198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dirty="0">
                <a:effectLst/>
                <a:latin typeface="Arial" panose="020B0604020202020204" pitchFamily="34" charset="0"/>
                <a:ea typeface="SimSun" panose="02010600030101010101" pitchFamily="2" charset="-122"/>
              </a:rPr>
              <a:t>w zakresie określonym w ustawie z dnia 13 kwietnia 2007 r. o Państwowej Inspekcji Pracy ustawy z dnia 13 kwietnia 2007 r.</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4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dirty="0">
                <a:effectLst/>
                <a:latin typeface="Arial" panose="020B0604020202020204" pitchFamily="34" charset="0"/>
                <a:ea typeface="SimSun" panose="02010600030101010101" pitchFamily="2" charset="-122"/>
              </a:rPr>
              <a:t>w zakresie określonym w ustawie z dnia 13 kwietnia 2007 r. o Państwowej Inspekcji Pracy ustawy z dnia 13 kwietnia 2007 r.</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385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dirty="0">
                <a:effectLst/>
                <a:latin typeface="Arial" panose="020B0604020202020204" pitchFamily="34" charset="0"/>
                <a:ea typeface="SimSun" panose="02010600030101010101" pitchFamily="2" charset="-122"/>
              </a:rPr>
              <a:t>w zakresie określonym w ustawie z dnia 13 kwietnia 2007 r. o Państwowej Inspekcji Pracy ustawy z dnia 13 kwietnia 2007 r.</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759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dirty="0">
                <a:effectLst/>
                <a:latin typeface="Arial" panose="020B0604020202020204" pitchFamily="34" charset="0"/>
                <a:ea typeface="SimSun" panose="02010600030101010101" pitchFamily="2" charset="-122"/>
              </a:rPr>
              <a:t>w zakresie określonym w ustawie z dnia 13 kwietnia 2007 r. o Państwowej Inspekcji Pracy ustawy z dnia 13 kwietnia 2007 r.</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800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07794-9DDB-435D-8107-C4D397B3C4E4}"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377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dirty="0">
                <a:effectLst/>
                <a:latin typeface="Arial" panose="020B0604020202020204" pitchFamily="34" charset="0"/>
                <a:ea typeface="SimSun" panose="02010600030101010101" pitchFamily="2" charset="-122"/>
              </a:rPr>
              <a:t>w zakresie określonym w ustawie z dnia 13 kwietnia 2007 r. o Państwowej Inspekcji Pracy ustawy z dnia 13 kwietnia 2007 r.</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680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16</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907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dirty="0">
                <a:effectLst/>
                <a:latin typeface="Arial" panose="020B0604020202020204" pitchFamily="34" charset="0"/>
                <a:ea typeface="SimSun" panose="02010600030101010101" pitchFamily="2" charset="-122"/>
              </a:rPr>
              <a:t>w zakresie określonym w ustawie z dnia 13 kwietnia 2007 r. o Państwowej Inspekcji Pracy ustawy z dnia 13 kwietnia 2007 r.</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528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33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7007794-9DDB-435D-8107-C4D397B3C4E4}" type="slidenum">
              <a:rPr lang="pl-PL" smtClean="0"/>
              <a:pPr/>
              <a:t>19</a:t>
            </a:fld>
            <a:endParaRPr lang="pl-PL" dirty="0"/>
          </a:p>
        </p:txBody>
      </p:sp>
    </p:spTree>
    <p:extLst>
      <p:ext uri="{BB962C8B-B14F-4D97-AF65-F5344CB8AC3E}">
        <p14:creationId xmlns:p14="http://schemas.microsoft.com/office/powerpoint/2010/main" val="2400559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dirty="0">
                <a:effectLst/>
                <a:latin typeface="Arial" panose="020B0604020202020204" pitchFamily="34" charset="0"/>
                <a:ea typeface="SimSun" panose="02010600030101010101" pitchFamily="2" charset="-122"/>
              </a:rPr>
              <a:t>w zakresie określonym w ustawie z dnia 13 kwietnia 2007 r. o Państwowej Inspekcji Pracy ustawy z dnia 13 kwietnia 2007 r.</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458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Tak w uproszczeniu</a:t>
            </a:r>
            <a:r>
              <a:rPr lang="pl-PL" baseline="0" dirty="0"/>
              <a:t> wygląda realizacja programu kultura bezpieczeństwa</a:t>
            </a:r>
            <a:endParaRPr lang="pl-PL" dirty="0"/>
          </a:p>
        </p:txBody>
      </p:sp>
      <p:sp>
        <p:nvSpPr>
          <p:cNvPr id="4" name="Symbol zastępczy numeru slajdu 3"/>
          <p:cNvSpPr>
            <a:spLocks noGrp="1"/>
          </p:cNvSpPr>
          <p:nvPr>
            <p:ph type="sldNum" sz="quarter" idx="10"/>
          </p:nvPr>
        </p:nvSpPr>
        <p:spPr/>
        <p:txBody>
          <a:bodyPr/>
          <a:lstStyle/>
          <a:p>
            <a:fld id="{A84F048A-6987-4259-BA89-BA1562B7857E}" type="slidenum">
              <a:rPr lang="pl-PL" smtClean="0"/>
              <a:t>20</a:t>
            </a:fld>
            <a:endParaRPr lang="pl-PL"/>
          </a:p>
        </p:txBody>
      </p:sp>
    </p:spTree>
    <p:extLst>
      <p:ext uri="{BB962C8B-B14F-4D97-AF65-F5344CB8AC3E}">
        <p14:creationId xmlns:p14="http://schemas.microsoft.com/office/powerpoint/2010/main" val="2718075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dirty="0">
                <a:effectLst/>
                <a:latin typeface="Arial" panose="020B0604020202020204" pitchFamily="34" charset="0"/>
                <a:ea typeface="SimSun" panose="02010600030101010101" pitchFamily="2" charset="-122"/>
              </a:rPr>
              <a:t>w zakresie określonym w ustawie z dnia 13 kwietnia 2007 r. o Państwowej Inspekcji Pracy ustawy z dnia 13 kwietnia 2007 r.</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815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76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 TYM ROKU – </a:t>
            </a:r>
          </a:p>
          <a:p>
            <a:r>
              <a:rPr lang="pl-PL" dirty="0"/>
              <a:t>Grupa robocza spotkała się 4 razy</a:t>
            </a:r>
          </a:p>
          <a:p>
            <a:r>
              <a:rPr lang="pl-PL" dirty="0"/>
              <a:t>Opracowano kolejny 9 standard dotyczący bezpieczeństwa pracy na wysokości do 1 m. </a:t>
            </a:r>
          </a:p>
          <a:p>
            <a:r>
              <a:rPr lang="pl-PL" dirty="0"/>
              <a:t>Przyjęto kolejnego sygnatariusza do porozumienia – BETPOL S.A. (dopytać Marcina ilu jest już sygnatariuszy).</a:t>
            </a:r>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23</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3719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 TYM ROKU – </a:t>
            </a:r>
          </a:p>
          <a:p>
            <a:r>
              <a:rPr lang="pl-PL" dirty="0"/>
              <a:t>Grupa robocza spotkała się 4 razy</a:t>
            </a:r>
          </a:p>
          <a:p>
            <a:r>
              <a:rPr lang="pl-PL" dirty="0"/>
              <a:t>Opracowano kolejny 9 standard dotyczący bezpieczeństwa pracy na wysokości do 1 m. </a:t>
            </a:r>
          </a:p>
          <a:p>
            <a:r>
              <a:rPr lang="pl-PL" dirty="0"/>
              <a:t>Przyjęto kolejnego sygnatariusza do porozumienia – BETPOL S.A. (dopytać Marcina ilu jest już sygnatariuszy).</a:t>
            </a:r>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24</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8401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 TYM ROKU – </a:t>
            </a:r>
          </a:p>
          <a:p>
            <a:r>
              <a:rPr lang="pl-PL" dirty="0"/>
              <a:t>Grupa robocza spotkała się 4 razy</a:t>
            </a:r>
          </a:p>
          <a:p>
            <a:r>
              <a:rPr lang="pl-PL" dirty="0"/>
              <a:t>Opracowano kolejny 9 standard dotyczący bezpieczeństwa pracy na wysokości do 1 m. </a:t>
            </a:r>
          </a:p>
          <a:p>
            <a:r>
              <a:rPr lang="pl-PL" dirty="0"/>
              <a:t>Przyjęto kolejnego sygnatariusza do porozumienia – BETPOL S.A. (dopytać Marcina ilu jest już sygnatariuszy).</a:t>
            </a:r>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25</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841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 TYM ROKU – </a:t>
            </a:r>
          </a:p>
          <a:p>
            <a:r>
              <a:rPr lang="pl-PL" dirty="0"/>
              <a:t>Grupa robocza spotkała się 4 razy</a:t>
            </a:r>
          </a:p>
          <a:p>
            <a:r>
              <a:rPr lang="pl-PL" dirty="0"/>
              <a:t>Opracowano kolejny 9 standard dotyczący bezpieczeństwa pracy na wysokości do 1 m. </a:t>
            </a:r>
          </a:p>
          <a:p>
            <a:r>
              <a:rPr lang="pl-PL" dirty="0"/>
              <a:t>Przyjęto kolejnego sygnatariusza do porozumienia – BETPOL S.A. (dopytać Marcina ilu jest już sygnatariuszy).</a:t>
            </a:r>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26</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894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r>
              <a:rPr lang="pl-PL" b="0" i="0" dirty="0">
                <a:solidFill>
                  <a:srgbClr val="000000"/>
                </a:solidFill>
                <a:effectLst/>
                <a:latin typeface="Lato" panose="020F0502020204030203" pitchFamily="34" charset="0"/>
              </a:rPr>
              <a:t>1. W latach 2020-2022 we wszystkich państwach Unii Europejskiej jest prowadzona kampania informacyjna pt. </a:t>
            </a:r>
            <a:r>
              <a:rPr lang="pl-PL" b="1" i="0" dirty="0">
                <a:solidFill>
                  <a:srgbClr val="000000"/>
                </a:solidFill>
                <a:effectLst/>
                <a:latin typeface="Open Sans" panose="020B0606030504020204" pitchFamily="34" charset="0"/>
              </a:rPr>
              <a:t>„Zdrowe i bezpieczne miejsce pracy. Dźwigaj z głową”</a:t>
            </a:r>
            <a:r>
              <a:rPr lang="pl-PL" b="0" i="0" dirty="0">
                <a:solidFill>
                  <a:srgbClr val="000000"/>
                </a:solidFill>
                <a:effectLst/>
                <a:latin typeface="Lato" panose="020F0502020204030203" pitchFamily="34" charset="0"/>
              </a:rPr>
              <a:t>.</a:t>
            </a:r>
          </a:p>
          <a:p>
            <a:pPr algn="l"/>
            <a:r>
              <a:rPr lang="pl-PL" b="0" i="0" dirty="0">
                <a:solidFill>
                  <a:srgbClr val="000000"/>
                </a:solidFill>
                <a:effectLst/>
                <a:latin typeface="Lato" panose="020F0502020204030203" pitchFamily="34" charset="0"/>
              </a:rPr>
              <a:t>Na poziomie ogólnoeuropejskim kampania jest koordynowana przez Europejską Agencję Bezpieczeństwa i Zdrowia w Pracy (EU-OSHA), a jej krajową edycję prowadzi Centralny Instytut Ochrony Pracy–Państwowy Instytut Badawczy.</a:t>
            </a:r>
          </a:p>
          <a:p>
            <a:pPr algn="l"/>
            <a:r>
              <a:rPr lang="pl-PL" b="1" i="0" dirty="0">
                <a:solidFill>
                  <a:srgbClr val="000000"/>
                </a:solidFill>
                <a:effectLst/>
                <a:latin typeface="Open Sans" panose="020B0606030504020204" pitchFamily="34" charset="0"/>
              </a:rPr>
              <a:t>Patronat honorowy nad polską edycją kampanii objął Zakład Ubezpieczeń Społecznych.</a:t>
            </a:r>
          </a:p>
          <a:p>
            <a:pPr algn="l"/>
            <a:endParaRPr lang="pl-PL" b="1" i="0" dirty="0">
              <a:solidFill>
                <a:srgbClr val="000000"/>
              </a:solidFill>
              <a:effectLst/>
              <a:latin typeface="Open Sans" panose="020B0606030504020204" pitchFamily="34" charset="0"/>
            </a:endParaRPr>
          </a:p>
          <a:p>
            <a:pPr algn="l"/>
            <a:r>
              <a:rPr lang="pl-PL" b="1" i="0" dirty="0">
                <a:solidFill>
                  <a:srgbClr val="000000"/>
                </a:solidFill>
                <a:effectLst/>
                <a:latin typeface="Open Sans" panose="020B0606030504020204" pitchFamily="34" charset="0"/>
              </a:rPr>
              <a:t>2. </a:t>
            </a:r>
            <a:r>
              <a:rPr lang="pl-PL" b="0" i="0" dirty="0">
                <a:solidFill>
                  <a:srgbClr val="222222"/>
                </a:solidFill>
                <a:effectLst/>
                <a:latin typeface="Arial" panose="020B0604020202020204" pitchFamily="34" charset="0"/>
              </a:rPr>
              <a:t>Kampania „Budowa. STOP wypadkom!” obejmuje zarówno działania kontrolne, prewencyjne oraz edukacyjne adresowane do pracodawców i pracowników branży budowlanej. Głównym celem prowadzonych działań jest radykalne zmniejszenie występujących zagrożeń wypadkowych na polskich placach budów</a:t>
            </a:r>
            <a:endParaRPr lang="pl-PL" b="1" i="0" dirty="0">
              <a:solidFill>
                <a:srgbClr val="000000"/>
              </a:solidFill>
              <a:effectLst/>
              <a:latin typeface="Open Sans" panose="020B0606030504020204" pitchFamily="34" charset="0"/>
            </a:endParaRPr>
          </a:p>
          <a:p>
            <a:pPr algn="l"/>
            <a:endParaRPr lang="pl-PL" b="1" i="0" dirty="0">
              <a:solidFill>
                <a:srgbClr val="000000"/>
              </a:solidFill>
              <a:effectLst/>
              <a:latin typeface="Open Sans" panose="020B0606030504020204" pitchFamily="34" charset="0"/>
            </a:endParaRPr>
          </a:p>
          <a:p>
            <a:pPr marL="0" marR="0" lvl="0" indent="0" algn="l" defTabSz="914333" rtl="0" eaLnBrk="1" fontAlgn="auto" latinLnBrk="0" hangingPunct="1">
              <a:lnSpc>
                <a:spcPct val="100000"/>
              </a:lnSpc>
              <a:spcBef>
                <a:spcPts val="0"/>
              </a:spcBef>
              <a:spcAft>
                <a:spcPts val="0"/>
              </a:spcAft>
              <a:buClrTx/>
              <a:buSzTx/>
              <a:buFontTx/>
              <a:buNone/>
              <a:tabLst/>
              <a:defRPr/>
            </a:pPr>
            <a:r>
              <a:rPr lang="pl-PL" b="1" i="0" dirty="0">
                <a:solidFill>
                  <a:srgbClr val="000000"/>
                </a:solidFill>
                <a:effectLst/>
                <a:latin typeface="Open Sans" panose="020B0606030504020204" pitchFamily="34" charset="0"/>
              </a:rPr>
              <a:t>3. </a:t>
            </a:r>
            <a:r>
              <a:rPr lang="pl-PL" sz="1200" b="1" dirty="0">
                <a:ln/>
                <a:solidFill>
                  <a:schemeClr val="accent4"/>
                </a:solidFill>
              </a:rPr>
              <a:t>Działania prewencyjno - promocyjne w rolnictwie indywidualnym: „Szanuj życie! Bezpieczna praca w gospodarstwie rolnym” – kampania wieloletnia</a:t>
            </a:r>
            <a:endParaRPr lang="pl-PL" sz="1600" b="1" cap="none" spc="0" dirty="0">
              <a:ln/>
              <a:solidFill>
                <a:schemeClr val="accent4"/>
              </a:solidFill>
              <a:effectLst/>
            </a:endParaRPr>
          </a:p>
          <a:p>
            <a:pPr algn="l"/>
            <a:endParaRPr lang="pl-PL" b="0" i="0" dirty="0">
              <a:solidFill>
                <a:srgbClr val="000000"/>
              </a:solidFill>
              <a:effectLst/>
              <a:latin typeface="Lato" panose="020F0502020204030203" pitchFamily="34" charset="0"/>
            </a:endParaRPr>
          </a:p>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807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315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29</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1491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dirty="0">
                <a:effectLst/>
                <a:latin typeface="Arial" panose="020B0604020202020204" pitchFamily="34" charset="0"/>
                <a:ea typeface="SimSun" panose="02010600030101010101" pitchFamily="2" charset="-122"/>
              </a:rPr>
              <a:t>w zakresie określonym w ustawie z dnia 13 kwietnia 2007 r. o Państwowej Inspekcji Pracy ustawy z dnia 13 kwietnia 2007 r.</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821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30</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899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r>
              <a:rPr lang="pl-PL" b="0" i="0" dirty="0">
                <a:solidFill>
                  <a:srgbClr val="000000"/>
                </a:solidFill>
                <a:effectLst/>
                <a:latin typeface="Lato" panose="020F0502020204030203" pitchFamily="34" charset="0"/>
              </a:rPr>
              <a:t>1. W latach 2020-2022 we wszystkich państwach Unii Europejskiej jest prowadzona kampania informacyjna pt. </a:t>
            </a:r>
            <a:r>
              <a:rPr lang="pl-PL" b="1" i="0" dirty="0">
                <a:solidFill>
                  <a:srgbClr val="000000"/>
                </a:solidFill>
                <a:effectLst/>
                <a:latin typeface="Open Sans" panose="020B0606030504020204" pitchFamily="34" charset="0"/>
              </a:rPr>
              <a:t>„Zdrowe i bezpieczne miejsce pracy. Dźwigaj z głową”</a:t>
            </a:r>
            <a:r>
              <a:rPr lang="pl-PL" b="0" i="0" dirty="0">
                <a:solidFill>
                  <a:srgbClr val="000000"/>
                </a:solidFill>
                <a:effectLst/>
                <a:latin typeface="Lato" panose="020F0502020204030203" pitchFamily="34" charset="0"/>
              </a:rPr>
              <a:t>.</a:t>
            </a:r>
          </a:p>
          <a:p>
            <a:pPr algn="l"/>
            <a:r>
              <a:rPr lang="pl-PL" b="0" i="0" dirty="0">
                <a:solidFill>
                  <a:srgbClr val="000000"/>
                </a:solidFill>
                <a:effectLst/>
                <a:latin typeface="Lato" panose="020F0502020204030203" pitchFamily="34" charset="0"/>
              </a:rPr>
              <a:t>Na poziomie ogólnoeuropejskim kampania jest koordynowana przez Europejską Agencję Bezpieczeństwa i Zdrowia w Pracy (EU-OSHA), a jej krajową edycję prowadzi Centralny Instytut Ochrony Pracy–Państwowy Instytut Badawczy.</a:t>
            </a:r>
          </a:p>
          <a:p>
            <a:pPr algn="l"/>
            <a:r>
              <a:rPr lang="pl-PL" b="1" i="0" dirty="0">
                <a:solidFill>
                  <a:srgbClr val="000000"/>
                </a:solidFill>
                <a:effectLst/>
                <a:latin typeface="Open Sans" panose="020B0606030504020204" pitchFamily="34" charset="0"/>
              </a:rPr>
              <a:t>Patronat honorowy nad polską edycją kampanii objął Zakład Ubezpieczeń Społecznych.</a:t>
            </a:r>
          </a:p>
          <a:p>
            <a:pPr algn="l"/>
            <a:endParaRPr lang="pl-PL" b="1" i="0" dirty="0">
              <a:solidFill>
                <a:srgbClr val="000000"/>
              </a:solidFill>
              <a:effectLst/>
              <a:latin typeface="Open Sans" panose="020B0606030504020204" pitchFamily="34" charset="0"/>
            </a:endParaRPr>
          </a:p>
          <a:p>
            <a:pPr algn="l"/>
            <a:r>
              <a:rPr lang="pl-PL" b="1" i="0" dirty="0">
                <a:solidFill>
                  <a:srgbClr val="000000"/>
                </a:solidFill>
                <a:effectLst/>
                <a:latin typeface="Open Sans" panose="020B0606030504020204" pitchFamily="34" charset="0"/>
              </a:rPr>
              <a:t>2. </a:t>
            </a:r>
            <a:r>
              <a:rPr lang="pl-PL" b="0" i="0" dirty="0">
                <a:solidFill>
                  <a:srgbClr val="222222"/>
                </a:solidFill>
                <a:effectLst/>
                <a:latin typeface="Arial" panose="020B0604020202020204" pitchFamily="34" charset="0"/>
              </a:rPr>
              <a:t>Kampania „Budowa. STOP wypadkom!” obejmuje zarówno działania kontrolne, prewencyjne oraz edukacyjne adresowane do pracodawców i pracowników branży budowlanej. Głównym celem prowadzonych działań jest radykalne zmniejszenie występujących zagrożeń wypadkowych na polskich placach budów</a:t>
            </a:r>
            <a:endParaRPr lang="pl-PL" b="1" i="0" dirty="0">
              <a:solidFill>
                <a:srgbClr val="000000"/>
              </a:solidFill>
              <a:effectLst/>
              <a:latin typeface="Open Sans" panose="020B0606030504020204" pitchFamily="34" charset="0"/>
            </a:endParaRPr>
          </a:p>
          <a:p>
            <a:pPr algn="l"/>
            <a:endParaRPr lang="pl-PL" b="1" i="0" dirty="0">
              <a:solidFill>
                <a:srgbClr val="000000"/>
              </a:solidFill>
              <a:effectLst/>
              <a:latin typeface="Open Sans" panose="020B0606030504020204" pitchFamily="34" charset="0"/>
            </a:endParaRPr>
          </a:p>
          <a:p>
            <a:pPr marL="0" marR="0" lvl="0" indent="0" algn="l" defTabSz="914333" rtl="0" eaLnBrk="1" fontAlgn="auto" latinLnBrk="0" hangingPunct="1">
              <a:lnSpc>
                <a:spcPct val="100000"/>
              </a:lnSpc>
              <a:spcBef>
                <a:spcPts val="0"/>
              </a:spcBef>
              <a:spcAft>
                <a:spcPts val="0"/>
              </a:spcAft>
              <a:buClrTx/>
              <a:buSzTx/>
              <a:buFontTx/>
              <a:buNone/>
              <a:tabLst/>
              <a:defRPr/>
            </a:pPr>
            <a:r>
              <a:rPr lang="pl-PL" b="1" i="0" dirty="0">
                <a:solidFill>
                  <a:srgbClr val="000000"/>
                </a:solidFill>
                <a:effectLst/>
                <a:latin typeface="Open Sans" panose="020B0606030504020204" pitchFamily="34" charset="0"/>
              </a:rPr>
              <a:t>3. </a:t>
            </a:r>
            <a:r>
              <a:rPr lang="pl-PL" sz="1200" b="1" dirty="0">
                <a:ln/>
                <a:solidFill>
                  <a:schemeClr val="accent4"/>
                </a:solidFill>
              </a:rPr>
              <a:t>Działania prewencyjno - promocyjne w rolnictwie indywidualnym: „Szanuj życie! Bezpieczna praca w gospodarstwie rolnym” – kampania wieloletnia</a:t>
            </a:r>
            <a:endParaRPr lang="pl-PL" sz="1600" b="1" cap="none" spc="0" dirty="0">
              <a:ln/>
              <a:solidFill>
                <a:schemeClr val="accent4"/>
              </a:solidFill>
              <a:effectLst/>
            </a:endParaRPr>
          </a:p>
          <a:p>
            <a:pPr algn="l"/>
            <a:endParaRPr lang="pl-PL" b="0" i="0" dirty="0">
              <a:solidFill>
                <a:srgbClr val="000000"/>
              </a:solidFill>
              <a:effectLst/>
              <a:latin typeface="Lato" panose="020F0502020204030203" pitchFamily="34" charset="0"/>
            </a:endParaRPr>
          </a:p>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184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32</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72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33</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091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r>
              <a:rPr lang="pl-PL" b="0" i="0" dirty="0">
                <a:solidFill>
                  <a:srgbClr val="000000"/>
                </a:solidFill>
                <a:effectLst/>
                <a:latin typeface="Lato" panose="020F0502020204030203" pitchFamily="34" charset="0"/>
              </a:rPr>
              <a:t>1. W latach 2020-2022 we wszystkich państwach Unii Europejskiej jest prowadzona kampania informacyjna pt. </a:t>
            </a:r>
            <a:r>
              <a:rPr lang="pl-PL" b="1" i="0" dirty="0">
                <a:solidFill>
                  <a:srgbClr val="000000"/>
                </a:solidFill>
                <a:effectLst/>
                <a:latin typeface="Open Sans" panose="020B0606030504020204" pitchFamily="34" charset="0"/>
              </a:rPr>
              <a:t>„Zdrowe i bezpieczne miejsce pracy. Dźwigaj z głową”</a:t>
            </a:r>
            <a:r>
              <a:rPr lang="pl-PL" b="0" i="0" dirty="0">
                <a:solidFill>
                  <a:srgbClr val="000000"/>
                </a:solidFill>
                <a:effectLst/>
                <a:latin typeface="Lato" panose="020F0502020204030203" pitchFamily="34" charset="0"/>
              </a:rPr>
              <a:t>.</a:t>
            </a:r>
          </a:p>
          <a:p>
            <a:pPr algn="l"/>
            <a:r>
              <a:rPr lang="pl-PL" b="0" i="0" dirty="0">
                <a:solidFill>
                  <a:srgbClr val="000000"/>
                </a:solidFill>
                <a:effectLst/>
                <a:latin typeface="Lato" panose="020F0502020204030203" pitchFamily="34" charset="0"/>
              </a:rPr>
              <a:t>Na poziomie ogólnoeuropejskim kampania jest koordynowana przez Europejską Agencję Bezpieczeństwa i Zdrowia w Pracy (EU-OSHA), a jej krajową edycję prowadzi Centralny Instytut Ochrony Pracy–Państwowy Instytut Badawczy.</a:t>
            </a:r>
          </a:p>
          <a:p>
            <a:pPr algn="l"/>
            <a:r>
              <a:rPr lang="pl-PL" b="1" i="0" dirty="0">
                <a:solidFill>
                  <a:srgbClr val="000000"/>
                </a:solidFill>
                <a:effectLst/>
                <a:latin typeface="Open Sans" panose="020B0606030504020204" pitchFamily="34" charset="0"/>
              </a:rPr>
              <a:t>Patronat honorowy nad polską edycją kampanii objął Zakład Ubezpieczeń Społecznych.</a:t>
            </a:r>
          </a:p>
          <a:p>
            <a:pPr algn="l"/>
            <a:endParaRPr lang="pl-PL" b="1" i="0" dirty="0">
              <a:solidFill>
                <a:srgbClr val="000000"/>
              </a:solidFill>
              <a:effectLst/>
              <a:latin typeface="Open Sans" panose="020B0606030504020204" pitchFamily="34" charset="0"/>
            </a:endParaRPr>
          </a:p>
          <a:p>
            <a:pPr algn="l"/>
            <a:r>
              <a:rPr lang="pl-PL" b="1" i="0" dirty="0">
                <a:solidFill>
                  <a:srgbClr val="000000"/>
                </a:solidFill>
                <a:effectLst/>
                <a:latin typeface="Open Sans" panose="020B0606030504020204" pitchFamily="34" charset="0"/>
              </a:rPr>
              <a:t>2. </a:t>
            </a:r>
            <a:r>
              <a:rPr lang="pl-PL" b="0" i="0" dirty="0">
                <a:solidFill>
                  <a:srgbClr val="222222"/>
                </a:solidFill>
                <a:effectLst/>
                <a:latin typeface="Arial" panose="020B0604020202020204" pitchFamily="34" charset="0"/>
              </a:rPr>
              <a:t>Kampania „Budowa. STOP wypadkom!” obejmuje zarówno działania kontrolne, prewencyjne oraz edukacyjne adresowane do pracodawców i pracowników branży budowlanej. Głównym celem prowadzonych działań jest radykalne zmniejszenie występujących zagrożeń wypadkowych na polskich placach budów</a:t>
            </a:r>
            <a:endParaRPr lang="pl-PL" b="1" i="0" dirty="0">
              <a:solidFill>
                <a:srgbClr val="000000"/>
              </a:solidFill>
              <a:effectLst/>
              <a:latin typeface="Open Sans" panose="020B0606030504020204" pitchFamily="34" charset="0"/>
            </a:endParaRPr>
          </a:p>
          <a:p>
            <a:pPr algn="l"/>
            <a:endParaRPr lang="pl-PL" b="1" i="0" dirty="0">
              <a:solidFill>
                <a:srgbClr val="000000"/>
              </a:solidFill>
              <a:effectLst/>
              <a:latin typeface="Open Sans" panose="020B0606030504020204" pitchFamily="34" charset="0"/>
            </a:endParaRPr>
          </a:p>
          <a:p>
            <a:pPr marL="0" marR="0" lvl="0" indent="0" algn="l" defTabSz="914333" rtl="0" eaLnBrk="1" fontAlgn="auto" latinLnBrk="0" hangingPunct="1">
              <a:lnSpc>
                <a:spcPct val="100000"/>
              </a:lnSpc>
              <a:spcBef>
                <a:spcPts val="0"/>
              </a:spcBef>
              <a:spcAft>
                <a:spcPts val="0"/>
              </a:spcAft>
              <a:buClrTx/>
              <a:buSzTx/>
              <a:buFontTx/>
              <a:buNone/>
              <a:tabLst/>
              <a:defRPr/>
            </a:pPr>
            <a:r>
              <a:rPr lang="pl-PL" b="1" i="0" dirty="0">
                <a:solidFill>
                  <a:srgbClr val="000000"/>
                </a:solidFill>
                <a:effectLst/>
                <a:latin typeface="Open Sans" panose="020B0606030504020204" pitchFamily="34" charset="0"/>
              </a:rPr>
              <a:t>3. </a:t>
            </a:r>
            <a:r>
              <a:rPr lang="pl-PL" sz="1200" b="1" dirty="0">
                <a:ln/>
                <a:solidFill>
                  <a:schemeClr val="accent4"/>
                </a:solidFill>
              </a:rPr>
              <a:t>Działania prewencyjno - promocyjne w rolnictwie indywidualnym: „Szanuj życie! Bezpieczna praca w gospodarstwie rolnym” – kampania wieloletnia</a:t>
            </a:r>
            <a:endParaRPr lang="pl-PL" sz="1600" b="1" cap="none" spc="0" dirty="0">
              <a:ln/>
              <a:solidFill>
                <a:schemeClr val="accent4"/>
              </a:solidFill>
              <a:effectLst/>
            </a:endParaRPr>
          </a:p>
          <a:p>
            <a:pPr algn="l"/>
            <a:endParaRPr lang="pl-PL" b="0" i="0" dirty="0">
              <a:solidFill>
                <a:srgbClr val="000000"/>
              </a:solidFill>
              <a:effectLst/>
              <a:latin typeface="Lato" panose="020F0502020204030203" pitchFamily="34" charset="0"/>
            </a:endParaRPr>
          </a:p>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205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35</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30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84F048A-6987-4259-BA89-BA1562B7857E}" type="slidenum">
              <a:rPr lang="pl-PL" smtClean="0"/>
              <a:t>36</a:t>
            </a:fld>
            <a:endParaRPr lang="pl-PL"/>
          </a:p>
        </p:txBody>
      </p:sp>
    </p:spTree>
    <p:extLst>
      <p:ext uri="{BB962C8B-B14F-4D97-AF65-F5344CB8AC3E}">
        <p14:creationId xmlns:p14="http://schemas.microsoft.com/office/powerpoint/2010/main" val="3564886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b="0" i="0" dirty="0">
              <a:solidFill>
                <a:srgbClr val="000000"/>
              </a:solidFill>
              <a:effectLst/>
              <a:latin typeface="Lato" panose="020F0502020204030203" pitchFamily="34" charset="0"/>
            </a:endParaRPr>
          </a:p>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095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b="0" i="0" dirty="0">
              <a:solidFill>
                <a:srgbClr val="000000"/>
              </a:solidFill>
              <a:effectLst/>
              <a:latin typeface="Lato" panose="020F0502020204030203" pitchFamily="34" charset="0"/>
            </a:endParaRPr>
          </a:p>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2764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b="0" i="0" dirty="0">
              <a:solidFill>
                <a:srgbClr val="000000"/>
              </a:solidFill>
              <a:effectLst/>
              <a:latin typeface="Lato" panose="020F0502020204030203" pitchFamily="34" charset="0"/>
            </a:endParaRPr>
          </a:p>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99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dirty="0">
                <a:effectLst/>
                <a:latin typeface="Arial" panose="020B0604020202020204" pitchFamily="34" charset="0"/>
                <a:ea typeface="SimSun" panose="02010600030101010101" pitchFamily="2" charset="-122"/>
              </a:rPr>
              <a:t>w zakresie określonym w ustawie z dnia 13 kwietnia 2007 r. o Państwowej Inspekcji Pracy ustawy z dnia 13 kwietnia 2007 r.</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957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740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41</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9332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42</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4498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43</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2383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44</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92187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45</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894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46</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303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A84F048A-6987-4259-BA89-BA1562B7857E}"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47</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062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84F048A-6987-4259-BA89-BA1562B7857E}" type="slidenum">
              <a:rPr lang="pl-PL" smtClean="0"/>
              <a:t>48</a:t>
            </a:fld>
            <a:endParaRPr lang="pl-PL"/>
          </a:p>
        </p:txBody>
      </p:sp>
    </p:spTree>
    <p:extLst>
      <p:ext uri="{BB962C8B-B14F-4D97-AF65-F5344CB8AC3E}">
        <p14:creationId xmlns:p14="http://schemas.microsoft.com/office/powerpoint/2010/main" val="1457761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84F048A-6987-4259-BA89-BA1562B7857E}" type="slidenum">
              <a:rPr lang="pl-PL" smtClean="0"/>
              <a:t>49</a:t>
            </a:fld>
            <a:endParaRPr lang="pl-PL"/>
          </a:p>
        </p:txBody>
      </p:sp>
    </p:spTree>
    <p:extLst>
      <p:ext uri="{BB962C8B-B14F-4D97-AF65-F5344CB8AC3E}">
        <p14:creationId xmlns:p14="http://schemas.microsoft.com/office/powerpoint/2010/main" val="604707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07794-9DDB-435D-8107-C4D397B3C4E4}"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5521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84F048A-6987-4259-BA89-BA1562B7857E}" type="slidenum">
              <a:rPr lang="pl-PL" smtClean="0"/>
              <a:t>50</a:t>
            </a:fld>
            <a:endParaRPr lang="pl-PL"/>
          </a:p>
        </p:txBody>
      </p:sp>
    </p:spTree>
    <p:extLst>
      <p:ext uri="{BB962C8B-B14F-4D97-AF65-F5344CB8AC3E}">
        <p14:creationId xmlns:p14="http://schemas.microsoft.com/office/powerpoint/2010/main" val="2888351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935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dirty="0">
                <a:effectLst/>
                <a:latin typeface="Arial" panose="020B0604020202020204" pitchFamily="34" charset="0"/>
                <a:ea typeface="SimSun" panose="02010600030101010101" pitchFamily="2" charset="-122"/>
              </a:rPr>
              <a:t>w zakresie określonym w ustawie z dnia 13 kwietnia 2007 r. o Państwowej Inspekcji Pracy ustawy z dnia 13 kwietnia 2007 r.</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761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dirty="0">
                <a:effectLst/>
                <a:latin typeface="Arial" panose="020B0604020202020204" pitchFamily="34" charset="0"/>
                <a:ea typeface="SimSun" panose="02010600030101010101" pitchFamily="2" charset="-122"/>
              </a:rPr>
              <a:t>w zakresie określonym w ustawie z dnia 13 kwietnia 2007 r. o Państwowej Inspekcji Pracy ustawy z dnia 13 kwietnia 2007 r.</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229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dirty="0">
                <a:effectLst/>
                <a:latin typeface="Arial" panose="020B0604020202020204" pitchFamily="34" charset="0"/>
                <a:ea typeface="SimSun" panose="02010600030101010101" pitchFamily="2" charset="-122"/>
              </a:rPr>
              <a:t>w zakresie określonym w ustawie z dnia 13 kwietnia 2007 r. o Państwowej Inspekcji Pracy ustawy z dnia 13 kwietnia 2007 r.</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3410A-4719-4323-ADE4-05FAF7717FD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859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07794-9DDB-435D-8107-C4D397B3C4E4}"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956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60FE9D-F196-4823-ADD6-0F0115D8A764}"/>
              </a:ext>
            </a:extLst>
          </p:cNvPr>
          <p:cNvSpPr>
            <a:spLocks noGrp="1"/>
          </p:cNvSpPr>
          <p:nvPr>
            <p:ph type="ctrTitle" hasCustomPrompt="1"/>
          </p:nvPr>
        </p:nvSpPr>
        <p:spPr>
          <a:xfrm>
            <a:off x="1143000" y="841772"/>
            <a:ext cx="6858000" cy="997143"/>
          </a:xfrm>
          <a:prstGeom prst="rect">
            <a:avLst/>
          </a:prstGeom>
        </p:spPr>
        <p:txBody>
          <a:bodyPr anchor="b"/>
          <a:lstStyle>
            <a:lvl1pPr algn="ctr">
              <a:lnSpc>
                <a:spcPts val="3600"/>
              </a:lnSpc>
              <a:defRPr sz="2700" b="1">
                <a:solidFill>
                  <a:srgbClr val="004475"/>
                </a:solidFill>
                <a:latin typeface="Arial" panose="020B0604020202020204" pitchFamily="34" charset="0"/>
                <a:cs typeface="Arial" panose="020B0604020202020204" pitchFamily="34" charset="0"/>
              </a:defRPr>
            </a:lvl1pPr>
          </a:lstStyle>
          <a:p>
            <a:r>
              <a:rPr lang="pl-PL" dirty="0"/>
              <a:t>Kliknij, aby edytować styl</a:t>
            </a:r>
            <a:br>
              <a:rPr lang="pl-PL" dirty="0"/>
            </a:br>
            <a:r>
              <a:rPr lang="pl-PL" dirty="0" err="1"/>
              <a:t>sjdhsjkjfskfjskjfks</a:t>
            </a:r>
            <a:endParaRPr lang="pl-PL" dirty="0"/>
          </a:p>
        </p:txBody>
      </p:sp>
      <p:sp>
        <p:nvSpPr>
          <p:cNvPr id="3" name="Podtytuł 2">
            <a:extLst>
              <a:ext uri="{FF2B5EF4-FFF2-40B4-BE49-F238E27FC236}">
                <a16:creationId xmlns:a16="http://schemas.microsoft.com/office/drawing/2014/main" id="{6728C47E-369D-4D17-B2BA-494FCA81F695}"/>
              </a:ext>
            </a:extLst>
          </p:cNvPr>
          <p:cNvSpPr>
            <a:spLocks noGrp="1"/>
          </p:cNvSpPr>
          <p:nvPr>
            <p:ph type="subTitle" idx="1"/>
          </p:nvPr>
        </p:nvSpPr>
        <p:spPr>
          <a:xfrm>
            <a:off x="1230160" y="2728869"/>
            <a:ext cx="6858000" cy="1376152"/>
          </a:xfrm>
          <a:prstGeom prst="rect">
            <a:avLst/>
          </a:prstGeom>
        </p:spPr>
        <p:txBody>
          <a:bodyPr/>
          <a:lstStyle>
            <a:lvl1pPr marL="0" indent="0" algn="ctr">
              <a:buNone/>
              <a:defRPr sz="1800">
                <a:solidFill>
                  <a:srgbClr val="004475"/>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dirty="0"/>
              <a:t>Kliknij, aby edytować styl wzorca podtytułu</a:t>
            </a:r>
          </a:p>
        </p:txBody>
      </p:sp>
      <p:sp>
        <p:nvSpPr>
          <p:cNvPr id="11" name="Symbol zastępczy numeru slajdu 5">
            <a:extLst>
              <a:ext uri="{FF2B5EF4-FFF2-40B4-BE49-F238E27FC236}">
                <a16:creationId xmlns:a16="http://schemas.microsoft.com/office/drawing/2014/main" id="{1530EDF2-9AFA-4C6C-8355-CA506726F274}"/>
              </a:ext>
            </a:extLst>
          </p:cNvPr>
          <p:cNvSpPr>
            <a:spLocks noGrp="1"/>
          </p:cNvSpPr>
          <p:nvPr>
            <p:ph type="sldNum" sz="quarter" idx="4"/>
          </p:nvPr>
        </p:nvSpPr>
        <p:spPr>
          <a:xfrm>
            <a:off x="7086600" y="4843088"/>
            <a:ext cx="2057400" cy="191175"/>
          </a:xfrm>
          <a:prstGeom prst="rect">
            <a:avLst/>
          </a:prstGeom>
        </p:spPr>
        <p:txBody>
          <a:bodyPr rIns="360000"/>
          <a:lstStyle>
            <a:lvl1pPr algn="r">
              <a:defRPr sz="788" b="1">
                <a:solidFill>
                  <a:schemeClr val="bg1">
                    <a:lumMod val="95000"/>
                  </a:schemeClr>
                </a:solidFill>
                <a:latin typeface="Arial" panose="020B0604020202020204" pitchFamily="34" charset="0"/>
                <a:cs typeface="Arial" panose="020B0604020202020204" pitchFamily="34" charset="0"/>
              </a:defRPr>
            </a:lvl1pPr>
          </a:lstStyle>
          <a:p>
            <a:fld id="{31B843DF-B387-4BEB-8FC7-2C3520ECF9BF}" type="slidenum">
              <a:rPr lang="pl-PL" smtClean="0"/>
              <a:pPr/>
              <a:t>‹#›</a:t>
            </a:fld>
            <a:endParaRPr lang="pl-PL" dirty="0"/>
          </a:p>
        </p:txBody>
      </p:sp>
      <p:sp>
        <p:nvSpPr>
          <p:cNvPr id="6" name="Symbol zastępczy stopki 4"/>
          <p:cNvSpPr>
            <a:spLocks noGrp="1"/>
          </p:cNvSpPr>
          <p:nvPr>
            <p:ph type="ftr" sz="quarter" idx="3"/>
          </p:nvPr>
        </p:nvSpPr>
        <p:spPr>
          <a:xfrm>
            <a:off x="3028950" y="4479332"/>
            <a:ext cx="3086100" cy="273844"/>
          </a:xfrm>
          <a:prstGeom prst="rect">
            <a:avLst/>
          </a:prstGeom>
        </p:spPr>
        <p:txBody>
          <a:bodyPr vert="horz" lIns="91440" tIns="45720" rIns="91440" bIns="45720" rtlCol="0" anchor="ctr"/>
          <a:lstStyle>
            <a:lvl1pPr algn="ctr">
              <a:defRPr sz="900" b="1">
                <a:solidFill>
                  <a:srgbClr val="004475"/>
                </a:solidFill>
                <a:latin typeface="Arial" panose="020B0604020202020204" pitchFamily="34" charset="0"/>
                <a:cs typeface="Arial" panose="020B0604020202020204" pitchFamily="34" charset="0"/>
              </a:defRPr>
            </a:lvl1pPr>
          </a:lstStyle>
          <a:p>
            <a:r>
              <a:rPr lang="pl-PL" dirty="0" err="1"/>
              <a:t>Klikniij</a:t>
            </a:r>
            <a:r>
              <a:rPr lang="pl-PL" dirty="0"/>
              <a:t> aby edytować miejsce i datę</a:t>
            </a:r>
          </a:p>
        </p:txBody>
      </p:sp>
    </p:spTree>
    <p:extLst>
      <p:ext uri="{BB962C8B-B14F-4D97-AF65-F5344CB8AC3E}">
        <p14:creationId xmlns:p14="http://schemas.microsoft.com/office/powerpoint/2010/main" val="2450271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tuł i zawartość standart">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id="{6060FE9D-F196-4823-ADD6-0F0115D8A764}"/>
              </a:ext>
            </a:extLst>
          </p:cNvPr>
          <p:cNvSpPr>
            <a:spLocks noGrp="1"/>
          </p:cNvSpPr>
          <p:nvPr>
            <p:ph type="ctrTitle"/>
          </p:nvPr>
        </p:nvSpPr>
        <p:spPr>
          <a:xfrm>
            <a:off x="710804" y="685799"/>
            <a:ext cx="7240620" cy="649060"/>
          </a:xfrm>
          <a:prstGeom prst="rect">
            <a:avLst/>
          </a:prstGeom>
        </p:spPr>
        <p:txBody>
          <a:bodyPr lIns="0" rIns="0" anchor="b"/>
          <a:lstStyle>
            <a:lvl1pPr algn="l">
              <a:lnSpc>
                <a:spcPts val="3600"/>
              </a:lnSpc>
              <a:defRPr sz="2700" b="1">
                <a:solidFill>
                  <a:srgbClr val="004475"/>
                </a:solidFill>
                <a:latin typeface="Arial" panose="020B0604020202020204" pitchFamily="34" charset="0"/>
                <a:cs typeface="Arial" panose="020B0604020202020204" pitchFamily="34" charset="0"/>
              </a:defRPr>
            </a:lvl1pPr>
          </a:lstStyle>
          <a:p>
            <a:r>
              <a:rPr lang="pl-PL" dirty="0"/>
              <a:t>Kliknij, aby edytować styl</a:t>
            </a:r>
          </a:p>
        </p:txBody>
      </p:sp>
      <p:sp>
        <p:nvSpPr>
          <p:cNvPr id="8" name="Podtytuł 2">
            <a:extLst>
              <a:ext uri="{FF2B5EF4-FFF2-40B4-BE49-F238E27FC236}">
                <a16:creationId xmlns:a16="http://schemas.microsoft.com/office/drawing/2014/main" id="{6728C47E-369D-4D17-B2BA-494FCA81F695}"/>
              </a:ext>
            </a:extLst>
          </p:cNvPr>
          <p:cNvSpPr>
            <a:spLocks noGrp="1"/>
          </p:cNvSpPr>
          <p:nvPr>
            <p:ph type="subTitle" idx="1" hasCustomPrompt="1"/>
          </p:nvPr>
        </p:nvSpPr>
        <p:spPr>
          <a:xfrm>
            <a:off x="710804" y="1491854"/>
            <a:ext cx="7849301" cy="2846038"/>
          </a:xfrm>
          <a:prstGeom prst="rect">
            <a:avLst/>
          </a:prstGeom>
        </p:spPr>
        <p:txBody>
          <a:bodyPr lIns="0" rIns="0"/>
          <a:lstStyle>
            <a:lvl1pPr marL="0" indent="0" algn="just">
              <a:buNone/>
              <a:defRPr sz="1800">
                <a:solidFill>
                  <a:srgbClr val="004475"/>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dirty="0"/>
              <a:t>Kliknij, aby edytować styl wzorca </a:t>
            </a:r>
            <a:r>
              <a:rPr lang="pl-PL" dirty="0" err="1"/>
              <a:t>podtytułuffgdlg;ldg</a:t>
            </a:r>
            <a:r>
              <a:rPr lang="pl-PL" dirty="0"/>
              <a:t> ‚;</a:t>
            </a:r>
            <a:r>
              <a:rPr lang="pl-PL" dirty="0" err="1"/>
              <a:t>ldg</a:t>
            </a:r>
            <a:r>
              <a:rPr lang="pl-PL" dirty="0"/>
              <a:t> ;</a:t>
            </a:r>
            <a:r>
              <a:rPr lang="pl-PL" dirty="0" err="1"/>
              <a:t>dlfg’d</a:t>
            </a:r>
            <a:r>
              <a:rPr lang="pl-PL" dirty="0"/>
              <a:t> </a:t>
            </a:r>
            <a:r>
              <a:rPr lang="pl-PL" dirty="0" err="1"/>
              <a:t>fk</a:t>
            </a:r>
            <a:r>
              <a:rPr lang="pl-PL" dirty="0"/>
              <a:t> </a:t>
            </a:r>
            <a:r>
              <a:rPr lang="pl-PL" dirty="0" err="1"/>
              <a:t>dfk</a:t>
            </a:r>
            <a:r>
              <a:rPr lang="pl-PL" dirty="0"/>
              <a:t> </a:t>
            </a:r>
            <a:r>
              <a:rPr lang="pl-PL" dirty="0" err="1"/>
              <a:t>dgk</a:t>
            </a:r>
            <a:r>
              <a:rPr lang="pl-PL" dirty="0"/>
              <a:t> ‚</a:t>
            </a:r>
            <a:r>
              <a:rPr lang="pl-PL" dirty="0" err="1"/>
              <a:t>d;k</a:t>
            </a:r>
            <a:r>
              <a:rPr lang="pl-PL" dirty="0"/>
              <a:t> </a:t>
            </a:r>
            <a:r>
              <a:rPr lang="pl-PL" dirty="0" err="1"/>
              <a:t>g’dfgk</a:t>
            </a:r>
            <a:r>
              <a:rPr lang="pl-PL" dirty="0"/>
              <a:t> ‚</a:t>
            </a:r>
            <a:r>
              <a:rPr lang="pl-PL" dirty="0" err="1"/>
              <a:t>dfgk</a:t>
            </a:r>
            <a:r>
              <a:rPr lang="pl-PL" dirty="0"/>
              <a:t> ‚</a:t>
            </a:r>
            <a:r>
              <a:rPr lang="pl-PL" dirty="0" err="1"/>
              <a:t>fgk</a:t>
            </a:r>
            <a:r>
              <a:rPr lang="pl-PL" dirty="0"/>
              <a:t> ‚</a:t>
            </a:r>
            <a:r>
              <a:rPr lang="pl-PL" dirty="0" err="1"/>
              <a:t>fgk</a:t>
            </a:r>
            <a:r>
              <a:rPr lang="pl-PL" dirty="0"/>
              <a:t> ‚</a:t>
            </a:r>
            <a:r>
              <a:rPr lang="pl-PL" dirty="0" err="1"/>
              <a:t>fg</a:t>
            </a:r>
            <a:r>
              <a:rPr lang="pl-PL" dirty="0"/>
              <a:t> </a:t>
            </a:r>
            <a:r>
              <a:rPr lang="pl-PL" dirty="0" err="1"/>
              <a:t>kd’fkg</a:t>
            </a:r>
            <a:r>
              <a:rPr lang="pl-PL" dirty="0"/>
              <a:t> ‚</a:t>
            </a:r>
            <a:r>
              <a:rPr lang="pl-PL" dirty="0" err="1"/>
              <a:t>dg;k</a:t>
            </a:r>
            <a:r>
              <a:rPr lang="pl-PL" dirty="0"/>
              <a:t> d’gkd’d’;gd’</a:t>
            </a:r>
            <a:r>
              <a:rPr lang="pl-PL" dirty="0" err="1"/>
              <a:t>l;gd</a:t>
            </a:r>
            <a:r>
              <a:rPr lang="pl-PL" dirty="0"/>
              <a:t>’;</a:t>
            </a:r>
            <a:r>
              <a:rPr lang="pl-PL" dirty="0" err="1"/>
              <a:t>gld</a:t>
            </a:r>
            <a:endParaRPr lang="pl-PL" dirty="0"/>
          </a:p>
          <a:p>
            <a:r>
              <a:rPr lang="pl-PL" dirty="0"/>
              <a:t>‚</a:t>
            </a:r>
            <a:r>
              <a:rPr lang="pl-PL" dirty="0" err="1"/>
              <a:t>fg</a:t>
            </a:r>
            <a:r>
              <a:rPr lang="pl-PL" dirty="0"/>
              <a:t> d’;</a:t>
            </a:r>
            <a:r>
              <a:rPr lang="pl-PL" dirty="0" err="1"/>
              <a:t>gl</a:t>
            </a:r>
            <a:r>
              <a:rPr lang="pl-PL" dirty="0"/>
              <a:t> d’; </a:t>
            </a:r>
            <a:r>
              <a:rPr lang="pl-PL" dirty="0" err="1"/>
              <a:t>gdfgdff</a:t>
            </a:r>
            <a:endParaRPr lang="pl-PL" dirty="0"/>
          </a:p>
        </p:txBody>
      </p:sp>
      <p:sp>
        <p:nvSpPr>
          <p:cNvPr id="5" name="Symbol zastępczy numeru slajdu 5">
            <a:extLst>
              <a:ext uri="{FF2B5EF4-FFF2-40B4-BE49-F238E27FC236}">
                <a16:creationId xmlns:a16="http://schemas.microsoft.com/office/drawing/2014/main" id="{1530EDF2-9AFA-4C6C-8355-CA506726F274}"/>
              </a:ext>
            </a:extLst>
          </p:cNvPr>
          <p:cNvSpPr>
            <a:spLocks noGrp="1"/>
          </p:cNvSpPr>
          <p:nvPr>
            <p:ph type="sldNum" sz="quarter" idx="4"/>
          </p:nvPr>
        </p:nvSpPr>
        <p:spPr>
          <a:xfrm>
            <a:off x="7086600" y="4843088"/>
            <a:ext cx="2057400" cy="191175"/>
          </a:xfrm>
          <a:prstGeom prst="rect">
            <a:avLst/>
          </a:prstGeom>
        </p:spPr>
        <p:txBody>
          <a:bodyPr rIns="360000"/>
          <a:lstStyle>
            <a:lvl1pPr algn="r">
              <a:defRPr sz="788" b="1">
                <a:solidFill>
                  <a:schemeClr val="bg1">
                    <a:lumMod val="95000"/>
                  </a:schemeClr>
                </a:solidFill>
                <a:latin typeface="Arial" panose="020B0604020202020204" pitchFamily="34" charset="0"/>
                <a:cs typeface="Arial" panose="020B0604020202020204" pitchFamily="34" charset="0"/>
              </a:defRPr>
            </a:lvl1pPr>
          </a:lstStyle>
          <a:p>
            <a:fld id="{31B843DF-B387-4BEB-8FC7-2C3520ECF9BF}" type="slidenum">
              <a:rPr lang="pl-PL" smtClean="0"/>
              <a:pPr/>
              <a:t>‹#›</a:t>
            </a:fld>
            <a:endParaRPr lang="pl-PL" dirty="0"/>
          </a:p>
        </p:txBody>
      </p:sp>
    </p:spTree>
    <p:extLst>
      <p:ext uri="{BB962C8B-B14F-4D97-AF65-F5344CB8AC3E}">
        <p14:creationId xmlns:p14="http://schemas.microsoft.com/office/powerpoint/2010/main" val="3069720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ytuł i zawartość punktor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061EE7-6230-4E96-8DB9-86B5F45B1E71}"/>
              </a:ext>
            </a:extLst>
          </p:cNvPr>
          <p:cNvSpPr>
            <a:spLocks noGrp="1"/>
          </p:cNvSpPr>
          <p:nvPr>
            <p:ph type="title"/>
          </p:nvPr>
        </p:nvSpPr>
        <p:spPr>
          <a:xfrm>
            <a:off x="710804" y="896817"/>
            <a:ext cx="7798778" cy="468651"/>
          </a:xfrm>
          <a:prstGeom prst="rect">
            <a:avLst/>
          </a:prstGeom>
        </p:spPr>
        <p:txBody>
          <a:bodyPr lIns="0" rIns="0"/>
          <a:lstStyle>
            <a:lvl1pPr>
              <a:defRPr sz="2400" b="1">
                <a:solidFill>
                  <a:srgbClr val="004475"/>
                </a:solidFill>
                <a:latin typeface="Arial" panose="020B0604020202020204" pitchFamily="34" charset="0"/>
                <a:cs typeface="Arial" panose="020B0604020202020204" pitchFamily="34" charset="0"/>
              </a:defRPr>
            </a:lvl1pPr>
          </a:lstStyle>
          <a:p>
            <a:r>
              <a:rPr lang="pl-PL" dirty="0"/>
              <a:t>Kliknij, aby edytować styl</a:t>
            </a:r>
          </a:p>
        </p:txBody>
      </p:sp>
      <p:sp>
        <p:nvSpPr>
          <p:cNvPr id="9" name="Symbol zastępczy zawartości 2">
            <a:extLst>
              <a:ext uri="{FF2B5EF4-FFF2-40B4-BE49-F238E27FC236}">
                <a16:creationId xmlns:a16="http://schemas.microsoft.com/office/drawing/2014/main" id="{E557C6F4-9CE7-4586-A21D-C6096D94BA98}"/>
              </a:ext>
            </a:extLst>
          </p:cNvPr>
          <p:cNvSpPr>
            <a:spLocks noGrp="1"/>
          </p:cNvSpPr>
          <p:nvPr>
            <p:ph idx="10"/>
          </p:nvPr>
        </p:nvSpPr>
        <p:spPr>
          <a:xfrm>
            <a:off x="710803" y="1491854"/>
            <a:ext cx="7772222" cy="3180354"/>
          </a:xfrm>
          <a:prstGeom prst="rect">
            <a:avLst/>
          </a:prstGeom>
        </p:spPr>
        <p:txBody>
          <a:bodyPr lIns="0" rIns="0"/>
          <a:lstStyle>
            <a:lvl1pPr marL="0" indent="0" algn="l">
              <a:lnSpc>
                <a:spcPts val="1800"/>
              </a:lnSpc>
              <a:buFontTx/>
              <a:buNone/>
              <a:defRPr sz="1500" baseline="0">
                <a:solidFill>
                  <a:srgbClr val="004475"/>
                </a:solidFill>
                <a:latin typeface="Arial" panose="020B0604020202020204" pitchFamily="34" charset="0"/>
                <a:cs typeface="Arial" panose="020B0604020202020204" pitchFamily="34" charset="0"/>
              </a:defRPr>
            </a:lvl1pPr>
            <a:lvl2pPr marL="162000" indent="-162000" algn="l">
              <a:lnSpc>
                <a:spcPts val="1950"/>
              </a:lnSpc>
              <a:spcBef>
                <a:spcPts val="150"/>
              </a:spcBef>
              <a:buClr>
                <a:srgbClr val="004475"/>
              </a:buClr>
              <a:buFont typeface="Arial" panose="020B0604020202020204" pitchFamily="34" charset="0"/>
              <a:buChar char="•"/>
              <a:defRPr sz="1500" baseline="0">
                <a:solidFill>
                  <a:srgbClr val="004475"/>
                </a:solidFill>
                <a:latin typeface="Arial" panose="020B0604020202020204" pitchFamily="34" charset="0"/>
                <a:cs typeface="Arial" panose="020B0604020202020204" pitchFamily="34" charset="0"/>
              </a:defRPr>
            </a:lvl2pPr>
            <a:lvl3pPr marL="324000" indent="-162000" algn="l">
              <a:lnSpc>
                <a:spcPts val="1950"/>
              </a:lnSpc>
              <a:spcBef>
                <a:spcPts val="150"/>
              </a:spcBef>
              <a:buClr>
                <a:srgbClr val="004475"/>
              </a:buClr>
              <a:buSzPct val="80000"/>
              <a:buFont typeface="Wingdings" panose="05000000000000000000" pitchFamily="2" charset="2"/>
              <a:buChar char="§"/>
              <a:defRPr sz="1500" baseline="0">
                <a:solidFill>
                  <a:srgbClr val="004475"/>
                </a:solidFill>
                <a:latin typeface="Arial" panose="020B0604020202020204" pitchFamily="34" charset="0"/>
                <a:cs typeface="Arial" panose="020B0604020202020204" pitchFamily="34" charset="0"/>
              </a:defRPr>
            </a:lvl3pPr>
            <a:lvl4pPr marL="486000" indent="-162000" algn="l">
              <a:lnSpc>
                <a:spcPts val="1950"/>
              </a:lnSpc>
              <a:spcBef>
                <a:spcPts val="150"/>
              </a:spcBef>
              <a:buClr>
                <a:srgbClr val="004475"/>
              </a:buClr>
              <a:buSzPct val="80000"/>
              <a:buFont typeface="Arial" panose="020B0604020202020204" pitchFamily="34" charset="0"/>
              <a:buChar char="•"/>
              <a:defRPr sz="1500" baseline="0">
                <a:solidFill>
                  <a:srgbClr val="004475"/>
                </a:solidFill>
                <a:latin typeface="Arial" panose="020B0604020202020204" pitchFamily="34" charset="0"/>
                <a:cs typeface="Arial" panose="020B0604020202020204" pitchFamily="34" charset="0"/>
              </a:defRPr>
            </a:lvl4pPr>
            <a:lvl5pPr marL="648000" indent="-162000" algn="l">
              <a:lnSpc>
                <a:spcPts val="1950"/>
              </a:lnSpc>
              <a:spcBef>
                <a:spcPts val="150"/>
              </a:spcBef>
              <a:buClr>
                <a:srgbClr val="004475"/>
              </a:buClr>
              <a:buSzPct val="80000"/>
              <a:buFont typeface="Arial" panose="020B0604020202020204" pitchFamily="34" charset="0"/>
              <a:buChar char="▪"/>
              <a:defRPr sz="1500" baseline="0">
                <a:solidFill>
                  <a:srgbClr val="004475"/>
                </a:solidFill>
                <a:latin typeface="Arial" panose="020B0604020202020204" pitchFamily="34" charset="0"/>
                <a:cs typeface="Arial" panose="020B0604020202020204" pitchFamily="34" charset="0"/>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numeru slajdu 5">
            <a:extLst>
              <a:ext uri="{FF2B5EF4-FFF2-40B4-BE49-F238E27FC236}">
                <a16:creationId xmlns:a16="http://schemas.microsoft.com/office/drawing/2014/main" id="{1530EDF2-9AFA-4C6C-8355-CA506726F274}"/>
              </a:ext>
            </a:extLst>
          </p:cNvPr>
          <p:cNvSpPr>
            <a:spLocks noGrp="1"/>
          </p:cNvSpPr>
          <p:nvPr>
            <p:ph type="sldNum" sz="quarter" idx="4"/>
          </p:nvPr>
        </p:nvSpPr>
        <p:spPr>
          <a:xfrm>
            <a:off x="7086600" y="4843088"/>
            <a:ext cx="2057400" cy="191175"/>
          </a:xfrm>
          <a:prstGeom prst="rect">
            <a:avLst/>
          </a:prstGeom>
        </p:spPr>
        <p:txBody>
          <a:bodyPr rIns="360000"/>
          <a:lstStyle>
            <a:lvl1pPr algn="r">
              <a:defRPr sz="788" b="1">
                <a:solidFill>
                  <a:schemeClr val="bg1">
                    <a:lumMod val="95000"/>
                  </a:schemeClr>
                </a:solidFill>
                <a:latin typeface="Arial" panose="020B0604020202020204" pitchFamily="34" charset="0"/>
                <a:cs typeface="Arial" panose="020B0604020202020204" pitchFamily="34" charset="0"/>
              </a:defRPr>
            </a:lvl1pPr>
          </a:lstStyle>
          <a:p>
            <a:fld id="{31B843DF-B387-4BEB-8FC7-2C3520ECF9BF}" type="slidenum">
              <a:rPr lang="pl-PL" smtClean="0"/>
              <a:pPr/>
              <a:t>‹#›</a:t>
            </a:fld>
            <a:endParaRPr lang="pl-PL" dirty="0"/>
          </a:p>
        </p:txBody>
      </p:sp>
    </p:spTree>
    <p:extLst>
      <p:ext uri="{BB962C8B-B14F-4D97-AF65-F5344CB8AC3E}">
        <p14:creationId xmlns:p14="http://schemas.microsoft.com/office/powerpoint/2010/main" val="203187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wa elementy zawartości">
    <p:spTree>
      <p:nvGrpSpPr>
        <p:cNvPr id="1" name=""/>
        <p:cNvGrpSpPr/>
        <p:nvPr/>
      </p:nvGrpSpPr>
      <p:grpSpPr>
        <a:xfrm>
          <a:off x="0" y="0"/>
          <a:ext cx="0" cy="0"/>
          <a:chOff x="0" y="0"/>
          <a:chExt cx="0" cy="0"/>
        </a:xfrm>
      </p:grpSpPr>
      <p:sp>
        <p:nvSpPr>
          <p:cNvPr id="8" name="Tytuł 1">
            <a:extLst>
              <a:ext uri="{FF2B5EF4-FFF2-40B4-BE49-F238E27FC236}">
                <a16:creationId xmlns:a16="http://schemas.microsoft.com/office/drawing/2014/main" id="{6060FE9D-F196-4823-ADD6-0F0115D8A764}"/>
              </a:ext>
            </a:extLst>
          </p:cNvPr>
          <p:cNvSpPr>
            <a:spLocks noGrp="1"/>
          </p:cNvSpPr>
          <p:nvPr>
            <p:ph type="ctrTitle"/>
          </p:nvPr>
        </p:nvSpPr>
        <p:spPr>
          <a:xfrm>
            <a:off x="710804" y="789969"/>
            <a:ext cx="7390506" cy="554104"/>
          </a:xfrm>
          <a:prstGeom prst="rect">
            <a:avLst/>
          </a:prstGeom>
        </p:spPr>
        <p:txBody>
          <a:bodyPr lIns="0" rIns="0" anchor="b"/>
          <a:lstStyle>
            <a:lvl1pPr algn="l">
              <a:lnSpc>
                <a:spcPts val="3600"/>
              </a:lnSpc>
              <a:defRPr sz="2400" b="1">
                <a:solidFill>
                  <a:srgbClr val="004475"/>
                </a:solidFill>
                <a:latin typeface="Arial" panose="020B0604020202020204" pitchFamily="34" charset="0"/>
                <a:cs typeface="Arial" panose="020B0604020202020204" pitchFamily="34" charset="0"/>
              </a:defRPr>
            </a:lvl1pPr>
          </a:lstStyle>
          <a:p>
            <a:r>
              <a:rPr lang="pl-PL" dirty="0"/>
              <a:t>Kliknij, aby edytować styl</a:t>
            </a:r>
          </a:p>
        </p:txBody>
      </p:sp>
      <p:sp>
        <p:nvSpPr>
          <p:cNvPr id="9" name="Podtytuł 2">
            <a:extLst>
              <a:ext uri="{FF2B5EF4-FFF2-40B4-BE49-F238E27FC236}">
                <a16:creationId xmlns:a16="http://schemas.microsoft.com/office/drawing/2014/main" id="{6728C47E-369D-4D17-B2BA-494FCA81F695}"/>
              </a:ext>
            </a:extLst>
          </p:cNvPr>
          <p:cNvSpPr>
            <a:spLocks noGrp="1"/>
          </p:cNvSpPr>
          <p:nvPr>
            <p:ph type="subTitle" idx="1" hasCustomPrompt="1"/>
          </p:nvPr>
        </p:nvSpPr>
        <p:spPr>
          <a:xfrm>
            <a:off x="710803" y="1491853"/>
            <a:ext cx="3850179" cy="3110444"/>
          </a:xfrm>
          <a:prstGeom prst="rect">
            <a:avLst/>
          </a:prstGeom>
        </p:spPr>
        <p:txBody>
          <a:bodyPr lIns="0" rIns="0"/>
          <a:lstStyle>
            <a:lvl1pPr marL="0" indent="0" algn="just">
              <a:lnSpc>
                <a:spcPts val="1800"/>
              </a:lnSpc>
              <a:spcBef>
                <a:spcPts val="300"/>
              </a:spcBef>
              <a:buNone/>
              <a:defRPr sz="1500" baseline="0">
                <a:solidFill>
                  <a:srgbClr val="004475"/>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dirty="0"/>
              <a:t>Kliknij, aby edytować s </a:t>
            </a:r>
            <a:r>
              <a:rPr lang="pl-PL" dirty="0" err="1"/>
              <a:t>wzorctyla</a:t>
            </a:r>
            <a:r>
              <a:rPr lang="pl-PL" dirty="0"/>
              <a:t> tekstu</a:t>
            </a:r>
          </a:p>
        </p:txBody>
      </p:sp>
      <p:sp>
        <p:nvSpPr>
          <p:cNvPr id="14" name="Symbol zastępczy zawartości 3"/>
          <p:cNvSpPr>
            <a:spLocks noGrp="1"/>
          </p:cNvSpPr>
          <p:nvPr>
            <p:ph sz="half" idx="2" hasCustomPrompt="1"/>
          </p:nvPr>
        </p:nvSpPr>
        <p:spPr>
          <a:xfrm>
            <a:off x="4748156" y="1491853"/>
            <a:ext cx="3882870" cy="3110443"/>
          </a:xfrm>
          <a:prstGeom prst="rect">
            <a:avLst/>
          </a:prstGeom>
        </p:spPr>
        <p:txBody>
          <a:bodyPr lIns="0" rIns="0"/>
          <a:lstStyle>
            <a:lvl1pPr marL="0" indent="0">
              <a:lnSpc>
                <a:spcPts val="1800"/>
              </a:lnSpc>
              <a:spcBef>
                <a:spcPts val="300"/>
              </a:spcBef>
              <a:buFontTx/>
              <a:buNone/>
              <a:defRPr sz="1500" baseline="0">
                <a:solidFill>
                  <a:srgbClr val="004475"/>
                </a:solidFill>
                <a:latin typeface="Arial" panose="020B0604020202020204" pitchFamily="34" charset="0"/>
                <a:cs typeface="Arial" panose="020B0604020202020204" pitchFamily="34" charset="0"/>
              </a:defRPr>
            </a:lvl1pPr>
            <a:lvl2pPr marL="342900" indent="0">
              <a:lnSpc>
                <a:spcPts val="1800"/>
              </a:lnSpc>
              <a:buFontTx/>
              <a:buNone/>
              <a:defRPr sz="1500">
                <a:solidFill>
                  <a:srgbClr val="004475"/>
                </a:solidFill>
                <a:latin typeface="Arial" panose="020B0604020202020204" pitchFamily="34" charset="0"/>
                <a:cs typeface="Arial" panose="020B0604020202020204" pitchFamily="34" charset="0"/>
              </a:defRPr>
            </a:lvl2pPr>
            <a:lvl3pPr marL="685800" indent="0">
              <a:lnSpc>
                <a:spcPts val="1800"/>
              </a:lnSpc>
              <a:buFontTx/>
              <a:buNone/>
              <a:defRPr sz="1500">
                <a:solidFill>
                  <a:srgbClr val="004475"/>
                </a:solidFill>
                <a:latin typeface="Arial" panose="020B0604020202020204" pitchFamily="34" charset="0"/>
                <a:cs typeface="Arial" panose="020B0604020202020204" pitchFamily="34" charset="0"/>
              </a:defRPr>
            </a:lvl3pPr>
            <a:lvl4pPr marL="1028700" indent="0">
              <a:lnSpc>
                <a:spcPts val="1800"/>
              </a:lnSpc>
              <a:buFontTx/>
              <a:buNone/>
              <a:defRPr sz="1500">
                <a:solidFill>
                  <a:srgbClr val="004475"/>
                </a:solidFill>
                <a:latin typeface="Arial" panose="020B0604020202020204" pitchFamily="34" charset="0"/>
                <a:cs typeface="Arial" panose="020B0604020202020204" pitchFamily="34" charset="0"/>
              </a:defRPr>
            </a:lvl4pPr>
            <a:lvl5pPr marL="1371600" indent="0">
              <a:lnSpc>
                <a:spcPts val="1800"/>
              </a:lnSpc>
              <a:buFontTx/>
              <a:buNone/>
              <a:defRPr sz="1500">
                <a:solidFill>
                  <a:srgbClr val="004475"/>
                </a:solidFill>
                <a:latin typeface="Arial" panose="020B0604020202020204" pitchFamily="34" charset="0"/>
                <a:cs typeface="Arial" panose="020B0604020202020204" pitchFamily="34" charset="0"/>
              </a:defRPr>
            </a:lvl5pPr>
          </a:lstStyle>
          <a:p>
            <a:pPr lvl="0"/>
            <a:r>
              <a:rPr lang="pl-PL" dirty="0"/>
              <a:t>Kliknij, aby edytować style wzorca tekstu  </a:t>
            </a:r>
            <a:r>
              <a:rPr lang="pl-PL" dirty="0" err="1"/>
              <a:t>kdsklf</a:t>
            </a:r>
            <a:r>
              <a:rPr lang="pl-PL" dirty="0"/>
              <a:t> </a:t>
            </a:r>
            <a:r>
              <a:rPr lang="pl-PL" dirty="0" err="1"/>
              <a:t>s’df</a:t>
            </a:r>
            <a:r>
              <a:rPr lang="pl-PL" dirty="0"/>
              <a:t> </a:t>
            </a:r>
            <a:r>
              <a:rPr lang="pl-PL" dirty="0" err="1"/>
              <a:t>lksj’fdksja’lk</a:t>
            </a:r>
            <a:endParaRPr lang="pl-PL" dirty="0"/>
          </a:p>
        </p:txBody>
      </p:sp>
      <p:sp>
        <p:nvSpPr>
          <p:cNvPr id="6" name="Symbol zastępczy numeru slajdu 5">
            <a:extLst>
              <a:ext uri="{FF2B5EF4-FFF2-40B4-BE49-F238E27FC236}">
                <a16:creationId xmlns:a16="http://schemas.microsoft.com/office/drawing/2014/main" id="{1530EDF2-9AFA-4C6C-8355-CA506726F274}"/>
              </a:ext>
            </a:extLst>
          </p:cNvPr>
          <p:cNvSpPr>
            <a:spLocks noGrp="1"/>
          </p:cNvSpPr>
          <p:nvPr>
            <p:ph type="sldNum" sz="quarter" idx="4"/>
          </p:nvPr>
        </p:nvSpPr>
        <p:spPr>
          <a:xfrm>
            <a:off x="7086600" y="4843088"/>
            <a:ext cx="2057400" cy="191175"/>
          </a:xfrm>
          <a:prstGeom prst="rect">
            <a:avLst/>
          </a:prstGeom>
        </p:spPr>
        <p:txBody>
          <a:bodyPr rIns="360000"/>
          <a:lstStyle>
            <a:lvl1pPr algn="r">
              <a:defRPr sz="788" b="1">
                <a:solidFill>
                  <a:schemeClr val="bg1">
                    <a:lumMod val="95000"/>
                  </a:schemeClr>
                </a:solidFill>
                <a:latin typeface="Arial" panose="020B0604020202020204" pitchFamily="34" charset="0"/>
                <a:cs typeface="Arial" panose="020B0604020202020204" pitchFamily="34" charset="0"/>
              </a:defRPr>
            </a:lvl1pPr>
          </a:lstStyle>
          <a:p>
            <a:fld id="{31B843DF-B387-4BEB-8FC7-2C3520ECF9BF}" type="slidenum">
              <a:rPr lang="pl-PL" smtClean="0"/>
              <a:pPr/>
              <a:t>‹#›</a:t>
            </a:fld>
            <a:endParaRPr lang="pl-PL" dirty="0"/>
          </a:p>
        </p:txBody>
      </p:sp>
    </p:spTree>
    <p:extLst>
      <p:ext uri="{BB962C8B-B14F-4D97-AF65-F5344CB8AC3E}">
        <p14:creationId xmlns:p14="http://schemas.microsoft.com/office/powerpoint/2010/main" val="4177949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wie zawartości punktory">
    <p:spTree>
      <p:nvGrpSpPr>
        <p:cNvPr id="1" name=""/>
        <p:cNvGrpSpPr/>
        <p:nvPr/>
      </p:nvGrpSpPr>
      <p:grpSpPr>
        <a:xfrm>
          <a:off x="0" y="0"/>
          <a:ext cx="0" cy="0"/>
          <a:chOff x="0" y="0"/>
          <a:chExt cx="0" cy="0"/>
        </a:xfrm>
      </p:grpSpPr>
      <p:sp>
        <p:nvSpPr>
          <p:cNvPr id="10" name="Tytuł 1">
            <a:extLst>
              <a:ext uri="{FF2B5EF4-FFF2-40B4-BE49-F238E27FC236}">
                <a16:creationId xmlns:a16="http://schemas.microsoft.com/office/drawing/2014/main" id="{63061EE7-6230-4E96-8DB9-86B5F45B1E71}"/>
              </a:ext>
            </a:extLst>
          </p:cNvPr>
          <p:cNvSpPr>
            <a:spLocks noGrp="1"/>
          </p:cNvSpPr>
          <p:nvPr>
            <p:ph type="title"/>
          </p:nvPr>
        </p:nvSpPr>
        <p:spPr>
          <a:xfrm>
            <a:off x="710803" y="910916"/>
            <a:ext cx="7825745" cy="448370"/>
          </a:xfrm>
          <a:prstGeom prst="rect">
            <a:avLst/>
          </a:prstGeom>
        </p:spPr>
        <p:txBody>
          <a:bodyPr lIns="0" rIns="0"/>
          <a:lstStyle>
            <a:lvl1pPr>
              <a:defRPr sz="2400" b="1">
                <a:solidFill>
                  <a:srgbClr val="004475"/>
                </a:solidFill>
                <a:latin typeface="Arial" panose="020B0604020202020204" pitchFamily="34" charset="0"/>
                <a:cs typeface="Arial" panose="020B0604020202020204" pitchFamily="34" charset="0"/>
              </a:defRPr>
            </a:lvl1pPr>
          </a:lstStyle>
          <a:p>
            <a:r>
              <a:rPr lang="pl-PL" dirty="0"/>
              <a:t>Kliknij, aby edytować styl</a:t>
            </a:r>
          </a:p>
        </p:txBody>
      </p:sp>
      <p:sp>
        <p:nvSpPr>
          <p:cNvPr id="16" name="Symbol zastępczy zawartości 2"/>
          <p:cNvSpPr>
            <a:spLocks noGrp="1"/>
          </p:cNvSpPr>
          <p:nvPr>
            <p:ph sz="half" idx="11"/>
          </p:nvPr>
        </p:nvSpPr>
        <p:spPr>
          <a:xfrm>
            <a:off x="710804" y="1491854"/>
            <a:ext cx="3804046" cy="3140868"/>
          </a:xfrm>
          <a:prstGeom prst="rect">
            <a:avLst/>
          </a:prstGeom>
        </p:spPr>
        <p:txBody>
          <a:bodyPr wrap="square" lIns="0" rIns="0"/>
          <a:lstStyle>
            <a:lvl1pPr marL="0" indent="0">
              <a:lnSpc>
                <a:spcPts val="1800"/>
              </a:lnSpc>
              <a:spcBef>
                <a:spcPts val="150"/>
              </a:spcBef>
              <a:buFontTx/>
              <a:buNone/>
              <a:defRPr sz="1500">
                <a:solidFill>
                  <a:srgbClr val="004475"/>
                </a:solidFill>
                <a:latin typeface="Arial" panose="020B0604020202020204" pitchFamily="34" charset="0"/>
                <a:cs typeface="Arial" panose="020B0604020202020204" pitchFamily="34" charset="0"/>
              </a:defRPr>
            </a:lvl1pPr>
            <a:lvl2pPr marL="162000" indent="-162000">
              <a:lnSpc>
                <a:spcPts val="1800"/>
              </a:lnSpc>
              <a:spcBef>
                <a:spcPts val="150"/>
              </a:spcBef>
              <a:buClr>
                <a:srgbClr val="004475"/>
              </a:buClr>
              <a:buFont typeface="Symbol" panose="05050102010706020507" pitchFamily="18" charset="2"/>
              <a:buChar char=""/>
              <a:defRPr sz="1500">
                <a:solidFill>
                  <a:srgbClr val="004475"/>
                </a:solidFill>
                <a:latin typeface="Arial" panose="020B0604020202020204" pitchFamily="34" charset="0"/>
                <a:cs typeface="Arial" panose="020B0604020202020204" pitchFamily="34" charset="0"/>
              </a:defRPr>
            </a:lvl2pPr>
            <a:lvl3pPr marL="324000" indent="-162000">
              <a:lnSpc>
                <a:spcPts val="1800"/>
              </a:lnSpc>
              <a:spcBef>
                <a:spcPts val="150"/>
              </a:spcBef>
              <a:buClr>
                <a:srgbClr val="004475"/>
              </a:buClr>
              <a:buSzPct val="100000"/>
              <a:buFont typeface="Wingdings" panose="05000000000000000000" pitchFamily="2" charset="2"/>
              <a:buChar char="§"/>
              <a:defRPr sz="1500">
                <a:solidFill>
                  <a:srgbClr val="004475"/>
                </a:solidFill>
                <a:latin typeface="Arial" panose="020B0604020202020204" pitchFamily="34" charset="0"/>
                <a:cs typeface="Arial" panose="020B0604020202020204" pitchFamily="34" charset="0"/>
              </a:defRPr>
            </a:lvl3pPr>
            <a:lvl4pPr marL="486000" indent="-162000">
              <a:lnSpc>
                <a:spcPts val="1800"/>
              </a:lnSpc>
              <a:spcBef>
                <a:spcPts val="150"/>
              </a:spcBef>
              <a:buClr>
                <a:srgbClr val="004475"/>
              </a:buClr>
              <a:buSzPct val="80000"/>
              <a:buFont typeface="Symbol" panose="05050102010706020507" pitchFamily="18" charset="2"/>
              <a:buChar char=""/>
              <a:defRPr sz="1500">
                <a:solidFill>
                  <a:srgbClr val="004475"/>
                </a:solidFill>
                <a:latin typeface="Arial" panose="020B0604020202020204" pitchFamily="34" charset="0"/>
                <a:cs typeface="Arial" panose="020B0604020202020204" pitchFamily="34" charset="0"/>
              </a:defRPr>
            </a:lvl4pPr>
            <a:lvl5pPr marL="648000" indent="-162000">
              <a:lnSpc>
                <a:spcPts val="1800"/>
              </a:lnSpc>
              <a:spcBef>
                <a:spcPts val="150"/>
              </a:spcBef>
              <a:buClr>
                <a:srgbClr val="004475"/>
              </a:buClr>
              <a:buFont typeface="Arial" panose="020B0604020202020204" pitchFamily="34" charset="0"/>
              <a:buChar char="▪"/>
              <a:defRPr sz="1500">
                <a:solidFill>
                  <a:srgbClr val="004475"/>
                </a:solidFill>
                <a:latin typeface="Arial" panose="020B0604020202020204" pitchFamily="34" charset="0"/>
                <a:cs typeface="Arial" panose="020B0604020202020204" pitchFamily="34" charset="0"/>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7" name="Symbol zastępczy zawartości 3"/>
          <p:cNvSpPr>
            <a:spLocks noGrp="1"/>
          </p:cNvSpPr>
          <p:nvPr>
            <p:ph sz="half" idx="2"/>
          </p:nvPr>
        </p:nvSpPr>
        <p:spPr>
          <a:xfrm>
            <a:off x="4706655" y="1491854"/>
            <a:ext cx="3808695" cy="3140868"/>
          </a:xfrm>
          <a:prstGeom prst="rect">
            <a:avLst/>
          </a:prstGeom>
        </p:spPr>
        <p:txBody>
          <a:bodyPr/>
          <a:lstStyle>
            <a:lvl1pPr marL="0" indent="0">
              <a:lnSpc>
                <a:spcPts val="1800"/>
              </a:lnSpc>
              <a:spcBef>
                <a:spcPts val="150"/>
              </a:spcBef>
              <a:buFontTx/>
              <a:buNone/>
              <a:defRPr sz="1500">
                <a:solidFill>
                  <a:srgbClr val="004475"/>
                </a:solidFill>
                <a:latin typeface="Arial" panose="020B0604020202020204" pitchFamily="34" charset="0"/>
                <a:cs typeface="Arial" panose="020B0604020202020204" pitchFamily="34" charset="0"/>
              </a:defRPr>
            </a:lvl1pPr>
            <a:lvl2pPr marL="0" indent="-162000">
              <a:lnSpc>
                <a:spcPts val="1800"/>
              </a:lnSpc>
              <a:spcBef>
                <a:spcPts val="150"/>
              </a:spcBef>
              <a:buClr>
                <a:srgbClr val="004475"/>
              </a:buClr>
              <a:buFont typeface="Symbol" panose="05050102010706020507" pitchFamily="18" charset="2"/>
              <a:buChar char=""/>
              <a:defRPr sz="1500">
                <a:solidFill>
                  <a:srgbClr val="004475"/>
                </a:solidFill>
                <a:latin typeface="Arial" panose="020B0604020202020204" pitchFamily="34" charset="0"/>
                <a:cs typeface="Arial" panose="020B0604020202020204" pitchFamily="34" charset="0"/>
              </a:defRPr>
            </a:lvl2pPr>
            <a:lvl3pPr marL="324000" indent="-171450">
              <a:lnSpc>
                <a:spcPts val="1800"/>
              </a:lnSpc>
              <a:spcBef>
                <a:spcPts val="150"/>
              </a:spcBef>
              <a:buFont typeface="Wingdings" panose="05000000000000000000" pitchFamily="2" charset="2"/>
              <a:buChar char="§"/>
              <a:defRPr sz="1500">
                <a:solidFill>
                  <a:srgbClr val="004475"/>
                </a:solidFill>
                <a:latin typeface="Arial" panose="020B0604020202020204" pitchFamily="34" charset="0"/>
                <a:cs typeface="Arial" panose="020B0604020202020204" pitchFamily="34" charset="0"/>
              </a:defRPr>
            </a:lvl3pPr>
            <a:lvl4pPr marL="486000" indent="-162000">
              <a:lnSpc>
                <a:spcPts val="1800"/>
              </a:lnSpc>
              <a:spcBef>
                <a:spcPts val="150"/>
              </a:spcBef>
              <a:buClr>
                <a:srgbClr val="004475"/>
              </a:buClr>
              <a:buFont typeface="Arial" panose="020B0604020202020204" pitchFamily="34" charset="0"/>
              <a:buChar char="•"/>
              <a:defRPr sz="1500">
                <a:solidFill>
                  <a:srgbClr val="004475"/>
                </a:solidFill>
                <a:latin typeface="Arial" panose="020B0604020202020204" pitchFamily="34" charset="0"/>
                <a:cs typeface="Arial" panose="020B0604020202020204" pitchFamily="34" charset="0"/>
              </a:defRPr>
            </a:lvl4pPr>
            <a:lvl5pPr marL="648000" indent="-162000">
              <a:lnSpc>
                <a:spcPts val="1800"/>
              </a:lnSpc>
              <a:spcBef>
                <a:spcPts val="150"/>
              </a:spcBef>
              <a:buFont typeface="Arial" panose="020B0604020202020204" pitchFamily="34" charset="0"/>
              <a:buChar char="▪"/>
              <a:defRPr sz="1500">
                <a:solidFill>
                  <a:srgbClr val="004475"/>
                </a:solidFill>
                <a:latin typeface="Arial" panose="020B0604020202020204" pitchFamily="34" charset="0"/>
                <a:cs typeface="Arial" panose="020B0604020202020204" pitchFamily="34" charset="0"/>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a:p>
            <a:pPr lvl="0"/>
            <a:endParaRPr lang="pl-PL" dirty="0"/>
          </a:p>
        </p:txBody>
      </p:sp>
      <p:sp>
        <p:nvSpPr>
          <p:cNvPr id="6" name="Symbol zastępczy numeru slajdu 5">
            <a:extLst>
              <a:ext uri="{FF2B5EF4-FFF2-40B4-BE49-F238E27FC236}">
                <a16:creationId xmlns:a16="http://schemas.microsoft.com/office/drawing/2014/main" id="{1530EDF2-9AFA-4C6C-8355-CA506726F274}"/>
              </a:ext>
            </a:extLst>
          </p:cNvPr>
          <p:cNvSpPr>
            <a:spLocks noGrp="1"/>
          </p:cNvSpPr>
          <p:nvPr>
            <p:ph type="sldNum" sz="quarter" idx="4"/>
          </p:nvPr>
        </p:nvSpPr>
        <p:spPr>
          <a:xfrm>
            <a:off x="7086600" y="4843088"/>
            <a:ext cx="2057400" cy="191175"/>
          </a:xfrm>
          <a:prstGeom prst="rect">
            <a:avLst/>
          </a:prstGeom>
        </p:spPr>
        <p:txBody>
          <a:bodyPr rIns="360000"/>
          <a:lstStyle>
            <a:lvl1pPr algn="r">
              <a:defRPr sz="788" b="1">
                <a:solidFill>
                  <a:schemeClr val="bg1">
                    <a:lumMod val="95000"/>
                  </a:schemeClr>
                </a:solidFill>
                <a:latin typeface="Arial" panose="020B0604020202020204" pitchFamily="34" charset="0"/>
                <a:cs typeface="Arial" panose="020B0604020202020204" pitchFamily="34" charset="0"/>
              </a:defRPr>
            </a:lvl1pPr>
          </a:lstStyle>
          <a:p>
            <a:fld id="{31B843DF-B387-4BEB-8FC7-2C3520ECF9BF}" type="slidenum">
              <a:rPr lang="pl-PL" smtClean="0"/>
              <a:pPr/>
              <a:t>‹#›</a:t>
            </a:fld>
            <a:endParaRPr lang="pl-PL" dirty="0"/>
          </a:p>
        </p:txBody>
      </p:sp>
    </p:spTree>
    <p:extLst>
      <p:ext uri="{BB962C8B-B14F-4D97-AF65-F5344CB8AC3E}">
        <p14:creationId xmlns:p14="http://schemas.microsoft.com/office/powerpoint/2010/main" val="2962786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t>17.04.2023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t>‹#›</a:t>
            </a:fld>
            <a:endParaRPr lang="pl-PL"/>
          </a:p>
        </p:txBody>
      </p:sp>
    </p:spTree>
    <p:extLst>
      <p:ext uri="{BB962C8B-B14F-4D97-AF65-F5344CB8AC3E}">
        <p14:creationId xmlns:p14="http://schemas.microsoft.com/office/powerpoint/2010/main" val="333908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D17FA3B-C404-4317-B0BC-953931111309}" type="datetimeFigureOut">
              <a:rPr lang="pl-PL" smtClean="0">
                <a:solidFill>
                  <a:prstClr val="black">
                    <a:tint val="75000"/>
                  </a:prstClr>
                </a:solidFill>
              </a:rPr>
              <a:pPr/>
              <a:t>17.04.2023</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0931897F-8F23-433E-A660-EFF8D3EDA506}"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334009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D17FA3B-C404-4317-B0BC-953931111309}" type="datetimeFigureOut">
              <a:rPr lang="pl-PL" smtClean="0"/>
              <a:t>17.04.2023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0931897F-8F23-433E-A660-EFF8D3EDA506}" type="slidenum">
              <a:rPr lang="pl-PL" smtClean="0"/>
              <a:t>‹#›</a:t>
            </a:fld>
            <a:endParaRPr lang="pl-PL"/>
          </a:p>
        </p:txBody>
      </p:sp>
    </p:spTree>
    <p:extLst>
      <p:ext uri="{BB962C8B-B14F-4D97-AF65-F5344CB8AC3E}">
        <p14:creationId xmlns:p14="http://schemas.microsoft.com/office/powerpoint/2010/main" val="3314185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 name="Obraz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322"/>
            <a:ext cx="9144000" cy="5142857"/>
          </a:xfrm>
          <a:prstGeom prst="rect">
            <a:avLst/>
          </a:prstGeom>
        </p:spPr>
      </p:pic>
      <p:pic>
        <p:nvPicPr>
          <p:cNvPr id="3" name="Obraz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4677" y="234458"/>
            <a:ext cx="2175276" cy="383584"/>
          </a:xfrm>
          <a:prstGeom prst="rect">
            <a:avLst/>
          </a:prstGeom>
        </p:spPr>
      </p:pic>
      <p:sp>
        <p:nvSpPr>
          <p:cNvPr id="8" name="Prostokąt 7"/>
          <p:cNvSpPr/>
          <p:nvPr userDrawn="1"/>
        </p:nvSpPr>
        <p:spPr>
          <a:xfrm>
            <a:off x="0" y="4765447"/>
            <a:ext cx="9144000" cy="378053"/>
          </a:xfrm>
          <a:prstGeom prst="rect">
            <a:avLst/>
          </a:prstGeom>
          <a:gradFill>
            <a:gsLst>
              <a:gs pos="100000">
                <a:srgbClr val="0068A6"/>
              </a:gs>
              <a:gs pos="31000">
                <a:srgbClr val="00305B"/>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p>
        </p:txBody>
      </p:sp>
      <p:sp>
        <p:nvSpPr>
          <p:cNvPr id="9" name="Prostokąt 8"/>
          <p:cNvSpPr/>
          <p:nvPr userDrawn="1"/>
        </p:nvSpPr>
        <p:spPr>
          <a:xfrm rot="10800000" flipV="1">
            <a:off x="1808773" y="411449"/>
            <a:ext cx="7335226" cy="34289"/>
          </a:xfrm>
          <a:prstGeom prst="rect">
            <a:avLst/>
          </a:prstGeom>
          <a:gradFill>
            <a:gsLst>
              <a:gs pos="49000">
                <a:srgbClr val="0068A6"/>
              </a:gs>
              <a:gs pos="14000">
                <a:srgbClr val="0068A6">
                  <a:alpha val="0"/>
                </a:srgbClr>
              </a:gs>
              <a:gs pos="100000">
                <a:srgbClr val="00305B"/>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p>
        </p:txBody>
      </p:sp>
      <p:sp>
        <p:nvSpPr>
          <p:cNvPr id="12" name="Symbol zastępczy numeru slajdu 5"/>
          <p:cNvSpPr txBox="1">
            <a:spLocks/>
          </p:cNvSpPr>
          <p:nvPr userDrawn="1"/>
        </p:nvSpPr>
        <p:spPr bwMode="auto">
          <a:xfrm>
            <a:off x="279092" y="4840065"/>
            <a:ext cx="1836255" cy="23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pl-PL" sz="825" b="1" dirty="0">
                <a:solidFill>
                  <a:schemeClr val="bg1"/>
                </a:solidFill>
                <a:latin typeface="Arial" panose="020B0604020202020204" pitchFamily="34" charset="0"/>
                <a:cs typeface="Arial" panose="020B0604020202020204" pitchFamily="34" charset="0"/>
              </a:rPr>
              <a:t>www.pip.gov.pl</a:t>
            </a:r>
            <a:endParaRPr lang="pl-PL" altLang="pl-PL" sz="825" b="1" dirty="0">
              <a:solidFill>
                <a:schemeClr val="bg1"/>
              </a:solidFill>
              <a:latin typeface="Arial" panose="020B0604020202020204" pitchFamily="34" charset="0"/>
              <a:cs typeface="Arial" panose="020B0604020202020204" pitchFamily="34" charset="0"/>
            </a:endParaRPr>
          </a:p>
        </p:txBody>
      </p:sp>
      <p:sp>
        <p:nvSpPr>
          <p:cNvPr id="10" name="Symbol zastępczy numeru slajdu 5"/>
          <p:cNvSpPr>
            <a:spLocks noGrp="1"/>
          </p:cNvSpPr>
          <p:nvPr>
            <p:ph type="sldNum" sz="quarter" idx="4"/>
          </p:nvPr>
        </p:nvSpPr>
        <p:spPr>
          <a:xfrm>
            <a:off x="6970991" y="4801770"/>
            <a:ext cx="2057400" cy="273844"/>
          </a:xfrm>
          <a:prstGeom prst="rect">
            <a:avLst/>
          </a:prstGeom>
        </p:spPr>
        <p:txBody>
          <a:bodyPr vert="horz" lIns="91440" tIns="45720" rIns="91440" bIns="45720" rtlCol="0" anchor="ctr"/>
          <a:lstStyle>
            <a:lvl1pPr algn="r">
              <a:defRPr sz="788">
                <a:solidFill>
                  <a:schemeClr val="bg1"/>
                </a:solidFill>
                <a:latin typeface="Arial" panose="020B0604020202020204" pitchFamily="34" charset="0"/>
                <a:cs typeface="Arial" panose="020B0604020202020204" pitchFamily="34" charset="0"/>
              </a:defRPr>
            </a:lvl1pPr>
          </a:lstStyle>
          <a:p>
            <a:fld id="{0E0EF90B-6C35-411F-B687-84DD7FB41FBF}" type="slidenum">
              <a:rPr lang="pl-PL" smtClean="0"/>
              <a:pPr/>
              <a:t>‹#›</a:t>
            </a:fld>
            <a:endParaRPr lang="pl-PL" dirty="0"/>
          </a:p>
        </p:txBody>
      </p:sp>
    </p:spTree>
    <p:extLst>
      <p:ext uri="{BB962C8B-B14F-4D97-AF65-F5344CB8AC3E}">
        <p14:creationId xmlns:p14="http://schemas.microsoft.com/office/powerpoint/2010/main" val="272334960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2" r:id="rId6"/>
    <p:sldLayoutId id="2147483773" r:id="rId7"/>
    <p:sldLayoutId id="2147483774" r:id="rId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59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gi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12.jpeg"/><Relationship Id="rId5" Type="http://schemas.openxmlformats.org/officeDocument/2006/relationships/diagramQuickStyle" Target="../diagrams/quickStyle1.xml"/><Relationship Id="rId10" Type="http://schemas.openxmlformats.org/officeDocument/2006/relationships/image" Target="../media/image11.jpeg"/><Relationship Id="rId4" Type="http://schemas.openxmlformats.org/officeDocument/2006/relationships/diagramLayout" Target="../diagrams/layout1.xml"/><Relationship Id="rId9"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3.png"/><Relationship Id="rId7"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47.jpeg"/><Relationship Id="rId10" Type="http://schemas.openxmlformats.org/officeDocument/2006/relationships/image" Target="../media/image52.gif"/><Relationship Id="rId4" Type="http://schemas.openxmlformats.org/officeDocument/2006/relationships/image" Target="../media/image46.jpeg"/><Relationship Id="rId9" Type="http://schemas.openxmlformats.org/officeDocument/2006/relationships/image" Target="../media/image51.emf"/></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png"/><Relationship Id="rId7"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26.jpeg"/><Relationship Id="rId9"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2.png"/><Relationship Id="rId5" Type="http://schemas.microsoft.com/office/2007/relationships/hdphoto" Target="../media/hdphoto1.wdp"/><Relationship Id="rId4" Type="http://schemas.openxmlformats.org/officeDocument/2006/relationships/image" Target="../media/image61.png"/><Relationship Id="rId9"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68.jpg"/><Relationship Id="rId4" Type="http://schemas.openxmlformats.org/officeDocument/2006/relationships/image" Target="../media/image67.jp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jpg"/><Relationship Id="rId4" Type="http://schemas.openxmlformats.org/officeDocument/2006/relationships/image" Target="../media/image78.png"/><Relationship Id="rId9" Type="http://schemas.openxmlformats.org/officeDocument/2006/relationships/image" Target="../media/image83.jp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2" name="Tytuł 5">
            <a:extLst>
              <a:ext uri="{FF2B5EF4-FFF2-40B4-BE49-F238E27FC236}">
                <a16:creationId xmlns:a16="http://schemas.microsoft.com/office/drawing/2014/main" id="{A92AAD4D-1327-B2ED-B17F-5864A01EC618}"/>
              </a:ext>
            </a:extLst>
          </p:cNvPr>
          <p:cNvSpPr>
            <a:spLocks noGrp="1"/>
          </p:cNvSpPr>
          <p:nvPr>
            <p:ph type="ctrTitle"/>
          </p:nvPr>
        </p:nvSpPr>
        <p:spPr>
          <a:xfrm>
            <a:off x="35496" y="1563638"/>
            <a:ext cx="9144000" cy="1102519"/>
          </a:xfrm>
        </p:spPr>
        <p:txBody>
          <a:bodyPr vert="horz" lIns="91432" tIns="45716" rIns="91432" bIns="45716" rtlCol="0" anchor="ctr">
            <a:noAutofit/>
            <a:scene3d>
              <a:camera prst="orthographicFront"/>
              <a:lightRig rig="threePt" dir="t"/>
            </a:scene3d>
            <a:sp3d extrusionH="57150">
              <a:bevelT w="38100" h="38100"/>
            </a:sp3d>
          </a:bodyPr>
          <a:lstStyle/>
          <a:p>
            <a:pPr fontAlgn="base">
              <a:lnSpc>
                <a:spcPct val="100000"/>
              </a:lnSpc>
              <a:spcAft>
                <a:spcPct val="0"/>
              </a:spcAft>
              <a:defRPr/>
            </a:pPr>
            <a:br>
              <a:rPr lang="pl-PL" sz="4000"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br>
            <a:r>
              <a:rPr lang="pl-PL" sz="4400"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DZIAŁALNOŚĆ</a:t>
            </a:r>
            <a:br>
              <a:rPr lang="pl-PL" sz="4400"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br>
            <a:br>
              <a:rPr lang="pl-PL" sz="2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br>
            <a:r>
              <a:rPr lang="pl-PL" sz="2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Okręgowego Inspektoratu Pracy</a:t>
            </a:r>
            <a:br>
              <a:rPr lang="pl-PL" sz="2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br>
            <a:r>
              <a:rPr lang="pl-PL" sz="2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w Bydgoszczy</a:t>
            </a:r>
            <a:br>
              <a:rPr lang="pl-PL" sz="2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br>
            <a:r>
              <a:rPr lang="pl-PL" sz="2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w 2022 r.</a:t>
            </a:r>
            <a:endParaRPr lang="pl-PL" sz="24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endParaRPr>
          </a:p>
        </p:txBody>
      </p:sp>
      <p:sp>
        <p:nvSpPr>
          <p:cNvPr id="4" name="pole tekstowe 3">
            <a:extLst>
              <a:ext uri="{FF2B5EF4-FFF2-40B4-BE49-F238E27FC236}">
                <a16:creationId xmlns:a16="http://schemas.microsoft.com/office/drawing/2014/main" id="{85FCC181-44A2-5E02-14E1-4C35AEF9A264}"/>
              </a:ext>
            </a:extLst>
          </p:cNvPr>
          <p:cNvSpPr txBox="1"/>
          <p:nvPr/>
        </p:nvSpPr>
        <p:spPr>
          <a:xfrm>
            <a:off x="-500380" y="3944325"/>
            <a:ext cx="4592780" cy="1205843"/>
          </a:xfrm>
          <a:prstGeom prst="rect">
            <a:avLst/>
          </a:prstGeom>
          <a:noFill/>
        </p:spPr>
        <p:txBody>
          <a:bodyPr wrap="square">
            <a:spAutoFit/>
          </a:bodyPr>
          <a:lstStyle/>
          <a:p>
            <a:pPr algn="ctr" fontAlgn="base">
              <a:lnSpc>
                <a:spcPct val="150000"/>
              </a:lnSpc>
              <a:spcBef>
                <a:spcPct val="0"/>
              </a:spcBef>
              <a:spcAft>
                <a:spcPct val="0"/>
              </a:spcAft>
              <a:defRPr/>
            </a:pPr>
            <a:r>
              <a:rPr lang="pl-PL" sz="14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ANDRZEJ BUGALSKI</a:t>
            </a:r>
          </a:p>
          <a:p>
            <a:pPr algn="ctr"/>
            <a:r>
              <a:rPr lang="pl-PL" sz="14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p.o. Okręgowego Inspektora Pracy</a:t>
            </a:r>
          </a:p>
          <a:p>
            <a:pPr algn="ctr"/>
            <a:r>
              <a:rPr lang="pl-PL" sz="14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 Bydgoszczy</a:t>
            </a:r>
          </a:p>
          <a:p>
            <a:pPr fontAlgn="base">
              <a:lnSpc>
                <a:spcPct val="150000"/>
              </a:lnSpc>
              <a:spcBef>
                <a:spcPct val="0"/>
              </a:spcBef>
              <a:spcAft>
                <a:spcPct val="0"/>
              </a:spcAft>
              <a:defRPr/>
            </a:pPr>
            <a:endParaRPr lang="pl-PL" sz="1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79959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Symbol zastępczy zawartości 6">
            <a:extLst>
              <a:ext uri="{FF2B5EF4-FFF2-40B4-BE49-F238E27FC236}">
                <a16:creationId xmlns:a16="http://schemas.microsoft.com/office/drawing/2014/main" id="{0CCB8454-10E9-D1E8-2F7D-779E0A1ED8E8}"/>
              </a:ext>
            </a:extLst>
          </p:cNvPr>
          <p:cNvSpPr>
            <a:spLocks noGrp="1"/>
          </p:cNvSpPr>
          <p:nvPr>
            <p:ph type="subTitle" idx="1"/>
          </p:nvPr>
        </p:nvSpPr>
        <p:spPr>
          <a:xfrm>
            <a:off x="35495" y="915566"/>
            <a:ext cx="9144000" cy="3600400"/>
          </a:xfrm>
          <a:scene3d>
            <a:camera prst="orthographicFront"/>
            <a:lightRig rig="threePt" dir="t"/>
          </a:scene3d>
          <a:sp3d>
            <a:bevelT/>
          </a:sp3d>
        </p:spPr>
        <p:txBody>
          <a:bodyPr vert="horz" lIns="91432" tIns="45716" rIns="91432" bIns="45716" rtlCol="0">
            <a:normAutofit/>
            <a:sp3d extrusionH="57150">
              <a:bevelT w="38100" h="38100"/>
            </a:sp3d>
          </a:bodyPr>
          <a:lstStyle/>
          <a:p>
            <a:pPr fontAlgn="base">
              <a:spcBef>
                <a:spcPct val="0"/>
              </a:spcBef>
              <a:spcAft>
                <a:spcPct val="0"/>
              </a:spcAft>
              <a:defRPr/>
            </a:pPr>
            <a:r>
              <a:rPr lang="pl-PL" sz="1800" b="1" dirty="0">
                <a:effectLst/>
                <a:latin typeface="Arial" panose="020B0604020202020204" pitchFamily="34" charset="0"/>
                <a:ea typeface="SimSun" panose="02010600030101010101" pitchFamily="2" charset="-122"/>
              </a:rPr>
              <a:t>W 2022 r. do Okręgowego Inspektoratu Pracy w Bydgoszczy zgłoszono 161 wypadków. W 32 przypadkach nie podjęto czynności kontrolnych (wypadki komunikacyjne, nagłe wypadki medyczne). W 7 przypadkach sprawa została przekazana do innego OIP, w 2 przypadkach zdarzenia nie zostały uznane za wypadki przy pracy.</a:t>
            </a:r>
            <a:endParaRPr lang="pl-PL" b="1" spc="300" dirty="0">
              <a:solidFill>
                <a:srgbClr val="185485"/>
              </a:solidFill>
              <a:ea typeface="SimSun" panose="02010600030101010101" pitchFamily="2" charset="-122"/>
            </a:endParaRPr>
          </a:p>
          <a:p>
            <a:pPr fontAlgn="base">
              <a:spcBef>
                <a:spcPct val="0"/>
              </a:spcBef>
              <a:spcAft>
                <a:spcPct val="0"/>
              </a:spcAft>
              <a:defRPr/>
            </a:pPr>
            <a:endParaRPr lang="pl-PL" b="1" dirty="0">
              <a:ea typeface="SimSun" panose="02010600030101010101" pitchFamily="2" charset="-122"/>
            </a:endParaRPr>
          </a:p>
          <a:p>
            <a:pPr fontAlgn="base">
              <a:spcBef>
                <a:spcPct val="0"/>
              </a:spcBef>
              <a:spcAft>
                <a:spcPct val="0"/>
              </a:spcAft>
              <a:defRPr/>
            </a:pPr>
            <a:endParaRPr lang="pl-PL" b="1" dirty="0">
              <a:ea typeface="SimSun" panose="02010600030101010101" pitchFamily="2" charset="-122"/>
            </a:endParaRPr>
          </a:p>
          <a:p>
            <a:pPr fontAlgn="base">
              <a:spcBef>
                <a:spcPct val="0"/>
              </a:spcBef>
              <a:spcAft>
                <a:spcPct val="0"/>
              </a:spcAft>
              <a:defRPr/>
            </a:pPr>
            <a:endParaRPr lang="pl-PL" b="1" dirty="0">
              <a:ea typeface="SimSun" panose="02010600030101010101" pitchFamily="2" charset="-122"/>
            </a:endParaRPr>
          </a:p>
          <a:p>
            <a:pPr fontAlgn="base">
              <a:spcBef>
                <a:spcPct val="0"/>
              </a:spcBef>
              <a:spcAft>
                <a:spcPct val="0"/>
              </a:spcAft>
              <a:defRPr/>
            </a:pPr>
            <a:r>
              <a:rPr lang="pl-PL" b="1" dirty="0">
                <a:ea typeface="SimSun" panose="02010600030101010101" pitchFamily="2" charset="-122"/>
              </a:rPr>
              <a:t>Inspektorzy zbadali okoliczności i przyczyny 107 wypadków przy pracy - 104 indywidualne i 3 zbiorowe. W wypadkach tych łącznie poszkodowanych zostało 111 osób, w tym 4 poniosły śmierć, 33 doznało ciężkich obrażeń ciała, a 74 lżejsze obrażenia. Natomiast w wypadkach zbiorowych poszkodowanych zostało 7 osób, w tym wszystkie osoby doznały lekkie obrażenia</a:t>
            </a:r>
          </a:p>
          <a:p>
            <a:pPr fontAlgn="base">
              <a:spcBef>
                <a:spcPct val="0"/>
              </a:spcBef>
              <a:spcAft>
                <a:spcPct val="0"/>
              </a:spcAft>
              <a:defRPr/>
            </a:pPr>
            <a:endParaRPr lang="pl-PL" b="1" dirty="0">
              <a:ea typeface="SimSun" panose="02010600030101010101" pitchFamily="2" charset="-122"/>
            </a:endParaRPr>
          </a:p>
        </p:txBody>
      </p:sp>
    </p:spTree>
    <p:extLst>
      <p:ext uri="{BB962C8B-B14F-4D97-AF65-F5344CB8AC3E}">
        <p14:creationId xmlns:p14="http://schemas.microsoft.com/office/powerpoint/2010/main" val="1064186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Symbol zastępczy zawartości 6">
            <a:extLst>
              <a:ext uri="{FF2B5EF4-FFF2-40B4-BE49-F238E27FC236}">
                <a16:creationId xmlns:a16="http://schemas.microsoft.com/office/drawing/2014/main" id="{0CCB8454-10E9-D1E8-2F7D-779E0A1ED8E8}"/>
              </a:ext>
            </a:extLst>
          </p:cNvPr>
          <p:cNvSpPr>
            <a:spLocks noGrp="1"/>
          </p:cNvSpPr>
          <p:nvPr>
            <p:ph type="subTitle" idx="1"/>
          </p:nvPr>
        </p:nvSpPr>
        <p:spPr>
          <a:xfrm>
            <a:off x="35495" y="843558"/>
            <a:ext cx="9144000" cy="1800200"/>
          </a:xfrm>
          <a:scene3d>
            <a:camera prst="orthographicFront"/>
            <a:lightRig rig="threePt" dir="t"/>
          </a:scene3d>
          <a:sp3d>
            <a:bevelT/>
          </a:sp3d>
        </p:spPr>
        <p:txBody>
          <a:bodyPr vert="horz" lIns="91432" tIns="45716" rIns="91432" bIns="45716" rtlCol="0">
            <a:normAutofit/>
            <a:sp3d extrusionH="57150">
              <a:bevelT w="38100" h="38100"/>
            </a:sp3d>
          </a:bodyPr>
          <a:lstStyle/>
          <a:p>
            <a:pPr fontAlgn="base">
              <a:spcBef>
                <a:spcPct val="0"/>
              </a:spcBef>
              <a:spcAft>
                <a:spcPct val="0"/>
              </a:spcAft>
              <a:defRPr/>
            </a:pPr>
            <a:r>
              <a:rPr lang="pl-PL" sz="1600" b="1" dirty="0">
                <a:effectLst/>
                <a:latin typeface="Arial" panose="020B0604020202020204" pitchFamily="34" charset="0"/>
                <a:ea typeface="SimSun" panose="02010600030101010101" pitchFamily="2" charset="-122"/>
              </a:rPr>
              <a:t>87,4% (97 osób) ogółu poszkodowanych stanowili mężczyźni, natomiast 12,6% (14 osób) to kobiety. 83,8 % (93 osoby) stanowili pracownicy, natomiast 16,2 % (18 osób) stanowiły osoby świadczące pracę na innej podstawie niż stosunek pracy. Zdecydowana większość poszkodowanych w zbadanych wypadkach 91,0% (101 osób) posiada obywatelstwo polskie, 7,2% (8 osób) było obywatelami krajów spoza Unii Europejskiej, natomiast 1,8 % (2 osoby) była obywatelem kraju Unii Europejskiej</a:t>
            </a:r>
            <a:r>
              <a:rPr lang="pl-PL" sz="1800" b="1" dirty="0">
                <a:effectLst/>
                <a:latin typeface="Arial" panose="020B0604020202020204" pitchFamily="34" charset="0"/>
                <a:ea typeface="SimSun" panose="02010600030101010101" pitchFamily="2" charset="-122"/>
              </a:rPr>
              <a:t>.</a:t>
            </a:r>
            <a:endParaRPr lang="pl-PL" b="1" dirty="0">
              <a:ea typeface="SimSun" panose="02010600030101010101" pitchFamily="2" charset="-122"/>
            </a:endParaRPr>
          </a:p>
          <a:p>
            <a:pPr fontAlgn="base">
              <a:spcBef>
                <a:spcPct val="0"/>
              </a:spcBef>
              <a:spcAft>
                <a:spcPct val="0"/>
              </a:spcAft>
              <a:defRPr/>
            </a:pPr>
            <a:endParaRPr lang="pl-PL" b="1" dirty="0">
              <a:ea typeface="SimSun" panose="02010600030101010101" pitchFamily="2" charset="-122"/>
            </a:endParaRPr>
          </a:p>
          <a:p>
            <a:pPr fontAlgn="base">
              <a:spcBef>
                <a:spcPct val="0"/>
              </a:spcBef>
              <a:spcAft>
                <a:spcPct val="0"/>
              </a:spcAft>
              <a:defRPr/>
            </a:pPr>
            <a:endParaRPr lang="pl-PL" b="1" dirty="0">
              <a:ea typeface="SimSun" panose="02010600030101010101" pitchFamily="2" charset="-122"/>
            </a:endParaRPr>
          </a:p>
          <a:p>
            <a:pPr fontAlgn="base">
              <a:spcBef>
                <a:spcPct val="0"/>
              </a:spcBef>
              <a:spcAft>
                <a:spcPct val="0"/>
              </a:spcAft>
              <a:defRPr/>
            </a:pPr>
            <a:endParaRPr lang="pl-PL" b="1" dirty="0">
              <a:ea typeface="SimSun" panose="02010600030101010101" pitchFamily="2" charset="-122"/>
            </a:endParaRPr>
          </a:p>
        </p:txBody>
      </p:sp>
      <p:graphicFrame>
        <p:nvGraphicFramePr>
          <p:cNvPr id="2" name="Wykres 1">
            <a:extLst>
              <a:ext uri="{FF2B5EF4-FFF2-40B4-BE49-F238E27FC236}">
                <a16:creationId xmlns:a16="http://schemas.microsoft.com/office/drawing/2014/main" id="{00000000-0008-0000-0000-000009000000}"/>
              </a:ext>
            </a:extLst>
          </p:cNvPr>
          <p:cNvGraphicFramePr/>
          <p:nvPr>
            <p:extLst>
              <p:ext uri="{D42A27DB-BD31-4B8C-83A1-F6EECF244321}">
                <p14:modId xmlns:p14="http://schemas.microsoft.com/office/powerpoint/2010/main" val="421248921"/>
              </p:ext>
            </p:extLst>
          </p:nvPr>
        </p:nvGraphicFramePr>
        <p:xfrm>
          <a:off x="683568" y="2427734"/>
          <a:ext cx="7632847" cy="24288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61189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Symbol zastępczy zawartości 6">
            <a:extLst>
              <a:ext uri="{FF2B5EF4-FFF2-40B4-BE49-F238E27FC236}">
                <a16:creationId xmlns:a16="http://schemas.microsoft.com/office/drawing/2014/main" id="{0CCB8454-10E9-D1E8-2F7D-779E0A1ED8E8}"/>
              </a:ext>
            </a:extLst>
          </p:cNvPr>
          <p:cNvSpPr>
            <a:spLocks noGrp="1"/>
          </p:cNvSpPr>
          <p:nvPr>
            <p:ph type="subTitle" idx="1"/>
          </p:nvPr>
        </p:nvSpPr>
        <p:spPr>
          <a:xfrm>
            <a:off x="35495" y="843558"/>
            <a:ext cx="9144000" cy="1800200"/>
          </a:xfrm>
          <a:scene3d>
            <a:camera prst="orthographicFront"/>
            <a:lightRig rig="threePt" dir="t"/>
          </a:scene3d>
          <a:sp3d>
            <a:bevelT/>
          </a:sp3d>
        </p:spPr>
        <p:txBody>
          <a:bodyPr vert="horz" lIns="91432" tIns="45716" rIns="91432" bIns="45716" rtlCol="0">
            <a:normAutofit/>
            <a:sp3d extrusionH="57150">
              <a:bevelT w="38100" h="38100"/>
            </a:sp3d>
          </a:bodyPr>
          <a:lstStyle/>
          <a:p>
            <a:pPr fontAlgn="base">
              <a:spcBef>
                <a:spcPct val="0"/>
              </a:spcBef>
              <a:spcAft>
                <a:spcPct val="0"/>
              </a:spcAft>
              <a:defRPr/>
            </a:pPr>
            <a:r>
              <a:rPr lang="pl-PL" sz="1600" b="1" dirty="0">
                <a:effectLst/>
                <a:latin typeface="Arial" panose="020B0604020202020204" pitchFamily="34" charset="0"/>
                <a:ea typeface="SimSun" panose="02010600030101010101" pitchFamily="2" charset="-122"/>
              </a:rPr>
              <a:t>W 2022 r. podobnie jak w latach ubiegłych najwięcej wypadków zaistniało w następujących gałęziach gospodarki: przetwórstwo przemysłowe 44 wypadki (41,1%) wszystkich wypadków, budownictwo 23 wypadki (21,5%), handel i naprawy 14 wypadków (13,1%), transport i gospodarka magazynowa 7 wypadków (6,5%), rolnictwo i leśnictwo 4 wypadki (3,7%), działalność profesjonalna 3 wypadki (2,8%), dostawy wody 2 wypadki (1,9%). </a:t>
            </a:r>
            <a:endParaRPr lang="pl-PL" b="1" dirty="0">
              <a:ea typeface="SimSun" panose="02010600030101010101" pitchFamily="2" charset="-122"/>
            </a:endParaRPr>
          </a:p>
          <a:p>
            <a:pPr fontAlgn="base">
              <a:spcBef>
                <a:spcPct val="0"/>
              </a:spcBef>
              <a:spcAft>
                <a:spcPct val="0"/>
              </a:spcAft>
              <a:defRPr/>
            </a:pPr>
            <a:endParaRPr lang="pl-PL" b="1" dirty="0">
              <a:ea typeface="SimSun" panose="02010600030101010101" pitchFamily="2" charset="-122"/>
            </a:endParaRPr>
          </a:p>
          <a:p>
            <a:pPr fontAlgn="base">
              <a:spcBef>
                <a:spcPct val="0"/>
              </a:spcBef>
              <a:spcAft>
                <a:spcPct val="0"/>
              </a:spcAft>
              <a:defRPr/>
            </a:pPr>
            <a:endParaRPr lang="pl-PL" b="1" dirty="0">
              <a:ea typeface="SimSun" panose="02010600030101010101" pitchFamily="2" charset="-122"/>
            </a:endParaRPr>
          </a:p>
        </p:txBody>
      </p:sp>
      <p:graphicFrame>
        <p:nvGraphicFramePr>
          <p:cNvPr id="3" name="Wykres 2">
            <a:extLst>
              <a:ext uri="{FF2B5EF4-FFF2-40B4-BE49-F238E27FC236}">
                <a16:creationId xmlns:a16="http://schemas.microsoft.com/office/drawing/2014/main" id="{82B06CE0-A5F4-9584-3D4B-EC8BAF12BB90}"/>
              </a:ext>
            </a:extLst>
          </p:cNvPr>
          <p:cNvGraphicFramePr>
            <a:graphicFrameLocks/>
          </p:cNvGraphicFramePr>
          <p:nvPr>
            <p:extLst>
              <p:ext uri="{D42A27DB-BD31-4B8C-83A1-F6EECF244321}">
                <p14:modId xmlns:p14="http://schemas.microsoft.com/office/powerpoint/2010/main" val="2100101778"/>
              </p:ext>
            </p:extLst>
          </p:nvPr>
        </p:nvGraphicFramePr>
        <p:xfrm>
          <a:off x="251520" y="1995686"/>
          <a:ext cx="8712968" cy="29523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96499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Symbol zastępczy zawartości 6">
            <a:extLst>
              <a:ext uri="{FF2B5EF4-FFF2-40B4-BE49-F238E27FC236}">
                <a16:creationId xmlns:a16="http://schemas.microsoft.com/office/drawing/2014/main" id="{0CCB8454-10E9-D1E8-2F7D-779E0A1ED8E8}"/>
              </a:ext>
            </a:extLst>
          </p:cNvPr>
          <p:cNvSpPr>
            <a:spLocks noGrp="1"/>
          </p:cNvSpPr>
          <p:nvPr>
            <p:ph type="subTitle" idx="1"/>
          </p:nvPr>
        </p:nvSpPr>
        <p:spPr>
          <a:xfrm>
            <a:off x="8880" y="987574"/>
            <a:ext cx="9144000" cy="3744416"/>
          </a:xfrm>
          <a:scene3d>
            <a:camera prst="orthographicFront"/>
            <a:lightRig rig="threePt" dir="t"/>
          </a:scene3d>
          <a:sp3d>
            <a:bevelT/>
          </a:sp3d>
        </p:spPr>
        <p:txBody>
          <a:bodyPr vert="horz" lIns="91432" tIns="45716" rIns="91432" bIns="45716" rtlCol="0">
            <a:normAutofit fontScale="92500" lnSpcReduction="10000"/>
            <a:sp3d extrusionH="57150">
              <a:bevelT w="38100" h="38100"/>
            </a:sp3d>
          </a:bodyPr>
          <a:lstStyle/>
          <a:p>
            <a:pPr fontAlgn="base">
              <a:spcBef>
                <a:spcPct val="0"/>
              </a:spcBef>
              <a:spcAft>
                <a:spcPct val="0"/>
              </a:spcAft>
              <a:defRPr/>
            </a:pPr>
            <a:r>
              <a:rPr lang="pl-PL" b="1" dirty="0">
                <a:effectLst/>
                <a:latin typeface="Arial" panose="020B0604020202020204" pitchFamily="34" charset="0"/>
                <a:ea typeface="SimSun" panose="02010600030101010101" pitchFamily="2" charset="-122"/>
              </a:rPr>
              <a:t>Badając w roku sprawozdawczym okoliczności 107 wypadków przy pracy inspektorzy pracy ustalili łącznie 437 przyczyn tych zdarzeń. Wśród nich dominującymi były przyczyny tzw. ludzkie – 249 (56,9%) i organizacyjne – 121 (27,7%). Podobnie jak </a:t>
            </a:r>
            <a:br>
              <a:rPr lang="pl-PL" b="1" dirty="0">
                <a:effectLst/>
                <a:latin typeface="Arial" panose="020B0604020202020204" pitchFamily="34" charset="0"/>
                <a:ea typeface="SimSun" panose="02010600030101010101" pitchFamily="2" charset="-122"/>
              </a:rPr>
            </a:br>
            <a:r>
              <a:rPr lang="pl-PL" b="1" dirty="0">
                <a:effectLst/>
                <a:latin typeface="Arial" panose="020B0604020202020204" pitchFamily="34" charset="0"/>
                <a:ea typeface="SimSun" panose="02010600030101010101" pitchFamily="2" charset="-122"/>
              </a:rPr>
              <a:t>w latach poprzednich, najmniejsza liczba przyczyn związana była z wadami konstrukcyjnymi lub niewłaściwymi rozwiązaniami technicznymi: tzw. przyczyny techniczne – 67 (15,4%). </a:t>
            </a:r>
          </a:p>
          <a:p>
            <a:pPr fontAlgn="base">
              <a:spcBef>
                <a:spcPct val="0"/>
              </a:spcBef>
              <a:spcAft>
                <a:spcPct val="0"/>
              </a:spcAft>
              <a:defRPr/>
            </a:pPr>
            <a:endParaRPr lang="pl-PL" b="1" dirty="0">
              <a:ea typeface="SimSun" panose="02010600030101010101" pitchFamily="2" charset="-122"/>
            </a:endParaRPr>
          </a:p>
          <a:p>
            <a:pPr fontAlgn="base">
              <a:spcBef>
                <a:spcPct val="0"/>
              </a:spcBef>
              <a:spcAft>
                <a:spcPct val="0"/>
              </a:spcAft>
              <a:defRPr/>
            </a:pPr>
            <a:endParaRPr lang="pl-PL" b="1" dirty="0">
              <a:ea typeface="SimSun" panose="02010600030101010101" pitchFamily="2" charset="-122"/>
            </a:endParaRPr>
          </a:p>
          <a:p>
            <a:pPr fontAlgn="base">
              <a:spcBef>
                <a:spcPct val="0"/>
              </a:spcBef>
              <a:spcAft>
                <a:spcPct val="0"/>
              </a:spcAft>
              <a:defRPr/>
            </a:pPr>
            <a:endParaRPr lang="pl-PL" b="1" dirty="0">
              <a:ea typeface="SimSun" panose="02010600030101010101" pitchFamily="2" charset="-122"/>
            </a:endParaRPr>
          </a:p>
          <a:p>
            <a:pPr fontAlgn="base">
              <a:spcBef>
                <a:spcPct val="0"/>
              </a:spcBef>
              <a:spcAft>
                <a:spcPct val="0"/>
              </a:spcAft>
              <a:defRPr/>
            </a:pPr>
            <a:endParaRPr lang="pl-PL" b="1" dirty="0">
              <a:ea typeface="SimSun" panose="02010600030101010101" pitchFamily="2" charset="-122"/>
            </a:endParaRPr>
          </a:p>
          <a:p>
            <a:pPr fontAlgn="base">
              <a:spcBef>
                <a:spcPct val="0"/>
              </a:spcBef>
              <a:spcAft>
                <a:spcPct val="0"/>
              </a:spcAft>
              <a:defRPr/>
            </a:pPr>
            <a:r>
              <a:rPr lang="pl-PL" b="1" dirty="0">
                <a:ea typeface="SimSun" panose="02010600030101010101" pitchFamily="2" charset="-122"/>
              </a:rPr>
              <a:t>W związku z ujawnionymi – w trakcie badania okoliczności i przyczyn wypadków przy pracy – wykroczeniami przeciwko prawom pracownika, inspektorzy pracy nałożyli 56 mandatów karnych, na łączną kwotę 76 700 złotych. Ponadto w 3 przypadkach, zawiadomili organy prokuratury o podejrzeniu popełnienia przestępstwa przeciwko prawom osób wykonujących pracę zarobkową – 2 zawiadomienia dotyczące przestępstwa z art. 220 § 1 k.k. oraz 1 zawiadomienie dotyczące przestępstwa </a:t>
            </a:r>
            <a:br>
              <a:rPr lang="pl-PL" b="1" dirty="0">
                <a:ea typeface="SimSun" panose="02010600030101010101" pitchFamily="2" charset="-122"/>
              </a:rPr>
            </a:br>
            <a:r>
              <a:rPr lang="pl-PL" b="1" dirty="0">
                <a:ea typeface="SimSun" panose="02010600030101010101" pitchFamily="2" charset="-122"/>
              </a:rPr>
              <a:t>z art.160 k.k. łącznie z art. 221 § 1 k.k.</a:t>
            </a:r>
          </a:p>
          <a:p>
            <a:pPr fontAlgn="base">
              <a:spcBef>
                <a:spcPct val="0"/>
              </a:spcBef>
              <a:spcAft>
                <a:spcPct val="0"/>
              </a:spcAft>
              <a:defRPr/>
            </a:pPr>
            <a:endParaRPr lang="pl-PL" b="1" dirty="0">
              <a:ea typeface="SimSun" panose="02010600030101010101" pitchFamily="2" charset="-122"/>
            </a:endParaRPr>
          </a:p>
        </p:txBody>
      </p:sp>
    </p:spTree>
    <p:extLst>
      <p:ext uri="{BB962C8B-B14F-4D97-AF65-F5344CB8AC3E}">
        <p14:creationId xmlns:p14="http://schemas.microsoft.com/office/powerpoint/2010/main" val="902316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6">
            <a:extLst>
              <a:ext uri="{FF2B5EF4-FFF2-40B4-BE49-F238E27FC236}">
                <a16:creationId xmlns:a16="http://schemas.microsoft.com/office/drawing/2014/main" id="{762240CD-B8CD-F415-F03D-916AF3582E12}"/>
              </a:ext>
            </a:extLst>
          </p:cNvPr>
          <p:cNvSpPr txBox="1">
            <a:spLocks/>
          </p:cNvSpPr>
          <p:nvPr/>
        </p:nvSpPr>
        <p:spPr>
          <a:xfrm>
            <a:off x="10914" y="1563638"/>
            <a:ext cx="9144000" cy="1300463"/>
          </a:xfrm>
          <a:prstGeom prst="rect">
            <a:avLst/>
          </a:prstGeom>
          <a:noFill/>
          <a:effectLst>
            <a:softEdge rad="139700"/>
          </a:effectLst>
        </p:spPr>
        <p:txBody>
          <a:bodyPr vert="horz" lIns="91432" tIns="45716" rIns="91432" bIns="45716" rtlCol="0">
            <a:noAutofit/>
            <a:scene3d>
              <a:camera prst="orthographicFront"/>
              <a:lightRig rig="soft" dir="t">
                <a:rot lat="0" lon="0" rev="15600000"/>
              </a:lightRig>
            </a:scene3d>
            <a:sp3d extrusionH="57150" prstMaterial="softEdge">
              <a:bevelT w="25400" h="38100"/>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150000"/>
              </a:lnSpc>
              <a:spcBef>
                <a:spcPct val="0"/>
              </a:spcBef>
              <a:spcAft>
                <a:spcPct val="0"/>
              </a:spcAft>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DZIAŁALNOŚĆ PREWENCYJNA </a:t>
            </a:r>
          </a:p>
          <a:p>
            <a:pPr fontAlgn="base">
              <a:lnSpc>
                <a:spcPct val="150000"/>
              </a:lnSpc>
              <a:spcBef>
                <a:spcPct val="0"/>
              </a:spcBef>
              <a:spcAft>
                <a:spcPct val="0"/>
              </a:spcAft>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ORAZ </a:t>
            </a:r>
          </a:p>
          <a:p>
            <a:pPr fontAlgn="base">
              <a:lnSpc>
                <a:spcPct val="150000"/>
              </a:lnSpc>
              <a:spcBef>
                <a:spcPct val="0"/>
              </a:spcBef>
              <a:spcAft>
                <a:spcPct val="0"/>
              </a:spcAft>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PROMOCJA OCHRONY PRACY</a:t>
            </a:r>
          </a:p>
        </p:txBody>
      </p:sp>
      <p:sp>
        <p:nvSpPr>
          <p:cNvPr id="11" name="Prostokąt 10">
            <a:extLst>
              <a:ext uri="{FF2B5EF4-FFF2-40B4-BE49-F238E27FC236}">
                <a16:creationId xmlns:a16="http://schemas.microsoft.com/office/drawing/2014/main" id="{9CB98DB3-E10B-C5A6-033D-F02C9EB33E2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Obraz 11">
            <a:extLst>
              <a:ext uri="{FF2B5EF4-FFF2-40B4-BE49-F238E27FC236}">
                <a16:creationId xmlns:a16="http://schemas.microsoft.com/office/drawing/2014/main" id="{816DD4EB-E0B6-1EBF-97B0-D370C6466BA9}"/>
              </a:ext>
            </a:extLst>
          </p:cNvPr>
          <p:cNvPicPr>
            <a:picLocks noChangeAspect="1"/>
          </p:cNvPicPr>
          <p:nvPr/>
        </p:nvPicPr>
        <p:blipFill>
          <a:blip r:embed="rId3"/>
          <a:stretch>
            <a:fillRect/>
          </a:stretch>
        </p:blipFill>
        <p:spPr>
          <a:xfrm>
            <a:off x="1796010" y="-4447"/>
            <a:ext cx="5551980" cy="703989"/>
          </a:xfrm>
          <a:prstGeom prst="rect">
            <a:avLst/>
          </a:prstGeom>
        </p:spPr>
      </p:pic>
    </p:spTree>
    <p:extLst>
      <p:ext uri="{BB962C8B-B14F-4D97-AF65-F5344CB8AC3E}">
        <p14:creationId xmlns:p14="http://schemas.microsoft.com/office/powerpoint/2010/main" val="3587274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Symbol zastępczy zawartości 6">
            <a:extLst>
              <a:ext uri="{FF2B5EF4-FFF2-40B4-BE49-F238E27FC236}">
                <a16:creationId xmlns:a16="http://schemas.microsoft.com/office/drawing/2014/main" id="{0CCB8454-10E9-D1E8-2F7D-779E0A1ED8E8}"/>
              </a:ext>
            </a:extLst>
          </p:cNvPr>
          <p:cNvSpPr>
            <a:spLocks noGrp="1"/>
          </p:cNvSpPr>
          <p:nvPr>
            <p:ph type="subTitle" idx="1"/>
          </p:nvPr>
        </p:nvSpPr>
        <p:spPr>
          <a:xfrm>
            <a:off x="8880" y="987574"/>
            <a:ext cx="9144000" cy="3744416"/>
          </a:xfrm>
          <a:scene3d>
            <a:camera prst="orthographicFront"/>
            <a:lightRig rig="threePt" dir="t"/>
          </a:scene3d>
          <a:sp3d>
            <a:bevelT/>
          </a:sp3d>
        </p:spPr>
        <p:txBody>
          <a:bodyPr vert="horz" lIns="91432" tIns="45716" rIns="91432" bIns="45716" rtlCol="0">
            <a:normAutofit lnSpcReduction="10000"/>
            <a:sp3d extrusionH="57150">
              <a:bevelT w="38100" h="38100"/>
            </a:sp3d>
          </a:bodyPr>
          <a:lstStyle/>
          <a:p>
            <a:pPr fontAlgn="base">
              <a:spcBef>
                <a:spcPct val="0"/>
              </a:spcBef>
              <a:spcAft>
                <a:spcPct val="0"/>
              </a:spcAft>
              <a:defRPr/>
            </a:pPr>
            <a:r>
              <a:rPr lang="pl-PL" b="1" dirty="0">
                <a:effectLst/>
                <a:latin typeface="Arial" panose="020B0604020202020204" pitchFamily="34" charset="0"/>
                <a:ea typeface="SimSun" panose="02010600030101010101" pitchFamily="2" charset="-122"/>
              </a:rPr>
              <a:t>Szczególną rolę w działalności Urzędu zajmują działania prewencyjno – promocyjne. Rok 2022 był okresem powrotu do tradycyjnych form działań prewencyjnych, jak również usprawniania nowej zdalnej formy docierania do odbiorców. Pozytywnym elementem działalności naszego okręgu były w 2022 r. konferencje, które były organizowane w sposób hybrydowy tj. przy obecności osób na sali oraz ze zdalnym nadawaniem konferencji w formule on-line. </a:t>
            </a:r>
            <a:endParaRPr lang="pl-PL" b="1" dirty="0">
              <a:ea typeface="SimSun" panose="02010600030101010101" pitchFamily="2" charset="-122"/>
            </a:endParaRPr>
          </a:p>
          <a:p>
            <a:pPr fontAlgn="base">
              <a:spcBef>
                <a:spcPct val="0"/>
              </a:spcBef>
              <a:spcAft>
                <a:spcPct val="0"/>
              </a:spcAft>
              <a:defRPr/>
            </a:pPr>
            <a:endParaRPr lang="pl-PL" b="1" dirty="0">
              <a:ea typeface="SimSun" panose="02010600030101010101" pitchFamily="2" charset="-122"/>
            </a:endParaRPr>
          </a:p>
          <a:p>
            <a:pPr fontAlgn="base">
              <a:spcBef>
                <a:spcPct val="0"/>
              </a:spcBef>
              <a:spcAft>
                <a:spcPct val="0"/>
              </a:spcAft>
              <a:defRPr/>
            </a:pPr>
            <a:endParaRPr lang="pl-PL" b="1" dirty="0">
              <a:ea typeface="SimSun" panose="02010600030101010101" pitchFamily="2" charset="-122"/>
            </a:endParaRPr>
          </a:p>
          <a:p>
            <a:pPr fontAlgn="base">
              <a:spcBef>
                <a:spcPct val="0"/>
              </a:spcBef>
              <a:spcAft>
                <a:spcPct val="0"/>
              </a:spcAft>
              <a:defRPr/>
            </a:pPr>
            <a:r>
              <a:rPr lang="pl-PL" b="1" dirty="0">
                <a:ea typeface="SimSun" panose="02010600030101010101" pitchFamily="2" charset="-122"/>
              </a:rPr>
              <a:t>Podobnie jak w latach ubiegłych, w 2022 r. realizowano programy prewencyjne. Szczególną rolę odgrywają programy i szkolenia kierowane do młodzieży, ponieważ te osoby za chwilę zasilą szeregi pracowników i będą narażane na zagrożenia na stanowiskach pracy. Dużą część województwa kujawsko-pomorskiego zajmują tereny rolnicze, dlatego też Inspekcja Pracy prowadzi szeroko zakrojone działania mające na celu poprawę bezpieczeństwa pracy rolników. </a:t>
            </a:r>
          </a:p>
        </p:txBody>
      </p:sp>
    </p:spTree>
    <p:extLst>
      <p:ext uri="{BB962C8B-B14F-4D97-AF65-F5344CB8AC3E}">
        <p14:creationId xmlns:p14="http://schemas.microsoft.com/office/powerpoint/2010/main" val="1605199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Obraz 3">
            <a:extLst>
              <a:ext uri="{FF2B5EF4-FFF2-40B4-BE49-F238E27FC236}">
                <a16:creationId xmlns:a16="http://schemas.microsoft.com/office/drawing/2014/main" id="{B47AA6AA-38B6-7FB6-77AB-E911C5CCAF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042" y="555526"/>
            <a:ext cx="8386389" cy="43924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211256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Symbol zastępczy zawartości 6">
            <a:extLst>
              <a:ext uri="{FF2B5EF4-FFF2-40B4-BE49-F238E27FC236}">
                <a16:creationId xmlns:a16="http://schemas.microsoft.com/office/drawing/2014/main" id="{0CCB8454-10E9-D1E8-2F7D-779E0A1ED8E8}"/>
              </a:ext>
            </a:extLst>
          </p:cNvPr>
          <p:cNvSpPr>
            <a:spLocks noGrp="1"/>
          </p:cNvSpPr>
          <p:nvPr>
            <p:ph type="subTitle" idx="1"/>
          </p:nvPr>
        </p:nvSpPr>
        <p:spPr>
          <a:xfrm>
            <a:off x="8880" y="987574"/>
            <a:ext cx="9144000" cy="3744416"/>
          </a:xfrm>
          <a:scene3d>
            <a:camera prst="orthographicFront"/>
            <a:lightRig rig="threePt" dir="t"/>
          </a:scene3d>
          <a:sp3d>
            <a:bevelT/>
          </a:sp3d>
        </p:spPr>
        <p:txBody>
          <a:bodyPr vert="horz" lIns="91432" tIns="45716" rIns="91432" bIns="45716" rtlCol="0">
            <a:normAutofit/>
            <a:sp3d extrusionH="57150">
              <a:bevelT w="38100" h="38100"/>
            </a:sp3d>
          </a:bodyPr>
          <a:lstStyle/>
          <a:p>
            <a:pPr fontAlgn="base">
              <a:spcBef>
                <a:spcPct val="0"/>
              </a:spcBef>
              <a:spcAft>
                <a:spcPct val="0"/>
              </a:spcAft>
              <a:defRPr/>
            </a:pPr>
            <a:r>
              <a:rPr lang="pl-PL" b="1" dirty="0">
                <a:effectLst/>
                <a:latin typeface="Arial" panose="020B0604020202020204" pitchFamily="34" charset="0"/>
                <a:ea typeface="SimSun" panose="02010600030101010101" pitchFamily="2" charset="-122"/>
              </a:rPr>
              <a:t>W 2022 r. w Okręgowym Inspektoracie Pracy w Bydgoszczy po raz kolejny realizowano założenia programu prewencyjnego „Przeciwdziałanie negatywnym skutkom stresu w miejscu pracy”. Od dziewięciu lat filarem działań prewencyjnych na tym polu są organizowane warsztaty antystresowe prowadzone przez wykwalifikowanego psychologa akademickiego, zajmującego się psychologią pracy.</a:t>
            </a:r>
          </a:p>
          <a:p>
            <a:pPr fontAlgn="base">
              <a:spcBef>
                <a:spcPct val="0"/>
              </a:spcBef>
              <a:spcAft>
                <a:spcPct val="0"/>
              </a:spcAft>
              <a:defRPr/>
            </a:pPr>
            <a:r>
              <a:rPr lang="pl-PL" b="1" dirty="0">
                <a:effectLst/>
                <a:latin typeface="Arial" panose="020B0604020202020204" pitchFamily="34" charset="0"/>
                <a:ea typeface="SimSun" panose="02010600030101010101" pitchFamily="2" charset="-122"/>
              </a:rPr>
              <a:t>Zamierzeniem programu jest przeciwdziałanie negatywnym skutkom stresu </a:t>
            </a:r>
            <a:br>
              <a:rPr lang="pl-PL" b="1" dirty="0">
                <a:effectLst/>
                <a:latin typeface="Arial" panose="020B0604020202020204" pitchFamily="34" charset="0"/>
                <a:ea typeface="SimSun" panose="02010600030101010101" pitchFamily="2" charset="-122"/>
              </a:rPr>
            </a:br>
            <a:r>
              <a:rPr lang="pl-PL" b="1" dirty="0">
                <a:effectLst/>
                <a:latin typeface="Arial" panose="020B0604020202020204" pitchFamily="34" charset="0"/>
                <a:ea typeface="SimSun" panose="02010600030101010101" pitchFamily="2" charset="-122"/>
              </a:rPr>
              <a:t>i innych zagrożeń psychospołecznych, w tym dyskryminacji, nierównego traktowania oraz ograniczanie ich poziomu w miejscu pracy.</a:t>
            </a:r>
          </a:p>
        </p:txBody>
      </p:sp>
      <p:pic>
        <p:nvPicPr>
          <p:cNvPr id="2" name="Obraz 1">
            <a:extLst>
              <a:ext uri="{FF2B5EF4-FFF2-40B4-BE49-F238E27FC236}">
                <a16:creationId xmlns:a16="http://schemas.microsoft.com/office/drawing/2014/main" id="{CC013E43-D39E-2FEC-8173-AEFF63BE44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452" y="3507854"/>
            <a:ext cx="2887118" cy="15121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5877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pic>
        <p:nvPicPr>
          <p:cNvPr id="2" name="Picture 6">
            <a:extLst>
              <a:ext uri="{FF2B5EF4-FFF2-40B4-BE49-F238E27FC236}">
                <a16:creationId xmlns:a16="http://schemas.microsoft.com/office/drawing/2014/main" id="{492953A2-373E-8014-2258-3B542D7E44D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9592" y="1491630"/>
            <a:ext cx="7364506" cy="3651870"/>
          </a:xfrm>
          <a:prstGeom prst="rect">
            <a:avLst/>
          </a:prstGeom>
          <a:noFill/>
          <a:ln>
            <a:noFill/>
          </a:ln>
          <a:effectLst>
            <a:softEdge rad="88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a:extLst>
              <a:ext uri="{FF2B5EF4-FFF2-40B4-BE49-F238E27FC236}">
                <a16:creationId xmlns:a16="http://schemas.microsoft.com/office/drawing/2014/main" id="{F8A59459-6B42-4990-20AF-54FCC0209E24}"/>
              </a:ext>
            </a:extLst>
          </p:cNvPr>
          <p:cNvSpPr/>
          <p:nvPr/>
        </p:nvSpPr>
        <p:spPr>
          <a:xfrm>
            <a:off x="260562" y="610235"/>
            <a:ext cx="8622873" cy="95340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lnSpc>
                <a:spcPct val="150000"/>
              </a:lnSpc>
              <a:spcBef>
                <a:spcPct val="0"/>
              </a:spcBef>
              <a:spcAft>
                <a:spcPct val="0"/>
              </a:spcAft>
              <a:defRPr/>
            </a:pPr>
            <a:r>
              <a:rPr lang="pl-PL" sz="20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Kampania informacyjno-edukacyjna </a:t>
            </a:r>
          </a:p>
          <a:p>
            <a:pPr algn="ctr" defTabSz="914400" fontAlgn="base">
              <a:lnSpc>
                <a:spcPct val="150000"/>
              </a:lnSpc>
              <a:spcBef>
                <a:spcPct val="0"/>
              </a:spcBef>
              <a:spcAft>
                <a:spcPct val="0"/>
              </a:spcAft>
              <a:defRPr/>
            </a:pPr>
            <a:r>
              <a:rPr lang="pl-PL" sz="20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Kształtowanie kultury bezpieczeństwa wśród młodzieży"</a:t>
            </a:r>
          </a:p>
        </p:txBody>
      </p:sp>
    </p:spTree>
    <p:extLst>
      <p:ext uri="{BB962C8B-B14F-4D97-AF65-F5344CB8AC3E}">
        <p14:creationId xmlns:p14="http://schemas.microsoft.com/office/powerpoint/2010/main" val="396619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39552" y="987574"/>
            <a:ext cx="8208912" cy="2677656"/>
          </a:xfrm>
          <a:prstGeom prst="rect">
            <a:avLst/>
          </a:prstGeom>
          <a:noFill/>
        </p:spPr>
        <p:txBody>
          <a:bodyPr wrap="square" rtlCol="0">
            <a:spAutoFit/>
          </a:bodyPr>
          <a:lstStyle/>
          <a:p>
            <a:pPr lvl="0" algn="just"/>
            <a:r>
              <a:rPr lang="pl-PL" sz="2400" b="1" dirty="0">
                <a:solidFill>
                  <a:srgbClr val="002060"/>
                </a:solidFill>
              </a:rPr>
              <a:t>Cele programu </a:t>
            </a:r>
            <a:r>
              <a:rPr lang="pl-PL" sz="2400" b="1" i="1" dirty="0">
                <a:solidFill>
                  <a:srgbClr val="FF0000"/>
                </a:solidFill>
              </a:rPr>
              <a:t>Kultura bezpieczeństwa</a:t>
            </a:r>
          </a:p>
          <a:p>
            <a:pPr lvl="0" algn="just"/>
            <a:endParaRPr lang="pl-PL" dirty="0">
              <a:solidFill>
                <a:srgbClr val="002060"/>
              </a:solidFill>
            </a:endParaRPr>
          </a:p>
          <a:p>
            <a:pPr marL="342900" lvl="0" indent="-342900" algn="just">
              <a:buFont typeface="+mj-lt"/>
              <a:buAutoNum type="arabicPeriod"/>
            </a:pPr>
            <a:r>
              <a:rPr lang="pl-PL" b="1" dirty="0">
                <a:solidFill>
                  <a:srgbClr val="FF0000"/>
                </a:solidFill>
              </a:rPr>
              <a:t>Kształtowanie świadomości zagrożeń</a:t>
            </a:r>
            <a:r>
              <a:rPr lang="pl-PL" b="1" dirty="0">
                <a:solidFill>
                  <a:srgbClr val="002060"/>
                </a:solidFill>
              </a:rPr>
              <a:t> </a:t>
            </a:r>
            <a:r>
              <a:rPr lang="pl-PL" dirty="0">
                <a:solidFill>
                  <a:srgbClr val="002060"/>
                </a:solidFill>
              </a:rPr>
              <a:t>występujących </a:t>
            </a:r>
            <a:r>
              <a:rPr lang="pl-PL" b="1" dirty="0">
                <a:solidFill>
                  <a:srgbClr val="FF0000"/>
                </a:solidFill>
              </a:rPr>
              <a:t>w środowisku pracy </a:t>
            </a:r>
            <a:r>
              <a:rPr lang="pl-PL" dirty="0">
                <a:solidFill>
                  <a:srgbClr val="002060"/>
                </a:solidFill>
              </a:rPr>
              <a:t>wśród nauczycieli, uczniów szkół ponadpodstawowych oraz studentów.</a:t>
            </a:r>
          </a:p>
          <a:p>
            <a:pPr marL="342900" lvl="0" indent="-342900" algn="just">
              <a:buFont typeface="+mj-lt"/>
              <a:buAutoNum type="arabicPeriod"/>
            </a:pPr>
            <a:endParaRPr lang="pl-PL" dirty="0">
              <a:solidFill>
                <a:srgbClr val="002060"/>
              </a:solidFill>
            </a:endParaRPr>
          </a:p>
          <a:p>
            <a:pPr marL="342900" lvl="0" indent="-342900" algn="just">
              <a:buFont typeface="+mj-lt"/>
              <a:buAutoNum type="arabicPeriod"/>
            </a:pPr>
            <a:r>
              <a:rPr lang="pl-PL" b="1" dirty="0">
                <a:solidFill>
                  <a:srgbClr val="FF0000"/>
                </a:solidFill>
              </a:rPr>
              <a:t>Podniesienie poziomu wiedzy </a:t>
            </a:r>
            <a:r>
              <a:rPr lang="pl-PL" dirty="0">
                <a:solidFill>
                  <a:srgbClr val="002060"/>
                </a:solidFill>
              </a:rPr>
              <a:t>w zakresie </a:t>
            </a:r>
            <a:r>
              <a:rPr lang="pl-PL" b="1" dirty="0">
                <a:solidFill>
                  <a:srgbClr val="FF0000"/>
                </a:solidFill>
              </a:rPr>
              <a:t>prawnej ochrony pracy </a:t>
            </a:r>
            <a:r>
              <a:rPr lang="pl-PL" dirty="0">
                <a:solidFill>
                  <a:srgbClr val="002060"/>
                </a:solidFill>
              </a:rPr>
              <a:t>i </a:t>
            </a:r>
            <a:r>
              <a:rPr lang="pl-PL" b="1" dirty="0">
                <a:solidFill>
                  <a:srgbClr val="FF0000"/>
                </a:solidFill>
              </a:rPr>
              <a:t>zasad</a:t>
            </a:r>
            <a:r>
              <a:rPr lang="pl-PL" dirty="0">
                <a:solidFill>
                  <a:srgbClr val="002060"/>
                </a:solidFill>
              </a:rPr>
              <a:t> zapewniania </a:t>
            </a:r>
            <a:r>
              <a:rPr lang="pl-PL" b="1" dirty="0">
                <a:solidFill>
                  <a:srgbClr val="FF0000"/>
                </a:solidFill>
              </a:rPr>
              <a:t>bezpiecznych warunków pracy </a:t>
            </a:r>
            <a:r>
              <a:rPr lang="pl-PL" dirty="0">
                <a:solidFill>
                  <a:srgbClr val="002060"/>
                </a:solidFill>
              </a:rPr>
              <a:t>wśród młodzieży szkolnej </a:t>
            </a:r>
            <a:br>
              <a:rPr lang="pl-PL" dirty="0">
                <a:solidFill>
                  <a:srgbClr val="002060"/>
                </a:solidFill>
              </a:rPr>
            </a:br>
            <a:r>
              <a:rPr lang="pl-PL" dirty="0">
                <a:solidFill>
                  <a:srgbClr val="002060"/>
                </a:solidFill>
              </a:rPr>
              <a:t>(w szczególności w szkołach o profilu zawodowym) i akademickiej.</a:t>
            </a:r>
          </a:p>
          <a:p>
            <a:endParaRPr lang="pl-PL" dirty="0"/>
          </a:p>
        </p:txBody>
      </p:sp>
      <p:cxnSp>
        <p:nvCxnSpPr>
          <p:cNvPr id="4" name="Łącznik prosty 7"/>
          <p:cNvCxnSpPr/>
          <p:nvPr/>
        </p:nvCxnSpPr>
        <p:spPr>
          <a:xfrm>
            <a:off x="0" y="823913"/>
            <a:ext cx="9144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2" descr="https://www.pip.gov.pl/start/img/sticker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3019772"/>
            <a:ext cx="2123728" cy="2123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806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Symbol zastępczy zawartości 6">
            <a:extLst>
              <a:ext uri="{FF2B5EF4-FFF2-40B4-BE49-F238E27FC236}">
                <a16:creationId xmlns:a16="http://schemas.microsoft.com/office/drawing/2014/main" id="{0CCB8454-10E9-D1E8-2F7D-779E0A1ED8E8}"/>
              </a:ext>
            </a:extLst>
          </p:cNvPr>
          <p:cNvSpPr>
            <a:spLocks noGrp="1"/>
          </p:cNvSpPr>
          <p:nvPr>
            <p:ph type="subTitle" idx="1"/>
          </p:nvPr>
        </p:nvSpPr>
        <p:spPr>
          <a:xfrm>
            <a:off x="35495" y="915566"/>
            <a:ext cx="9144000" cy="3600400"/>
          </a:xfrm>
          <a:scene3d>
            <a:camera prst="orthographicFront"/>
            <a:lightRig rig="threePt" dir="t"/>
          </a:scene3d>
          <a:sp3d>
            <a:bevelT/>
          </a:sp3d>
        </p:spPr>
        <p:txBody>
          <a:bodyPr vert="horz" lIns="91432" tIns="45716" rIns="91432" bIns="45716" rtlCol="0">
            <a:normAutofit/>
            <a:sp3d extrusionH="57150">
              <a:bevelT w="38100" h="38100"/>
            </a:sp3d>
          </a:bodyPr>
          <a:lstStyle/>
          <a:p>
            <a:pPr fontAlgn="base">
              <a:spcBef>
                <a:spcPct val="0"/>
              </a:spcBef>
              <a:spcAft>
                <a:spcPct val="0"/>
              </a:spcAft>
              <a:defRPr/>
            </a:pPr>
            <a:r>
              <a:rPr lang="pl-PL" sz="1800" b="1" dirty="0">
                <a:effectLst/>
                <a:latin typeface="Arial" panose="020B0604020202020204" pitchFamily="34" charset="0"/>
                <a:ea typeface="SimSun" panose="02010600030101010101" pitchFamily="2" charset="-122"/>
              </a:rPr>
              <a:t>Państwowa Inspekcja Pracy jest organem powołanym do sprawowania nadzoru </a:t>
            </a:r>
            <a:br>
              <a:rPr lang="pl-PL" sz="1800" b="1" dirty="0">
                <a:effectLst/>
                <a:latin typeface="Arial" panose="020B0604020202020204" pitchFamily="34" charset="0"/>
                <a:ea typeface="SimSun" panose="02010600030101010101" pitchFamily="2" charset="-122"/>
              </a:rPr>
            </a:br>
            <a:r>
              <a:rPr lang="pl-PL" sz="1800" b="1" dirty="0">
                <a:effectLst/>
                <a:latin typeface="Arial" panose="020B0604020202020204" pitchFamily="34" charset="0"/>
                <a:ea typeface="SimSun" panose="02010600030101010101" pitchFamily="2" charset="-122"/>
              </a:rPr>
              <a:t>i kontroli przestrzegania prawa pracy, w szczególności przepisów </a:t>
            </a:r>
            <a:br>
              <a:rPr lang="pl-PL" sz="1800" b="1" dirty="0">
                <a:effectLst/>
                <a:latin typeface="Arial" panose="020B0604020202020204" pitchFamily="34" charset="0"/>
                <a:ea typeface="SimSun" panose="02010600030101010101" pitchFamily="2" charset="-122"/>
              </a:rPr>
            </a:br>
            <a:r>
              <a:rPr lang="pl-PL" sz="1800" b="1" dirty="0">
                <a:effectLst/>
                <a:latin typeface="Arial" panose="020B0604020202020204" pitchFamily="34" charset="0"/>
                <a:ea typeface="SimSun" panose="02010600030101010101" pitchFamily="2" charset="-122"/>
              </a:rPr>
              <a:t>i zasad bezpieczeństwa i higieny pracy, a także przepisów dotyczących legalności zatrudnienia i innej pracy zarobkowej</a:t>
            </a:r>
          </a:p>
          <a:p>
            <a:pPr fontAlgn="base">
              <a:spcBef>
                <a:spcPct val="0"/>
              </a:spcBef>
              <a:spcAft>
                <a:spcPct val="0"/>
              </a:spcAft>
              <a:defRPr/>
            </a:pPr>
            <a:endParaRPr lang="pl-PL" b="1" spc="300" dirty="0">
              <a:solidFill>
                <a:srgbClr val="185485"/>
              </a:solidFill>
              <a:ea typeface="SimSun" panose="02010600030101010101" pitchFamily="2" charset="-122"/>
            </a:endParaRPr>
          </a:p>
          <a:p>
            <a:pPr fontAlgn="base">
              <a:spcBef>
                <a:spcPct val="0"/>
              </a:spcBef>
              <a:spcAft>
                <a:spcPct val="0"/>
              </a:spcAft>
              <a:defRPr/>
            </a:pPr>
            <a:endParaRPr lang="pl-PL" b="1" spc="300" dirty="0">
              <a:solidFill>
                <a:srgbClr val="185485"/>
              </a:solidFill>
              <a:ea typeface="SimSun" panose="02010600030101010101" pitchFamily="2" charset="-122"/>
            </a:endParaRPr>
          </a:p>
          <a:p>
            <a:pPr fontAlgn="base">
              <a:spcBef>
                <a:spcPct val="0"/>
              </a:spcBef>
              <a:spcAft>
                <a:spcPct val="0"/>
              </a:spcAft>
              <a:defRPr/>
            </a:pPr>
            <a:endParaRPr lang="pl-PL" b="1" spc="300" dirty="0">
              <a:solidFill>
                <a:srgbClr val="185485"/>
              </a:solidFill>
              <a:ea typeface="SimSun" panose="02010600030101010101" pitchFamily="2" charset="-122"/>
            </a:endParaRPr>
          </a:p>
          <a:p>
            <a:pPr fontAlgn="base">
              <a:spcBef>
                <a:spcPct val="0"/>
              </a:spcBef>
              <a:spcAft>
                <a:spcPct val="0"/>
              </a:spcAft>
              <a:defRPr/>
            </a:pPr>
            <a:endParaRPr lang="pl-PL" b="1" spc="300" dirty="0">
              <a:solidFill>
                <a:srgbClr val="185485"/>
              </a:solidFill>
              <a:ea typeface="SimSun" panose="02010600030101010101" pitchFamily="2" charset="-122"/>
            </a:endParaRPr>
          </a:p>
          <a:p>
            <a:pPr fontAlgn="base">
              <a:spcBef>
                <a:spcPct val="0"/>
              </a:spcBef>
              <a:spcAft>
                <a:spcPct val="0"/>
              </a:spcAft>
              <a:defRPr/>
            </a:pPr>
            <a:r>
              <a:rPr lang="pl-PL" b="1" dirty="0">
                <a:ea typeface="SimSun" panose="02010600030101010101" pitchFamily="2" charset="-122"/>
              </a:rPr>
              <a:t>Nadzór nad Państwową Inspekcją Pracy, w zakresie określonym w ustawie sprawuje Rada Ochrony Pracy. Urzędem kieruje natomiast powoływany przez Marszałka Sejmu, Główny Inspektor Pracy przy pomocy zastępców. Okręgowi Inspektorzy Pracy stoją na czele okręgowych inspektoratów pracy oraz nadzorują działalność inspektorów pracy. </a:t>
            </a:r>
          </a:p>
          <a:p>
            <a:pPr fontAlgn="base">
              <a:spcBef>
                <a:spcPct val="0"/>
              </a:spcBef>
              <a:spcAft>
                <a:spcPct val="0"/>
              </a:spcAft>
              <a:defRPr/>
            </a:pPr>
            <a:endParaRPr lang="pl-PL" b="1" dirty="0">
              <a:ea typeface="SimSun" panose="02010600030101010101" pitchFamily="2" charset="-122"/>
            </a:endParaRPr>
          </a:p>
        </p:txBody>
      </p:sp>
    </p:spTree>
    <p:extLst>
      <p:ext uri="{BB962C8B-B14F-4D97-AF65-F5344CB8AC3E}">
        <p14:creationId xmlns:p14="http://schemas.microsoft.com/office/powerpoint/2010/main" val="2939314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259632" y="274097"/>
          <a:ext cx="6912768"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Obraz 13" descr="11.JPG"/>
          <p:cNvPicPr>
            <a:picLocks noChangeAspect="1"/>
          </p:cNvPicPr>
          <p:nvPr/>
        </p:nvPicPr>
        <p:blipFill rotWithShape="1">
          <a:blip r:embed="rId8" cstate="print"/>
          <a:srcRect t="4600" b="9538"/>
          <a:stretch/>
        </p:blipFill>
        <p:spPr>
          <a:xfrm>
            <a:off x="1547664" y="123478"/>
            <a:ext cx="1136551" cy="137755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5" name="Symbol zastępczy zawartości 5"/>
          <p:cNvPicPr>
            <a:picLocks noChangeAspect="1"/>
          </p:cNvPicPr>
          <p:nvPr/>
        </p:nvPicPr>
        <p:blipFill>
          <a:blip r:embed="rId9" cstate="print">
            <a:lum contrast="10000"/>
            <a:extLst>
              <a:ext uri="{28A0092B-C50C-407E-A947-70E740481C1C}">
                <a14:useLocalDpi xmlns:a14="http://schemas.microsoft.com/office/drawing/2010/main" val="0"/>
              </a:ext>
            </a:extLst>
          </a:blip>
          <a:stretch>
            <a:fillRect/>
          </a:stretch>
        </p:blipFill>
        <p:spPr>
          <a:xfrm>
            <a:off x="6732240" y="24430"/>
            <a:ext cx="1963132" cy="1717027"/>
          </a:xfrm>
          <a:prstGeom prst="rect">
            <a:avLst/>
          </a:prstGeom>
          <a:ln>
            <a:noFill/>
          </a:ln>
          <a:effectLst>
            <a:softEdge rad="112500"/>
          </a:effectLst>
        </p:spPr>
      </p:pic>
      <p:pic>
        <p:nvPicPr>
          <p:cNvPr id="16" name="Obraz 15"/>
          <p:cNvPicPr>
            <a:picLocks noChangeAspect="1"/>
          </p:cNvPicPr>
          <p:nvPr/>
        </p:nvPicPr>
        <p:blipFill rotWithShape="1">
          <a:blip r:embed="rId10" cstate="print">
            <a:extLst>
              <a:ext uri="{28A0092B-C50C-407E-A947-70E740481C1C}">
                <a14:useLocalDpi xmlns:a14="http://schemas.microsoft.com/office/drawing/2010/main" val="0"/>
              </a:ext>
            </a:extLst>
          </a:blip>
          <a:srcRect t="17815"/>
          <a:stretch/>
        </p:blipFill>
        <p:spPr>
          <a:xfrm>
            <a:off x="7120674" y="2267762"/>
            <a:ext cx="1853789" cy="974079"/>
          </a:xfrm>
          <a:prstGeom prst="rect">
            <a:avLst/>
          </a:prstGeom>
          <a:ln>
            <a:noFill/>
          </a:ln>
          <a:effectLst>
            <a:softEdge rad="112500"/>
          </a:effectLst>
        </p:spPr>
      </p:pic>
      <p:pic>
        <p:nvPicPr>
          <p:cNvPr id="17" name="Obraz 16" descr="10.JPG"/>
          <p:cNvPicPr>
            <a:picLocks noChangeAspect="1"/>
          </p:cNvPicPr>
          <p:nvPr/>
        </p:nvPicPr>
        <p:blipFill>
          <a:blip r:embed="rId11" cstate="print"/>
          <a:stretch>
            <a:fillRect/>
          </a:stretch>
        </p:blipFill>
        <p:spPr>
          <a:xfrm>
            <a:off x="6246863" y="3636857"/>
            <a:ext cx="970753" cy="126001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8" name="Obraz 17" descr="2_PODZIEKOWANI_ostateczne.jpg"/>
          <p:cNvPicPr>
            <a:picLocks noChangeAspect="1"/>
          </p:cNvPicPr>
          <p:nvPr/>
        </p:nvPicPr>
        <p:blipFill>
          <a:blip r:embed="rId12" cstate="print"/>
          <a:stretch>
            <a:fillRect/>
          </a:stretch>
        </p:blipFill>
        <p:spPr>
          <a:xfrm>
            <a:off x="1249147" y="2271159"/>
            <a:ext cx="970605" cy="1364531"/>
          </a:xfrm>
          <a:prstGeom prst="rect">
            <a:avLst/>
          </a:prstGeom>
          <a:ln>
            <a:noFill/>
          </a:ln>
          <a:effectLst>
            <a:outerShdw blurRad="292100" dist="139700" dir="2700000" algn="tl" rotWithShape="0">
              <a:srgbClr val="333333">
                <a:alpha val="65000"/>
              </a:srgbClr>
            </a:outerShdw>
          </a:effectLst>
        </p:spPr>
      </p:pic>
      <p:pic>
        <p:nvPicPr>
          <p:cNvPr id="19" name="Obraz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7149" y="2465216"/>
            <a:ext cx="1367929" cy="973020"/>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3779912" y="2084941"/>
            <a:ext cx="1764375" cy="707886"/>
          </a:xfrm>
          <a:prstGeom prst="rect">
            <a:avLst/>
          </a:prstGeom>
          <a:noFill/>
        </p:spPr>
        <p:txBody>
          <a:bodyPr wrap="square" rtlCol="0">
            <a:spAutoFit/>
          </a:bodyPr>
          <a:lstStyle/>
          <a:p>
            <a:pPr algn="ctr"/>
            <a:r>
              <a:rPr lang="pl-PL" sz="2000" b="1" dirty="0">
                <a:solidFill>
                  <a:prstClr val="black"/>
                </a:solidFill>
              </a:rPr>
              <a:t>Etapy realizacji programu </a:t>
            </a:r>
          </a:p>
        </p:txBody>
      </p:sp>
    </p:spTree>
    <p:extLst>
      <p:ext uri="{BB962C8B-B14F-4D97-AF65-F5344CB8AC3E}">
        <p14:creationId xmlns:p14="http://schemas.microsoft.com/office/powerpoint/2010/main" val="16264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Symbol zastępczy zawartości 6">
            <a:extLst>
              <a:ext uri="{FF2B5EF4-FFF2-40B4-BE49-F238E27FC236}">
                <a16:creationId xmlns:a16="http://schemas.microsoft.com/office/drawing/2014/main" id="{0CCB8454-10E9-D1E8-2F7D-779E0A1ED8E8}"/>
              </a:ext>
            </a:extLst>
          </p:cNvPr>
          <p:cNvSpPr>
            <a:spLocks noGrp="1"/>
          </p:cNvSpPr>
          <p:nvPr>
            <p:ph type="subTitle" idx="1"/>
          </p:nvPr>
        </p:nvSpPr>
        <p:spPr>
          <a:xfrm>
            <a:off x="8880" y="987574"/>
            <a:ext cx="9144000" cy="3744416"/>
          </a:xfrm>
          <a:scene3d>
            <a:camera prst="orthographicFront"/>
            <a:lightRig rig="threePt" dir="t"/>
          </a:scene3d>
          <a:sp3d>
            <a:bevelT/>
          </a:sp3d>
        </p:spPr>
        <p:txBody>
          <a:bodyPr vert="horz" lIns="91432" tIns="45716" rIns="91432" bIns="45716" rtlCol="0">
            <a:normAutofit/>
            <a:sp3d extrusionH="57150">
              <a:bevelT w="38100" h="38100"/>
            </a:sp3d>
          </a:bodyPr>
          <a:lstStyle/>
          <a:p>
            <a:pPr fontAlgn="base">
              <a:spcBef>
                <a:spcPct val="0"/>
              </a:spcBef>
              <a:spcAft>
                <a:spcPct val="0"/>
              </a:spcAft>
              <a:defRPr/>
            </a:pPr>
            <a:r>
              <a:rPr lang="pl-PL" b="1" dirty="0">
                <a:effectLst/>
                <a:latin typeface="Arial" panose="020B0604020202020204" pitchFamily="34" charset="0"/>
                <a:ea typeface="SimSun" panose="02010600030101010101" pitchFamily="2" charset="-122"/>
              </a:rPr>
              <a:t>Spotkania z uczniami miały na celu budowanie świadomości o tym, jak istotne jest bezpieczne środowisko pracy, gdyż uczniowie zaczynając prace, już podczas praktyk stykają się z zagrożeniami. Ponadto w 2022 Okręg bydgoski zintensyfikował działania wśród młodzieży akademickiej. Podpisane porozumienia o współpracy z dwoma największymi ośrodkami naukowymi w Bydgoszczy - Collegium </a:t>
            </a:r>
            <a:r>
              <a:rPr lang="pl-PL" b="1" dirty="0" err="1">
                <a:effectLst/>
                <a:latin typeface="Arial" panose="020B0604020202020204" pitchFamily="34" charset="0"/>
                <a:ea typeface="SimSun" panose="02010600030101010101" pitchFamily="2" charset="-122"/>
              </a:rPr>
              <a:t>Medicum</a:t>
            </a:r>
            <a:r>
              <a:rPr lang="pl-PL" b="1" dirty="0">
                <a:effectLst/>
                <a:latin typeface="Arial" panose="020B0604020202020204" pitchFamily="34" charset="0"/>
                <a:ea typeface="SimSun" panose="02010600030101010101" pitchFamily="2" charset="-122"/>
              </a:rPr>
              <a:t> UMK oraz Uniwersytetem Kazimierza Wielkiego – pozwoliły dotrzeć do szerszego grona odbiorców dzieląc się wiedzą, jak zadbać o siebie jako pracownika.</a:t>
            </a:r>
          </a:p>
          <a:p>
            <a:pPr fontAlgn="base">
              <a:spcBef>
                <a:spcPct val="0"/>
              </a:spcBef>
              <a:spcAft>
                <a:spcPct val="0"/>
              </a:spcAft>
              <a:defRPr/>
            </a:pPr>
            <a:endParaRPr lang="pl-PL" b="1" dirty="0">
              <a:effectLst/>
              <a:latin typeface="Arial" panose="020B0604020202020204" pitchFamily="34" charset="0"/>
              <a:ea typeface="SimSun" panose="02010600030101010101" pitchFamily="2" charset="-122"/>
            </a:endParaRPr>
          </a:p>
        </p:txBody>
      </p:sp>
      <p:pic>
        <p:nvPicPr>
          <p:cNvPr id="3" name="Picture 6">
            <a:extLst>
              <a:ext uri="{FF2B5EF4-FFF2-40B4-BE49-F238E27FC236}">
                <a16:creationId xmlns:a16="http://schemas.microsoft.com/office/drawing/2014/main" id="{92E13539-26F2-CB20-8C3A-207690A922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3835102"/>
            <a:ext cx="2572438" cy="1275606"/>
          </a:xfrm>
          <a:prstGeom prst="rect">
            <a:avLst/>
          </a:prstGeom>
          <a:noFill/>
          <a:ln>
            <a:noFill/>
          </a:ln>
          <a:effectLst>
            <a:softEdge rad="88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Obraz 1">
            <a:extLst>
              <a:ext uri="{FF2B5EF4-FFF2-40B4-BE49-F238E27FC236}">
                <a16:creationId xmlns:a16="http://schemas.microsoft.com/office/drawing/2014/main" id="{711F6D46-EEC5-D240-C0BA-E4292733736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2767337"/>
            <a:ext cx="2882135" cy="2343371"/>
          </a:xfrm>
          <a:prstGeom prst="rect">
            <a:avLst/>
          </a:prstGeom>
          <a:ln>
            <a:noFill/>
          </a:ln>
          <a:effectLst>
            <a:softEdge rad="25400"/>
          </a:effectLst>
        </p:spPr>
      </p:pic>
    </p:spTree>
    <p:extLst>
      <p:ext uri="{BB962C8B-B14F-4D97-AF65-F5344CB8AC3E}">
        <p14:creationId xmlns:p14="http://schemas.microsoft.com/office/powerpoint/2010/main" val="2127919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Prostokąt 5">
            <a:extLst>
              <a:ext uri="{FF2B5EF4-FFF2-40B4-BE49-F238E27FC236}">
                <a16:creationId xmlns:a16="http://schemas.microsoft.com/office/drawing/2014/main" id="{D90FF7BB-39DB-D35B-29D8-1803BECFB43A}"/>
              </a:ext>
            </a:extLst>
          </p:cNvPr>
          <p:cNvSpPr/>
          <p:nvPr/>
        </p:nvSpPr>
        <p:spPr>
          <a:xfrm>
            <a:off x="674143" y="752386"/>
            <a:ext cx="7795724"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pl-PL" sz="2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IDEA PROGRAMÓW PREWENCYJNYCH</a:t>
            </a:r>
          </a:p>
        </p:txBody>
      </p:sp>
      <p:pic>
        <p:nvPicPr>
          <p:cNvPr id="2" name="Picture 2" descr="http://bydgoszcz.pip.gov.pl/pl/f/v/110116/820/600/2014%2005%2009%20zdobadz%20dyplom.gif">
            <a:extLst>
              <a:ext uri="{FF2B5EF4-FFF2-40B4-BE49-F238E27FC236}">
                <a16:creationId xmlns:a16="http://schemas.microsoft.com/office/drawing/2014/main" id="{95FEBDCC-B93B-EAD7-1AD7-8035D7C68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144092"/>
            <a:ext cx="6275792" cy="3999408"/>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823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Obraz 3">
            <a:extLst>
              <a:ext uri="{FF2B5EF4-FFF2-40B4-BE49-F238E27FC236}">
                <a16:creationId xmlns:a16="http://schemas.microsoft.com/office/drawing/2014/main" id="{B47AA6AA-38B6-7FB6-77AB-E911C5CCA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2" y="483518"/>
            <a:ext cx="8386389" cy="45159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243210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0" y="771550"/>
            <a:ext cx="9144000" cy="3744416"/>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spcBef>
                <a:spcPct val="0"/>
              </a:spcBef>
              <a:spcAft>
                <a:spcPct val="0"/>
              </a:spcAft>
              <a:buNone/>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W ramach programu przeprowadzono dwa szkolenia, które odbyły się w siedzibie Okręgowego Inspektoratu Pracy w Bydgoszczy. W szkoleniach udział wzięło 26 podmiotów. Wszyscy uczestnicy szkolenia otrzymali bezpłatne materiały szkoleniowe i wydawnictwa Państwowej Inspekcji Pracy które były pomocne </a:t>
            </a:r>
            <a:b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w realizacji programu. Kolejnym etapem realizacji programu było przeprowadzenie audytów kontrolnych. Przeprowadzono 25 audytów. Program pozytywnie ukończyło 21 podmiotów, natomiast 4 podmioty z powodu stwierdzonych nieprawidłowości nie przeszły pozytywnie audytu. W ramach prowadzonych kontroli zaproponowano wdrożenie kroków naprawczych oraz udział w przyszłorocznej edycji programu. </a:t>
            </a:r>
            <a:endParaRPr lang="pl-PL" b="1" dirty="0">
              <a:latin typeface="Arial" panose="020B0604020202020204" pitchFamily="34" charset="0"/>
              <a:ea typeface="SimSun" panose="02010600030101010101" pitchFamily="2" charset="-122"/>
            </a:endParaRPr>
          </a:p>
        </p:txBody>
      </p:sp>
      <p:pic>
        <p:nvPicPr>
          <p:cNvPr id="4" name="Obraz 3">
            <a:extLst>
              <a:ext uri="{FF2B5EF4-FFF2-40B4-BE49-F238E27FC236}">
                <a16:creationId xmlns:a16="http://schemas.microsoft.com/office/drawing/2014/main" id="{64ECD6CC-7EA7-EB6A-4979-087786375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2" y="3651870"/>
            <a:ext cx="2633415" cy="14180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21875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Obraz 1">
            <a:extLst>
              <a:ext uri="{FF2B5EF4-FFF2-40B4-BE49-F238E27FC236}">
                <a16:creationId xmlns:a16="http://schemas.microsoft.com/office/drawing/2014/main" id="{C638EF51-5BB2-A1A0-36DD-1474BCE5C5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060" y="465138"/>
            <a:ext cx="8233356" cy="45159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413367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0" y="771550"/>
            <a:ext cx="9144000" cy="3744416"/>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spcBef>
                <a:spcPct val="0"/>
              </a:spcBef>
              <a:spcAft>
                <a:spcPct val="0"/>
              </a:spcAft>
              <a:buNone/>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Realizując powyższe, wzorem lat ubiegłych, w 2022 r. prowadzono kampanię promocyjną przeznaczoną dla </a:t>
            </a:r>
            <a:r>
              <a:rPr lang="pl-PL" sz="1800" b="1" dirty="0" err="1">
                <a:solidFill>
                  <a:srgbClr val="004475"/>
                </a:solidFill>
                <a:latin typeface="Arial" panose="020B0604020202020204" pitchFamily="34" charset="0"/>
                <a:ea typeface="SimSun" panose="02010600030101010101" pitchFamily="2" charset="-122"/>
                <a:cs typeface="Arial" panose="020B0604020202020204" pitchFamily="34" charset="0"/>
              </a:rPr>
              <a:t>mikroprzedsiębiorców</a:t>
            </a: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 prowadzących zakłady produkcyjne, handlowe i usługowe, z których działalnością wiążą się zagrożenia zawodowe i zdrowotne. przeprowadzono 8 szkoleń mających na celu przygotowanie pracodawców do udziału w programie prewencyjnym „Zdobądź Dyplom PIP”. Szkolenia odbyły się w Bydgoszczy, Grudziądzu i we Włocławku. Po przeprowadzonych szkoleniach 17 pracodawców zadeklarowało przystąpienie do programu. Po wycofaniu się jednego zakładu przeprowadzono audyty u pozostałych przedsiębiorców. W ich wyniku inspektorzy pracy pozytywnie ocenili działania 15 (93,75%) pracodawców, którzy przystąpili do programu. </a:t>
            </a:r>
            <a:endParaRPr lang="pl-PL" b="1" dirty="0">
              <a:latin typeface="Arial" panose="020B0604020202020204" pitchFamily="34" charset="0"/>
              <a:ea typeface="SimSun" panose="02010600030101010101" pitchFamily="2" charset="-122"/>
            </a:endParaRPr>
          </a:p>
        </p:txBody>
      </p:sp>
      <p:pic>
        <p:nvPicPr>
          <p:cNvPr id="4" name="Obraz 3">
            <a:extLst>
              <a:ext uri="{FF2B5EF4-FFF2-40B4-BE49-F238E27FC236}">
                <a16:creationId xmlns:a16="http://schemas.microsoft.com/office/drawing/2014/main" id="{64ECD6CC-7EA7-EB6A-4979-087786375F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512" y="3560024"/>
            <a:ext cx="2555776" cy="15099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72483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pic>
        <p:nvPicPr>
          <p:cNvPr id="3" name="Picture 2">
            <a:extLst>
              <a:ext uri="{FF2B5EF4-FFF2-40B4-BE49-F238E27FC236}">
                <a16:creationId xmlns:a16="http://schemas.microsoft.com/office/drawing/2014/main" id="{3FB8BED3-EED4-23FD-CA18-22B84AA3F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791902" y="1179628"/>
            <a:ext cx="3464921" cy="362437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64D0B8A4-55F1-CCF0-63B8-178680CEBF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07604" y="1209615"/>
            <a:ext cx="7128792" cy="3564396"/>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5" name="Picture 4" descr="W:\Sekcja_2P\1. ROK 2015\3. PROGRAMY PREWENCYJNE\T 106 P_SZANUJ ŻYCIE. BEZPIECZNA PRACA W GOSPODARSTWIE ROLNYM\Logo Kampanii\logo duże.jpg">
            <a:extLst>
              <a:ext uri="{FF2B5EF4-FFF2-40B4-BE49-F238E27FC236}">
                <a16:creationId xmlns:a16="http://schemas.microsoft.com/office/drawing/2014/main" id="{D97C549C-4F87-BDF8-0E83-397E8F55D5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083" y="1203598"/>
            <a:ext cx="7365834" cy="3596887"/>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9" name="Prostokąt 8">
            <a:extLst>
              <a:ext uri="{FF2B5EF4-FFF2-40B4-BE49-F238E27FC236}">
                <a16:creationId xmlns:a16="http://schemas.microsoft.com/office/drawing/2014/main" id="{272A1C7F-D72D-024D-93DC-781BF8D19BBE}"/>
              </a:ext>
            </a:extLst>
          </p:cNvPr>
          <p:cNvSpPr/>
          <p:nvPr/>
        </p:nvSpPr>
        <p:spPr>
          <a:xfrm>
            <a:off x="2919946" y="483518"/>
            <a:ext cx="3304110" cy="89120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lnSpc>
                <a:spcPct val="150000"/>
              </a:lnSpc>
              <a:spcBef>
                <a:spcPct val="0"/>
              </a:spcBef>
              <a:spcAft>
                <a:spcPct val="0"/>
              </a:spcAft>
              <a:defRPr/>
            </a:pPr>
            <a:r>
              <a:rPr lang="pl-PL" sz="40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KAMPANIE</a:t>
            </a:r>
          </a:p>
        </p:txBody>
      </p:sp>
    </p:spTree>
    <p:extLst>
      <p:ext uri="{BB962C8B-B14F-4D97-AF65-F5344CB8AC3E}">
        <p14:creationId xmlns:p14="http://schemas.microsoft.com/office/powerpoint/2010/main" val="1671775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1+#ppt_w/2"/>
                                          </p:val>
                                        </p:tav>
                                        <p:tav tm="100000">
                                          <p:val>
                                            <p:strVal val="#ppt_x"/>
                                          </p:val>
                                        </p:tav>
                                      </p:tavLst>
                                    </p:anim>
                                    <p:anim calcmode="lin" valueType="num">
                                      <p:cBhvr additive="base">
                                        <p:cTn id="8" dur="5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3000"/>
                                        <p:tgtEl>
                                          <p:spTgt spid="3"/>
                                        </p:tgtEl>
                                        <p:attrNameLst>
                                          <p:attrName>ppt_x</p:attrName>
                                        </p:attrNameLst>
                                      </p:cBhvr>
                                      <p:tavLst>
                                        <p:tav tm="0">
                                          <p:val>
                                            <p:strVal val="ppt_x"/>
                                          </p:val>
                                        </p:tav>
                                        <p:tav tm="100000">
                                          <p:val>
                                            <p:strVal val="0-ppt_w/2"/>
                                          </p:val>
                                        </p:tav>
                                      </p:tavLst>
                                    </p:anim>
                                    <p:anim calcmode="lin" valueType="num">
                                      <p:cBhvr additive="base">
                                        <p:cTn id="13" dur="3000"/>
                                        <p:tgtEl>
                                          <p:spTgt spid="3"/>
                                        </p:tgtEl>
                                        <p:attrNameLst>
                                          <p:attrName>ppt_y</p:attrName>
                                        </p:attrNameLst>
                                      </p:cBhvr>
                                      <p:tavLst>
                                        <p:tav tm="0">
                                          <p:val>
                                            <p:strVal val="ppt_y"/>
                                          </p:val>
                                        </p:tav>
                                        <p:tav tm="100000">
                                          <p:val>
                                            <p:strVal val="ppt_y"/>
                                          </p:val>
                                        </p:tav>
                                      </p:tavLst>
                                    </p:anim>
                                    <p:set>
                                      <p:cBhvr>
                                        <p:cTn id="14" dur="1" fill="hold">
                                          <p:stCondLst>
                                            <p:cond delay="2999"/>
                                          </p:stCondLst>
                                        </p:cTn>
                                        <p:tgtEl>
                                          <p:spTgt spid="3"/>
                                        </p:tgtEl>
                                        <p:attrNameLst>
                                          <p:attrName>style.visibility</p:attrName>
                                        </p:attrNameLst>
                                      </p:cBhvr>
                                      <p:to>
                                        <p:strVal val="hidden"/>
                                      </p:to>
                                    </p:set>
                                  </p:childTnLst>
                                </p:cTn>
                              </p:par>
                            </p:childTnLst>
                          </p:cTn>
                        </p:par>
                        <p:par>
                          <p:cTn id="15" fill="hold">
                            <p:stCondLst>
                              <p:cond delay="3000"/>
                            </p:stCondLst>
                            <p:childTnLst>
                              <p:par>
                                <p:cTn id="16" presetID="2" presetClass="entr" presetSubtype="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0" fill="hold"/>
                                        <p:tgtEl>
                                          <p:spTgt spid="4"/>
                                        </p:tgtEl>
                                        <p:attrNameLst>
                                          <p:attrName>ppt_x</p:attrName>
                                        </p:attrNameLst>
                                      </p:cBhvr>
                                      <p:tavLst>
                                        <p:tav tm="0">
                                          <p:val>
                                            <p:strVal val="1+#ppt_w/2"/>
                                          </p:val>
                                        </p:tav>
                                        <p:tav tm="100000">
                                          <p:val>
                                            <p:strVal val="#ppt_x"/>
                                          </p:val>
                                        </p:tav>
                                      </p:tavLst>
                                    </p:anim>
                                    <p:anim calcmode="lin" valueType="num">
                                      <p:cBhvr additive="base">
                                        <p:cTn id="19" dur="5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8" fill="hold" nodeType="clickEffect">
                                  <p:stCondLst>
                                    <p:cond delay="0"/>
                                  </p:stCondLst>
                                  <p:childTnLst>
                                    <p:anim calcmode="lin" valueType="num">
                                      <p:cBhvr additive="base">
                                        <p:cTn id="23" dur="3000"/>
                                        <p:tgtEl>
                                          <p:spTgt spid="4"/>
                                        </p:tgtEl>
                                        <p:attrNameLst>
                                          <p:attrName>ppt_x</p:attrName>
                                        </p:attrNameLst>
                                      </p:cBhvr>
                                      <p:tavLst>
                                        <p:tav tm="0">
                                          <p:val>
                                            <p:strVal val="ppt_x"/>
                                          </p:val>
                                        </p:tav>
                                        <p:tav tm="100000">
                                          <p:val>
                                            <p:strVal val="0-ppt_w/2"/>
                                          </p:val>
                                        </p:tav>
                                      </p:tavLst>
                                    </p:anim>
                                    <p:anim calcmode="lin" valueType="num">
                                      <p:cBhvr additive="base">
                                        <p:cTn id="24" dur="3000"/>
                                        <p:tgtEl>
                                          <p:spTgt spid="4"/>
                                        </p:tgtEl>
                                        <p:attrNameLst>
                                          <p:attrName>ppt_y</p:attrName>
                                        </p:attrNameLst>
                                      </p:cBhvr>
                                      <p:tavLst>
                                        <p:tav tm="0">
                                          <p:val>
                                            <p:strVal val="ppt_y"/>
                                          </p:val>
                                        </p:tav>
                                        <p:tav tm="100000">
                                          <p:val>
                                            <p:strVal val="ppt_y"/>
                                          </p:val>
                                        </p:tav>
                                      </p:tavLst>
                                    </p:anim>
                                    <p:set>
                                      <p:cBhvr>
                                        <p:cTn id="25" dur="1" fill="hold">
                                          <p:stCondLst>
                                            <p:cond delay="2999"/>
                                          </p:stCondLst>
                                        </p:cTn>
                                        <p:tgtEl>
                                          <p:spTgt spid="4"/>
                                        </p:tgtEl>
                                        <p:attrNameLst>
                                          <p:attrName>style.visibility</p:attrName>
                                        </p:attrNameLst>
                                      </p:cBhvr>
                                      <p:to>
                                        <p:strVal val="hidden"/>
                                      </p:to>
                                    </p:set>
                                  </p:childTnLst>
                                </p:cTn>
                              </p:par>
                            </p:childTnLst>
                          </p:cTn>
                        </p:par>
                        <p:par>
                          <p:cTn id="26" fill="hold">
                            <p:stCondLst>
                              <p:cond delay="3000"/>
                            </p:stCondLst>
                            <p:childTnLst>
                              <p:par>
                                <p:cTn id="27" presetID="2" presetClass="entr" presetSubtype="2"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0" fill="hold"/>
                                        <p:tgtEl>
                                          <p:spTgt spid="5"/>
                                        </p:tgtEl>
                                        <p:attrNameLst>
                                          <p:attrName>ppt_x</p:attrName>
                                        </p:attrNameLst>
                                      </p:cBhvr>
                                      <p:tavLst>
                                        <p:tav tm="0">
                                          <p:val>
                                            <p:strVal val="1+#ppt_w/2"/>
                                          </p:val>
                                        </p:tav>
                                        <p:tav tm="100000">
                                          <p:val>
                                            <p:strVal val="#ppt_x"/>
                                          </p:val>
                                        </p:tav>
                                      </p:tavLst>
                                    </p:anim>
                                    <p:anim calcmode="lin" valueType="num">
                                      <p:cBhvr additive="base">
                                        <p:cTn id="30" dur="5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4" name="Prostokąt 3">
            <a:extLst>
              <a:ext uri="{FF2B5EF4-FFF2-40B4-BE49-F238E27FC236}">
                <a16:creationId xmlns:a16="http://schemas.microsoft.com/office/drawing/2014/main" id="{F8A59459-6B42-4990-20AF-54FCC0209E24}"/>
              </a:ext>
            </a:extLst>
          </p:cNvPr>
          <p:cNvSpPr/>
          <p:nvPr/>
        </p:nvSpPr>
        <p:spPr>
          <a:xfrm>
            <a:off x="230907" y="699542"/>
            <a:ext cx="8682185" cy="86728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lnSpc>
                <a:spcPct val="150000"/>
              </a:lnSpc>
              <a:spcBef>
                <a:spcPct val="0"/>
              </a:spcBef>
              <a:spcAft>
                <a:spcPct val="0"/>
              </a:spcAft>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Działania prewencyjno - promocyjne w rolnictwie indywidualnym</a:t>
            </a:r>
          </a:p>
          <a:p>
            <a:pPr algn="ctr" defTabSz="914400" fontAlgn="base">
              <a:lnSpc>
                <a:spcPct val="150000"/>
              </a:lnSpc>
              <a:spcBef>
                <a:spcPct val="0"/>
              </a:spcBef>
              <a:spcAft>
                <a:spcPct val="0"/>
              </a:spcAft>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„Szanuj życie! Bezpieczna praca w gospodarstwie rolnym”</a:t>
            </a:r>
          </a:p>
        </p:txBody>
      </p:sp>
      <p:pic>
        <p:nvPicPr>
          <p:cNvPr id="3" name="Picture 4" descr="W:\Sekcja_2P\1. ROK 2015\3. PROGRAMY PREWENCYJNE\T 106 P_SZANUJ ŻYCIE. BEZPIECZNA PRACA W GOSPODARSTWIE ROLNYM\Logo Kampanii\logo duże.jpg">
            <a:extLst>
              <a:ext uri="{FF2B5EF4-FFF2-40B4-BE49-F238E27FC236}">
                <a16:creationId xmlns:a16="http://schemas.microsoft.com/office/drawing/2014/main" id="{16E8F317-8A53-F4B2-85EC-8E60342DBF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6384" y="1707654"/>
            <a:ext cx="6491229" cy="316980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76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108520" y="1995686"/>
            <a:ext cx="9144000" cy="3744416"/>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spcBef>
                <a:spcPct val="0"/>
              </a:spcBef>
              <a:spcAft>
                <a:spcPct val="0"/>
              </a:spcAft>
              <a:buNone/>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Główną płaszczyzną działań prowadzonych w ramach programu były przedsięwzięcia szkoleniowo-edukacyjne. Adresatami tych działań byli przede wszystkim rolnicy prowadzący indywidualne gospodarstwa rolne, członkowie ich rodzin, uczniowie i dzieci zamieszkujący obszary wiejskie, uczniowie szkół o profilu rolniczym oraz osoby organizujące praktyczną naukę zawodów rolniczych.</a:t>
            </a:r>
          </a:p>
          <a:p>
            <a:pPr marL="0" indent="0" algn="ctr" fontAlgn="base">
              <a:spcBef>
                <a:spcPct val="0"/>
              </a:spcBef>
              <a:spcAft>
                <a:spcPct val="0"/>
              </a:spcAft>
              <a:buNone/>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Drugim głównym kierunkiem działań prewencyjnych było prowadzenie wizytacji indywidualnych gospodarstw rolnych oraz prac polowych. </a:t>
            </a:r>
            <a:endParaRPr lang="pl-PL" b="1" dirty="0">
              <a:latin typeface="Arial" panose="020B0604020202020204" pitchFamily="34" charset="0"/>
              <a:ea typeface="SimSun" panose="02010600030101010101" pitchFamily="2" charset="-122"/>
            </a:endParaRPr>
          </a:p>
        </p:txBody>
      </p:sp>
      <p:pic>
        <p:nvPicPr>
          <p:cNvPr id="2" name="Picture 4" descr="W:\Sekcja_2P\1. ROK 2015\3. PROGRAMY PREWENCYJNE\T 106 P_SZANUJ ŻYCIE. BEZPIECZNA PRACA W GOSPODARSTWIE ROLNYM\Logo Kampanii\logo duże.jpg">
            <a:extLst>
              <a:ext uri="{FF2B5EF4-FFF2-40B4-BE49-F238E27FC236}">
                <a16:creationId xmlns:a16="http://schemas.microsoft.com/office/drawing/2014/main" id="{E71451AD-AC91-97EF-1375-322C80B821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2" y="4189626"/>
            <a:ext cx="1919952" cy="93755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9D0652CA-5646-3B0E-FC77-5CB4F4BA6A65}"/>
              </a:ext>
            </a:extLst>
          </p:cNvPr>
          <p:cNvPicPr/>
          <p:nvPr/>
        </p:nvPicPr>
        <p:blipFill>
          <a:blip r:embed="rId4">
            <a:extLst>
              <a:ext uri="{28A0092B-C50C-407E-A947-70E740481C1C}">
                <a14:useLocalDpi xmlns:a14="http://schemas.microsoft.com/office/drawing/2010/main" val="0"/>
              </a:ext>
            </a:extLst>
          </a:blip>
          <a:stretch>
            <a:fillRect/>
          </a:stretch>
        </p:blipFill>
        <p:spPr>
          <a:xfrm>
            <a:off x="6958548" y="3757058"/>
            <a:ext cx="2179320" cy="1423842"/>
          </a:xfrm>
          <a:prstGeom prst="rect">
            <a:avLst/>
          </a:prstGeom>
          <a:ln>
            <a:noFill/>
          </a:ln>
          <a:effectLst>
            <a:softEdge rad="25400"/>
          </a:effectLst>
        </p:spPr>
      </p:pic>
      <p:pic>
        <p:nvPicPr>
          <p:cNvPr id="7" name="Obraz 6">
            <a:extLst>
              <a:ext uri="{FF2B5EF4-FFF2-40B4-BE49-F238E27FC236}">
                <a16:creationId xmlns:a16="http://schemas.microsoft.com/office/drawing/2014/main" id="{2F57C671-0F3B-BBD8-62EE-1C74444DDA9E}"/>
              </a:ext>
            </a:extLst>
          </p:cNvPr>
          <p:cNvPicPr/>
          <p:nvPr/>
        </p:nvPicPr>
        <p:blipFill>
          <a:blip r:embed="rId5">
            <a:extLst>
              <a:ext uri="{28A0092B-C50C-407E-A947-70E740481C1C}">
                <a14:useLocalDpi xmlns:a14="http://schemas.microsoft.com/office/drawing/2010/main" val="0"/>
              </a:ext>
            </a:extLst>
          </a:blip>
          <a:stretch>
            <a:fillRect/>
          </a:stretch>
        </p:blipFill>
        <p:spPr>
          <a:xfrm>
            <a:off x="155575" y="42228"/>
            <a:ext cx="2878287" cy="1974240"/>
          </a:xfrm>
          <a:prstGeom prst="rect">
            <a:avLst/>
          </a:prstGeom>
          <a:ln>
            <a:noFill/>
          </a:ln>
          <a:effectLst>
            <a:softEdge rad="25400"/>
          </a:effectLst>
        </p:spPr>
      </p:pic>
      <p:pic>
        <p:nvPicPr>
          <p:cNvPr id="8" name="Obraz 7">
            <a:extLst>
              <a:ext uri="{FF2B5EF4-FFF2-40B4-BE49-F238E27FC236}">
                <a16:creationId xmlns:a16="http://schemas.microsoft.com/office/drawing/2014/main" id="{560FE92A-3A51-C0AC-5386-46BAF5AB0A89}"/>
              </a:ext>
            </a:extLst>
          </p:cNvPr>
          <p:cNvPicPr/>
          <p:nvPr/>
        </p:nvPicPr>
        <p:blipFill rotWithShape="1">
          <a:blip r:embed="rId6" cstate="print">
            <a:extLst>
              <a:ext uri="{28A0092B-C50C-407E-A947-70E740481C1C}">
                <a14:useLocalDpi xmlns:a14="http://schemas.microsoft.com/office/drawing/2010/main" val="0"/>
              </a:ext>
            </a:extLst>
          </a:blip>
          <a:srcRect l="-1" r="-1079" b="18385"/>
          <a:stretch/>
        </p:blipFill>
        <p:spPr bwMode="auto">
          <a:xfrm>
            <a:off x="3195018" y="55950"/>
            <a:ext cx="2977282" cy="1960518"/>
          </a:xfrm>
          <a:prstGeom prst="rect">
            <a:avLst/>
          </a:prstGeom>
          <a:ln>
            <a:noFill/>
          </a:ln>
          <a:effectLst>
            <a:softEdge rad="25400"/>
          </a:effectLst>
          <a:extLst>
            <a:ext uri="{53640926-AAD7-44D8-BBD7-CCE9431645EC}">
              <a14:shadowObscured xmlns:a14="http://schemas.microsoft.com/office/drawing/2010/main"/>
            </a:ext>
          </a:extLst>
        </p:spPr>
      </p:pic>
      <p:pic>
        <p:nvPicPr>
          <p:cNvPr id="11" name="Obraz 10">
            <a:extLst>
              <a:ext uri="{FF2B5EF4-FFF2-40B4-BE49-F238E27FC236}">
                <a16:creationId xmlns:a16="http://schemas.microsoft.com/office/drawing/2014/main" id="{A7D37838-1AAD-563A-F7D6-5591EF16396B}"/>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6372200" y="55950"/>
            <a:ext cx="2736304" cy="1960518"/>
          </a:xfrm>
          <a:prstGeom prst="rect">
            <a:avLst/>
          </a:prstGeom>
          <a:ln>
            <a:noFill/>
          </a:ln>
          <a:effectLst>
            <a:softEdge rad="25400"/>
          </a:effectLst>
        </p:spPr>
      </p:pic>
      <p:pic>
        <p:nvPicPr>
          <p:cNvPr id="12" name="Obraz 11" descr="img20221207100535">
            <a:extLst>
              <a:ext uri="{FF2B5EF4-FFF2-40B4-BE49-F238E27FC236}">
                <a16:creationId xmlns:a16="http://schemas.microsoft.com/office/drawing/2014/main" id="{1276F81A-2082-BD82-0A16-E1935A1FD235}"/>
              </a:ext>
            </a:extLst>
          </p:cNvPr>
          <p:cNvPicPr/>
          <p:nvPr/>
        </p:nvPicPr>
        <p:blipFill rotWithShape="1">
          <a:blip r:embed="rId8" cstate="print">
            <a:extLst>
              <a:ext uri="{28A0092B-C50C-407E-A947-70E740481C1C}">
                <a14:useLocalDpi xmlns:a14="http://schemas.microsoft.com/office/drawing/2010/main" val="0"/>
              </a:ext>
            </a:extLst>
          </a:blip>
          <a:srcRect l="1" t="28217" r="-452" b="9256"/>
          <a:stretch/>
        </p:blipFill>
        <p:spPr bwMode="auto">
          <a:xfrm>
            <a:off x="4762460" y="3757058"/>
            <a:ext cx="2179320" cy="1406980"/>
          </a:xfrm>
          <a:prstGeom prst="rect">
            <a:avLst/>
          </a:prstGeom>
          <a:ln>
            <a:noFill/>
          </a:ln>
          <a:effectLst>
            <a:softEdge rad="25400"/>
          </a:effectLst>
          <a:extLst>
            <a:ext uri="{53640926-AAD7-44D8-BBD7-CCE9431645EC}">
              <a14:shadowObscured xmlns:a14="http://schemas.microsoft.com/office/drawing/2010/main"/>
            </a:ext>
          </a:extLst>
        </p:spPr>
      </p:pic>
      <p:pic>
        <p:nvPicPr>
          <p:cNvPr id="13" name="Obraz 12">
            <a:extLst>
              <a:ext uri="{FF2B5EF4-FFF2-40B4-BE49-F238E27FC236}">
                <a16:creationId xmlns:a16="http://schemas.microsoft.com/office/drawing/2014/main" id="{74A901A6-AF39-CA6C-8C70-DA4770DA627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051720" y="3757058"/>
            <a:ext cx="2608352" cy="1406980"/>
          </a:xfrm>
          <a:prstGeom prst="rect">
            <a:avLst/>
          </a:prstGeom>
          <a:ln>
            <a:noFill/>
          </a:ln>
          <a:effectLst>
            <a:softEdge rad="25400"/>
          </a:effectLst>
        </p:spPr>
      </p:pic>
    </p:spTree>
    <p:extLst>
      <p:ext uri="{BB962C8B-B14F-4D97-AF65-F5344CB8AC3E}">
        <p14:creationId xmlns:p14="http://schemas.microsoft.com/office/powerpoint/2010/main" val="6318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Symbol zastępczy zawartości 6">
            <a:extLst>
              <a:ext uri="{FF2B5EF4-FFF2-40B4-BE49-F238E27FC236}">
                <a16:creationId xmlns:a16="http://schemas.microsoft.com/office/drawing/2014/main" id="{0CCB8454-10E9-D1E8-2F7D-779E0A1ED8E8}"/>
              </a:ext>
            </a:extLst>
          </p:cNvPr>
          <p:cNvSpPr>
            <a:spLocks noGrp="1"/>
          </p:cNvSpPr>
          <p:nvPr>
            <p:ph type="subTitle" idx="1"/>
          </p:nvPr>
        </p:nvSpPr>
        <p:spPr>
          <a:xfrm>
            <a:off x="3779912" y="1175502"/>
            <a:ext cx="5471592" cy="3600400"/>
          </a:xfrm>
          <a:scene3d>
            <a:camera prst="orthographicFront"/>
            <a:lightRig rig="threePt" dir="t"/>
          </a:scene3d>
          <a:sp3d>
            <a:bevelT/>
          </a:sp3d>
        </p:spPr>
        <p:txBody>
          <a:bodyPr vert="horz" lIns="91432" tIns="45716" rIns="91432" bIns="45716" rtlCol="0">
            <a:normAutofit/>
            <a:sp3d extrusionH="57150">
              <a:bevelT w="38100" h="38100"/>
            </a:sp3d>
          </a:bodyPr>
          <a:lstStyle/>
          <a:p>
            <a:pPr fontAlgn="base">
              <a:spcBef>
                <a:spcPct val="0"/>
              </a:spcBef>
              <a:spcAft>
                <a:spcPct val="0"/>
              </a:spcAft>
              <a:defRPr/>
            </a:pPr>
            <a:endParaRPr lang="pl-PL" b="1" dirty="0">
              <a:ea typeface="SimSun" panose="02010600030101010101" pitchFamily="2" charset="-122"/>
            </a:endParaRPr>
          </a:p>
          <a:p>
            <a:pPr fontAlgn="base">
              <a:spcBef>
                <a:spcPct val="0"/>
              </a:spcBef>
              <a:spcAft>
                <a:spcPct val="0"/>
              </a:spcAft>
              <a:defRPr/>
            </a:pPr>
            <a:r>
              <a:rPr lang="pl-PL" b="1" dirty="0">
                <a:ea typeface="SimSun" panose="02010600030101010101" pitchFamily="2" charset="-122"/>
              </a:rPr>
              <a:t>Okręgowy Inspektorat Pracy w Bydgoszczy, którym kieruje okręgowy inspektor pracy przy pomocy zastępców, obejmuje swoim działaniem obszar województwa kujawsko-pomorskiego. Urząd posiada trzy oddziały terenowe zlokalizowane w:</a:t>
            </a:r>
          </a:p>
          <a:p>
            <a:pPr fontAlgn="base">
              <a:spcBef>
                <a:spcPct val="0"/>
              </a:spcBef>
              <a:spcAft>
                <a:spcPct val="0"/>
              </a:spcAft>
              <a:defRPr/>
            </a:pPr>
            <a:endParaRPr lang="pl-PL" b="1" dirty="0">
              <a:ea typeface="SimSun" panose="02010600030101010101" pitchFamily="2" charset="-122"/>
            </a:endParaRPr>
          </a:p>
          <a:p>
            <a:pPr marL="285750" indent="-285750" fontAlgn="base">
              <a:spcBef>
                <a:spcPct val="0"/>
              </a:spcBef>
              <a:spcAft>
                <a:spcPct val="0"/>
              </a:spcAft>
              <a:buFont typeface="Wingdings" panose="05000000000000000000" pitchFamily="2" charset="2"/>
              <a:buChar char="v"/>
              <a:defRPr/>
            </a:pPr>
            <a:r>
              <a:rPr lang="pl-PL" b="1" dirty="0">
                <a:ea typeface="SimSun" panose="02010600030101010101" pitchFamily="2" charset="-122"/>
              </a:rPr>
              <a:t>Toruniu </a:t>
            </a:r>
          </a:p>
          <a:p>
            <a:pPr marL="285750" indent="-285750" fontAlgn="base">
              <a:spcBef>
                <a:spcPct val="0"/>
              </a:spcBef>
              <a:spcAft>
                <a:spcPct val="0"/>
              </a:spcAft>
              <a:buFont typeface="Wingdings" panose="05000000000000000000" pitchFamily="2" charset="2"/>
              <a:buChar char="v"/>
              <a:defRPr/>
            </a:pPr>
            <a:endParaRPr lang="pl-PL" b="1" dirty="0">
              <a:ea typeface="SimSun" panose="02010600030101010101" pitchFamily="2" charset="-122"/>
            </a:endParaRPr>
          </a:p>
          <a:p>
            <a:pPr marL="285750" indent="-285750" fontAlgn="base">
              <a:spcBef>
                <a:spcPct val="0"/>
              </a:spcBef>
              <a:spcAft>
                <a:spcPct val="0"/>
              </a:spcAft>
              <a:buFont typeface="Wingdings" panose="05000000000000000000" pitchFamily="2" charset="2"/>
              <a:buChar char="v"/>
              <a:defRPr/>
            </a:pPr>
            <a:r>
              <a:rPr lang="pl-PL" b="1" dirty="0">
                <a:ea typeface="SimSun" panose="02010600030101010101" pitchFamily="2" charset="-122"/>
              </a:rPr>
              <a:t>Grudziądzu </a:t>
            </a:r>
          </a:p>
          <a:p>
            <a:pPr marL="285750" indent="-285750" fontAlgn="base">
              <a:spcBef>
                <a:spcPct val="0"/>
              </a:spcBef>
              <a:spcAft>
                <a:spcPct val="0"/>
              </a:spcAft>
              <a:buFont typeface="Wingdings" panose="05000000000000000000" pitchFamily="2" charset="2"/>
              <a:buChar char="v"/>
              <a:defRPr/>
            </a:pPr>
            <a:endParaRPr lang="pl-PL" b="1" dirty="0">
              <a:ea typeface="SimSun" panose="02010600030101010101" pitchFamily="2" charset="-122"/>
            </a:endParaRPr>
          </a:p>
          <a:p>
            <a:pPr marL="285750" indent="-285750" fontAlgn="base">
              <a:spcBef>
                <a:spcPct val="0"/>
              </a:spcBef>
              <a:spcAft>
                <a:spcPct val="0"/>
              </a:spcAft>
              <a:buFont typeface="Wingdings" panose="05000000000000000000" pitchFamily="2" charset="2"/>
              <a:buChar char="v"/>
              <a:defRPr/>
            </a:pPr>
            <a:r>
              <a:rPr lang="pl-PL" b="1" dirty="0">
                <a:ea typeface="SimSun" panose="02010600030101010101" pitchFamily="2" charset="-122"/>
              </a:rPr>
              <a:t>Włocławku</a:t>
            </a:r>
          </a:p>
        </p:txBody>
      </p:sp>
      <p:pic>
        <p:nvPicPr>
          <p:cNvPr id="1026" name="Picture 2" descr="Województwo kujawsko-pomorskie | Geografia Wiki | Fandom">
            <a:extLst>
              <a:ext uri="{FF2B5EF4-FFF2-40B4-BE49-F238E27FC236}">
                <a16:creationId xmlns:a16="http://schemas.microsoft.com/office/drawing/2014/main" id="{9A240095-D6E3-0A03-BC90-53FC3F6F5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0" y="843558"/>
            <a:ext cx="3663712" cy="3788328"/>
          </a:xfrm>
          <a:prstGeom prst="rect">
            <a:avLst/>
          </a:prstGeom>
          <a:noFill/>
          <a:extLst>
            <a:ext uri="{909E8E84-426E-40DD-AFC4-6F175D3DCCD1}">
              <a14:hiddenFill xmlns:a14="http://schemas.microsoft.com/office/drawing/2010/main">
                <a:solidFill>
                  <a:srgbClr val="FFFFFF"/>
                </a:solidFill>
              </a14:hiddenFill>
            </a:ext>
          </a:extLst>
        </p:spPr>
      </p:pic>
      <p:sp>
        <p:nvSpPr>
          <p:cNvPr id="2" name="Owal 1">
            <a:extLst>
              <a:ext uri="{FF2B5EF4-FFF2-40B4-BE49-F238E27FC236}">
                <a16:creationId xmlns:a16="http://schemas.microsoft.com/office/drawing/2014/main" id="{533B1D08-ED31-1C39-0AD0-DEF8E479B58A}"/>
              </a:ext>
            </a:extLst>
          </p:cNvPr>
          <p:cNvSpPr/>
          <p:nvPr/>
        </p:nvSpPr>
        <p:spPr>
          <a:xfrm>
            <a:off x="899592" y="2283718"/>
            <a:ext cx="72008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Owal 2">
            <a:extLst>
              <a:ext uri="{FF2B5EF4-FFF2-40B4-BE49-F238E27FC236}">
                <a16:creationId xmlns:a16="http://schemas.microsoft.com/office/drawing/2014/main" id="{450AB8D2-79EA-8FF5-895D-425880A5E268}"/>
              </a:ext>
            </a:extLst>
          </p:cNvPr>
          <p:cNvSpPr/>
          <p:nvPr/>
        </p:nvSpPr>
        <p:spPr>
          <a:xfrm>
            <a:off x="1800298" y="2571750"/>
            <a:ext cx="539454" cy="297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Owal 3">
            <a:extLst>
              <a:ext uri="{FF2B5EF4-FFF2-40B4-BE49-F238E27FC236}">
                <a16:creationId xmlns:a16="http://schemas.microsoft.com/office/drawing/2014/main" id="{5A4A160E-73F0-4824-0D16-62C468A21CDC}"/>
              </a:ext>
            </a:extLst>
          </p:cNvPr>
          <p:cNvSpPr/>
          <p:nvPr/>
        </p:nvSpPr>
        <p:spPr>
          <a:xfrm>
            <a:off x="2470601" y="3435846"/>
            <a:ext cx="589231"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Owal 4">
            <a:extLst>
              <a:ext uri="{FF2B5EF4-FFF2-40B4-BE49-F238E27FC236}">
                <a16:creationId xmlns:a16="http://schemas.microsoft.com/office/drawing/2014/main" id="{D02E0326-D8CE-E7F0-E4F4-96D4F0D113C4}"/>
              </a:ext>
            </a:extLst>
          </p:cNvPr>
          <p:cNvSpPr/>
          <p:nvPr/>
        </p:nvSpPr>
        <p:spPr>
          <a:xfrm>
            <a:off x="2182569" y="1482404"/>
            <a:ext cx="517223" cy="297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78658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6132" y="597610"/>
            <a:ext cx="9144000" cy="3744416"/>
          </a:xfrm>
          <a:scene3d>
            <a:camera prst="orthographicFront"/>
            <a:lightRig rig="threePt" dir="t"/>
          </a:scene3d>
          <a:sp3d>
            <a:bevelT/>
          </a:sp3d>
        </p:spPr>
        <p:txBody>
          <a:bodyPr vert="horz" lIns="91432" tIns="45716" rIns="91432" bIns="45716" rtlCol="0">
            <a:normAutofit fontScale="85000" lnSpcReduction="20000"/>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spcBef>
                <a:spcPct val="0"/>
              </a:spcBef>
              <a:spcAft>
                <a:spcPct val="0"/>
              </a:spcAft>
              <a:buNone/>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W ramach realizacji działań prewencyjnych przeprowadzono: </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9 szkoleń dla 71 dzieci i 363 uczniów </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konkurs na Rymowankę dla Dzieci we współpracy z KRUS</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konkurs Plastyczny dla Dzieci we współpracy z KRUS</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konkurs BHP we współpracy z KRUS</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festyn dla dzieci z obszarów wiejskich Centrum Integracji Społecznej w Łojewie</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piknik dla dzieci z obszarów wiejskich Szkoła Podstawowa w Dąbrowie Biskupiej</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piknik; pogadanki, szkolenia (Dzień profilaktyki) dla dzieci z obszarów wiejskich w Pieraniu</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festyn rodzinny Klub Gwiazda </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2 szkolenia dla 40 studentów kierunków rolniczych </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3 szkolenia dla 57 rolników oraz 29 pracodawców</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14 porad dla 14 rolników </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103 wizytacje łącznie, w tym 74 gospodarstw indywidualnych i 29 prac polowych, podczas których działaniami objęto 290 osób </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1 Konkurs na łamach „Gazety Pomorskiej” pn. „Bezpieczna Zagroda”</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poradnictwo dla 55 rolników podczas dożynek wojewódzkich </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dożynki (Runowo Krajeńskie, Kruszyn)</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targi (Lato na wsi, Agro Tech, 41 Dni Otwartych Drzwi)</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festyn („Historia płynie nurtem rzeki Osy” w Słupskim Młynie)</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impreza („Święto śliwki” w Strzelcach Dolnych)</a:t>
            </a:r>
          </a:p>
          <a:p>
            <a:pPr fontAlgn="base">
              <a:spcBef>
                <a:spcPct val="0"/>
              </a:spcBef>
              <a:spcAft>
                <a:spcPct val="0"/>
              </a:spcAft>
              <a:buFont typeface="Wingdings" panose="05000000000000000000" pitchFamily="2" charset="2"/>
              <a:buChar char="Ø"/>
              <a:defRPr/>
            </a:pP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Wyjazdowe posiedzenie Komisji ds. BHP w Rolnictwie przy Okręgowym Inspektorze Pracy </a:t>
            </a:r>
            <a:b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rPr>
              <a:t>w Bydgoszczy</a:t>
            </a:r>
          </a:p>
        </p:txBody>
      </p:sp>
      <p:pic>
        <p:nvPicPr>
          <p:cNvPr id="2" name="Picture 4" descr="W:\Sekcja_2P\1. ROK 2015\3. PROGRAMY PREWENCYJNE\T 106 P_SZANUJ ŻYCIE. BEZPIECZNA PRACA W GOSPODARSTWIE ROLNYM\Logo Kampanii\logo duże.jpg">
            <a:extLst>
              <a:ext uri="{FF2B5EF4-FFF2-40B4-BE49-F238E27FC236}">
                <a16:creationId xmlns:a16="http://schemas.microsoft.com/office/drawing/2014/main" id="{E71451AD-AC91-97EF-1375-322C80B821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2" y="4189626"/>
            <a:ext cx="1919952" cy="93755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A51BD68B-9258-A746-1FD9-9E4094C6BF30}"/>
              </a:ext>
            </a:extLst>
          </p:cNvPr>
          <p:cNvPicPr/>
          <p:nvPr/>
        </p:nvPicPr>
        <p:blipFill rotWithShape="1">
          <a:blip r:embed="rId4" cstate="print">
            <a:extLst>
              <a:ext uri="{28A0092B-C50C-407E-A947-70E740481C1C}">
                <a14:useLocalDpi xmlns:a14="http://schemas.microsoft.com/office/drawing/2010/main" val="0"/>
              </a:ext>
            </a:extLst>
          </a:blip>
          <a:srcRect t="21688" r="-2972" b="14621"/>
          <a:stretch/>
        </p:blipFill>
        <p:spPr bwMode="auto">
          <a:xfrm>
            <a:off x="6804248" y="4000426"/>
            <a:ext cx="2382148" cy="1143074"/>
          </a:xfrm>
          <a:prstGeom prst="rect">
            <a:avLst/>
          </a:prstGeom>
          <a:ln>
            <a:noFill/>
          </a:ln>
          <a:effectLst>
            <a:softEdge rad="25400"/>
          </a:effectLst>
          <a:extLst>
            <a:ext uri="{53640926-AAD7-44D8-BBD7-CCE9431645EC}">
              <a14:shadowObscured xmlns:a14="http://schemas.microsoft.com/office/drawing/2010/main"/>
            </a:ext>
          </a:extLst>
        </p:spPr>
      </p:pic>
      <p:pic>
        <p:nvPicPr>
          <p:cNvPr id="7" name="Obraz 6">
            <a:extLst>
              <a:ext uri="{FF2B5EF4-FFF2-40B4-BE49-F238E27FC236}">
                <a16:creationId xmlns:a16="http://schemas.microsoft.com/office/drawing/2014/main" id="{23CB1231-9975-6DBC-8E01-6EE51A86777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010356" y="3978297"/>
            <a:ext cx="2273612" cy="1143074"/>
          </a:xfrm>
          <a:prstGeom prst="rect">
            <a:avLst/>
          </a:prstGeom>
          <a:ln>
            <a:noFill/>
          </a:ln>
          <a:effectLst>
            <a:softEdge rad="25400"/>
          </a:effectLst>
        </p:spPr>
      </p:pic>
      <p:pic>
        <p:nvPicPr>
          <p:cNvPr id="8" name="Obraz 7">
            <a:extLst>
              <a:ext uri="{FF2B5EF4-FFF2-40B4-BE49-F238E27FC236}">
                <a16:creationId xmlns:a16="http://schemas.microsoft.com/office/drawing/2014/main" id="{1D095D76-7DD0-2A40-80B0-4B3ACF9AF404}"/>
              </a:ext>
            </a:extLst>
          </p:cNvPr>
          <p:cNvPicPr/>
          <p:nvPr/>
        </p:nvPicPr>
        <p:blipFill rotWithShape="1">
          <a:blip r:embed="rId6" cstate="print">
            <a:extLst>
              <a:ext uri="{28A0092B-C50C-407E-A947-70E740481C1C}">
                <a14:useLocalDpi xmlns:a14="http://schemas.microsoft.com/office/drawing/2010/main" val="0"/>
              </a:ext>
            </a:extLst>
          </a:blip>
          <a:srcRect t="18242" r="719"/>
          <a:stretch/>
        </p:blipFill>
        <p:spPr bwMode="auto">
          <a:xfrm>
            <a:off x="4300746" y="4000426"/>
            <a:ext cx="2484050" cy="1120945"/>
          </a:xfrm>
          <a:prstGeom prst="rect">
            <a:avLst/>
          </a:prstGeom>
          <a:ln>
            <a:noFill/>
          </a:ln>
          <a:effectLst>
            <a:softEdge rad="254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67839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pic>
        <p:nvPicPr>
          <p:cNvPr id="4" name="Picture 5">
            <a:extLst>
              <a:ext uri="{FF2B5EF4-FFF2-40B4-BE49-F238E27FC236}">
                <a16:creationId xmlns:a16="http://schemas.microsoft.com/office/drawing/2014/main" id="{64D0B8A4-55F1-CCF0-63B8-178680CEB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07603" y="1566831"/>
            <a:ext cx="7128792" cy="3564396"/>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6" name="Prostokąt 5">
            <a:extLst>
              <a:ext uri="{FF2B5EF4-FFF2-40B4-BE49-F238E27FC236}">
                <a16:creationId xmlns:a16="http://schemas.microsoft.com/office/drawing/2014/main" id="{9C33E9DF-DDC1-D5FA-3115-771914CDE943}"/>
              </a:ext>
            </a:extLst>
          </p:cNvPr>
          <p:cNvSpPr/>
          <p:nvPr/>
        </p:nvSpPr>
        <p:spPr>
          <a:xfrm>
            <a:off x="320675" y="699542"/>
            <a:ext cx="8502649" cy="86728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lnSpc>
                <a:spcPct val="150000"/>
              </a:lnSpc>
              <a:spcBef>
                <a:spcPct val="0"/>
              </a:spcBef>
              <a:spcAft>
                <a:spcPct val="0"/>
              </a:spcAft>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Kampania prewencyjno-kontrolna „Budowa. STOP wypadkom!” </a:t>
            </a:r>
          </a:p>
          <a:p>
            <a:pPr algn="ctr" defTabSz="914400" fontAlgn="base">
              <a:lnSpc>
                <a:spcPct val="150000"/>
              </a:lnSpc>
              <a:spcBef>
                <a:spcPct val="0"/>
              </a:spcBef>
              <a:spcAft>
                <a:spcPct val="0"/>
              </a:spcAft>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2022-2024 – program informacyjno-edukacyjny </a:t>
            </a:r>
          </a:p>
        </p:txBody>
      </p:sp>
    </p:spTree>
    <p:extLst>
      <p:ext uri="{BB962C8B-B14F-4D97-AF65-F5344CB8AC3E}">
        <p14:creationId xmlns:p14="http://schemas.microsoft.com/office/powerpoint/2010/main" val="1257782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35496" y="555526"/>
            <a:ext cx="9144000" cy="3744416"/>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W ramach kampanii prewencyjno-kontrolnej „Budowa. STOP wypadkom!” 2022-2024 – program informacyjno-edukacyjny zorganizowano 15 szkoleń, w których uczestniczyło 55 podmiotów (pracodawców). Szkoleniami objęto zagadnienia prawnej ochrony pracy, w tym zagadnienia technicznego bezpieczeństwa pracy (bhp). Miejsca, w których przeprowadzono przedmiotowe szkolenia w ramach IX Ogólnopolskiej edycja „Tygodnia Bezpieczeństwa” pod hasłem "Budowa się kończy, bezpieczeństwo nigdy" to: Politechnika Bydgoska; teren budowy Szpitala Wojewódzkiego we Włocławku; Centrum Szkoleniowe „Wysoko Nisko” w Toruniu; budowa osiedla mieszkaniowego w Bydgoszczy; budowa budynku wielorodzinnego w Inowrocławiu; kolejna budowa osiedla mieszkaniowego w Bydgoszczy; budowa zespołu budynków mieszkalnych wielorodzinnych w Bydgoszczy (z pokazem dotyczącym m.in. środków ochrony przed upadkiem z wysokości oraz szkolenie na temat kształtowania kultury bezpieczeństwa pracy i przywiązywania wagi do szczegółów pracy na budowie; teren budowy apartamentowca w Ciechocinku; budowa drogi szybkiego ruchu S5 w Świeciu</a:t>
            </a:r>
            <a:endParaRPr lang="pl-PL" sz="1800" b="1" dirty="0">
              <a:latin typeface="Arial" panose="020B0604020202020204" pitchFamily="34" charset="0"/>
              <a:ea typeface="SimSun" panose="02010600030101010101" pitchFamily="2" charset="-122"/>
            </a:endParaRPr>
          </a:p>
        </p:txBody>
      </p:sp>
      <p:pic>
        <p:nvPicPr>
          <p:cNvPr id="4" name="Obraz 3">
            <a:extLst>
              <a:ext uri="{FF2B5EF4-FFF2-40B4-BE49-F238E27FC236}">
                <a16:creationId xmlns:a16="http://schemas.microsoft.com/office/drawing/2014/main" id="{6EC02968-79CE-9E48-2ECC-855188CEA7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3363838"/>
            <a:ext cx="2551264" cy="1699717"/>
          </a:xfrm>
          <a:prstGeom prst="rect">
            <a:avLst/>
          </a:prstGeom>
          <a:noFill/>
          <a:ln>
            <a:noFill/>
          </a:ln>
          <a:effectLst>
            <a:softEdge rad="25400"/>
          </a:effectLst>
        </p:spPr>
      </p:pic>
      <p:pic>
        <p:nvPicPr>
          <p:cNvPr id="6" name="Picture 5">
            <a:extLst>
              <a:ext uri="{FF2B5EF4-FFF2-40B4-BE49-F238E27FC236}">
                <a16:creationId xmlns:a16="http://schemas.microsoft.com/office/drawing/2014/main" id="{FE4778D9-9471-2484-27B8-0E7BD5A39B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1432" y="3363838"/>
            <a:ext cx="3399434" cy="1699717"/>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953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35496" y="555526"/>
            <a:ext cx="9144000" cy="3744416"/>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spcBef>
                <a:spcPct val="0"/>
              </a:spcBef>
              <a:spcAft>
                <a:spcPct val="0"/>
              </a:spcAft>
              <a:buNone/>
              <a:defRPr/>
            </a:pPr>
            <a:r>
              <a:rPr lang="pl-PL" sz="2000" b="1" dirty="0">
                <a:solidFill>
                  <a:srgbClr val="004475"/>
                </a:solidFill>
                <a:latin typeface="Arial" panose="020B0604020202020204" pitchFamily="34" charset="0"/>
                <a:ea typeface="SimSun" panose="02010600030101010101" pitchFamily="2" charset="-122"/>
                <a:cs typeface="Arial" panose="020B0604020202020204" pitchFamily="34" charset="0"/>
              </a:rPr>
              <a:t>Grupa Robocza przy Porozumieniu dla Bezpieczeństwa Pracy </a:t>
            </a:r>
            <a:br>
              <a:rPr lang="pl-PL" sz="20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2000" b="1" dirty="0">
                <a:solidFill>
                  <a:srgbClr val="004475"/>
                </a:solidFill>
                <a:latin typeface="Arial" panose="020B0604020202020204" pitchFamily="34" charset="0"/>
                <a:ea typeface="SimSun" panose="02010600030101010101" pitchFamily="2" charset="-122"/>
                <a:cs typeface="Arial" panose="020B0604020202020204" pitchFamily="34" charset="0"/>
              </a:rPr>
              <a:t>w Budownictwie </a:t>
            </a: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W dniach 23.02., 05.04., 11.10., 29.11. oraz 20.12.2022 r. w siedzibie Okręgowego Inspektoratu Pracy </a:t>
            </a:r>
            <a:b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w Bydgoszczy odbyły się spotkania tzw. Grupy Roboczej przy Porozumieniu dla Bezpieczeństwa Pracy </a:t>
            </a:r>
            <a:b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w Budownictwie.</a:t>
            </a: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Podczas spotkań omawiano propozycje przyjęcia nowego standardu pracy, tj. prac na wysokości do 1 metra, co finalnie poskutkowało wprowadzeniem powyższego w życie przez sygnatariuszy Porozumienia.</a:t>
            </a: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W drugim półroczu 2022 r. omawiano potrzeby sygnatariuszy związane koniecznością szkolenia kadry kierowniczej. W tym celu na jedno ze spotkań zaproszono gości (menedżerów, psychologów), którzy przedstawili swoją ofertą. </a:t>
            </a:r>
          </a:p>
        </p:txBody>
      </p:sp>
      <p:pic>
        <p:nvPicPr>
          <p:cNvPr id="6" name="Picture 5">
            <a:extLst>
              <a:ext uri="{FF2B5EF4-FFF2-40B4-BE49-F238E27FC236}">
                <a16:creationId xmlns:a16="http://schemas.microsoft.com/office/drawing/2014/main" id="{FE4778D9-9471-2484-27B8-0E7BD5A39B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1432" y="3363838"/>
            <a:ext cx="3399434" cy="1699717"/>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3BCB0E9-E8E2-0742-CF97-B8538D8EB5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352" y="3884659"/>
            <a:ext cx="2638360" cy="1232151"/>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37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Prostokąt 5">
            <a:extLst>
              <a:ext uri="{FF2B5EF4-FFF2-40B4-BE49-F238E27FC236}">
                <a16:creationId xmlns:a16="http://schemas.microsoft.com/office/drawing/2014/main" id="{9C33E9DF-DDC1-D5FA-3115-771914CDE943}"/>
              </a:ext>
            </a:extLst>
          </p:cNvPr>
          <p:cNvSpPr/>
          <p:nvPr/>
        </p:nvSpPr>
        <p:spPr>
          <a:xfrm>
            <a:off x="1240800" y="699542"/>
            <a:ext cx="6662400" cy="141506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lnSpc>
                <a:spcPct val="150000"/>
              </a:lnSpc>
              <a:spcBef>
                <a:spcPct val="0"/>
              </a:spcBef>
              <a:spcAft>
                <a:spcPct val="0"/>
              </a:spcAft>
              <a:defRPr/>
            </a:pPr>
            <a:r>
              <a:rPr lang="pl-PL" sz="20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Działania prewencyjno-promocyjne na rzecz </a:t>
            </a:r>
          </a:p>
          <a:p>
            <a:pPr algn="ctr" defTabSz="914400" fontAlgn="base">
              <a:lnSpc>
                <a:spcPct val="150000"/>
              </a:lnSpc>
              <a:spcBef>
                <a:spcPct val="0"/>
              </a:spcBef>
              <a:spcAft>
                <a:spcPct val="0"/>
              </a:spcAft>
              <a:defRPr/>
            </a:pPr>
            <a:r>
              <a:rPr lang="pl-PL" sz="20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wykonywania przez obywateli </a:t>
            </a:r>
            <a:br>
              <a:rPr lang="pl-PL" sz="20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pl-PL" sz="20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Ukrainy legalnej pracy na terytorium RP</a:t>
            </a:r>
          </a:p>
        </p:txBody>
      </p:sp>
      <p:pic>
        <p:nvPicPr>
          <p:cNvPr id="2050" name="Picture 2">
            <a:extLst>
              <a:ext uri="{FF2B5EF4-FFF2-40B4-BE49-F238E27FC236}">
                <a16:creationId xmlns:a16="http://schemas.microsoft.com/office/drawing/2014/main" id="{6D3FE9BA-B162-216F-3632-E193A3308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459" y="2114609"/>
            <a:ext cx="2999082" cy="261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261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35496" y="555526"/>
            <a:ext cx="9144000" cy="3744416"/>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fontAlgn="base">
              <a:lnSpc>
                <a:spcPct val="150000"/>
              </a:lnSpc>
              <a:spcBef>
                <a:spcPct val="0"/>
              </a:spcBef>
              <a:spcAft>
                <a:spcPct val="0"/>
              </a:spcAft>
              <a:buNone/>
              <a:defRPr/>
            </a:pPr>
            <a:r>
              <a:rPr lang="pl-PL" sz="1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Działania prewencyjno-promocyjne na rzecz wykonywania przez obywateli Ukrainy legalnej pracy na terytorium RP</a:t>
            </a: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Celem działalności prewencyjno-promocyjnej wykonywanej przez Okręgowy Inspektorat Pracy było przede wszystkim informowanie o przepisach prawnych regulujących podejmowanie pracy w Polsce, ze szczególnym uwzględnieniem nowych regulacji</a:t>
            </a: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rPr>
              <a:t>Audycje radiowe</a:t>
            </a:r>
          </a:p>
          <a:p>
            <a:pPr marL="0" indent="0" algn="ctr" fontAlgn="base">
              <a:spcBef>
                <a:spcPct val="0"/>
              </a:spcBef>
              <a:spcAft>
                <a:spcPct val="0"/>
              </a:spcAft>
              <a:buNone/>
              <a:defRPr/>
            </a:pPr>
            <a:r>
              <a:rPr lang="pl-PL" sz="1400" b="1" dirty="0" err="1">
                <a:solidFill>
                  <a:srgbClr val="004475"/>
                </a:solidFill>
                <a:latin typeface="Arial" panose="020B0604020202020204" pitchFamily="34" charset="0"/>
                <a:ea typeface="SimSun" panose="02010600030101010101" pitchFamily="2" charset="-122"/>
                <a:cs typeface="Arial" panose="020B0604020202020204" pitchFamily="34" charset="0"/>
              </a:rPr>
              <a:t>Inpektorzy</a:t>
            </a: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 Okręgowego Inspektoratu Pracy gościli czterokrotnie w programach radiowych, na antenie Polskiego Radia PIK.</a:t>
            </a:r>
          </a:p>
          <a:p>
            <a:pPr marL="0" indent="0" algn="ctr" fontAlgn="base">
              <a:spcBef>
                <a:spcPct val="0"/>
              </a:spcBef>
              <a:spcAft>
                <a:spcPct val="0"/>
              </a:spcAft>
              <a:buNone/>
              <a:defRPr/>
            </a:pPr>
            <a:endPar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rPr>
              <a:t>Porady prawne</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Zorganizowaliśmy 10 dyżurów w siedzibie Kujawsko-Pomorskiego Urzędu Wojewódzkiego w Bydgoszczy w ramach, których udzielał osobistych porad prawnych. Porady skierowane były do obywateli Ukrainy, </a:t>
            </a:r>
            <a:b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a także przedsiębiorców poszukujących merytorycznego wsparcia dotyczącego legalności zatrudniania</a:t>
            </a: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p:txBody>
      </p:sp>
      <p:pic>
        <p:nvPicPr>
          <p:cNvPr id="2" name="Picture 2">
            <a:extLst>
              <a:ext uri="{FF2B5EF4-FFF2-40B4-BE49-F238E27FC236}">
                <a16:creationId xmlns:a16="http://schemas.microsoft.com/office/drawing/2014/main" id="{90FA86CE-7B88-A40E-8F64-EA4F8986B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7" y="4086538"/>
            <a:ext cx="1152127" cy="1005492"/>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0053F311-5114-4763-90FA-FCB78F4281B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1684" y="3926520"/>
            <a:ext cx="1826819" cy="1189303"/>
          </a:xfrm>
          <a:prstGeom prst="rect">
            <a:avLst/>
          </a:prstGeom>
          <a:noFill/>
          <a:ln>
            <a:noFill/>
          </a:ln>
          <a:effectLst>
            <a:softEdge rad="25400"/>
          </a:effectLst>
        </p:spPr>
      </p:pic>
      <p:sp>
        <p:nvSpPr>
          <p:cNvPr id="8" name="Symbol zastępczy zawartości 6">
            <a:extLst>
              <a:ext uri="{FF2B5EF4-FFF2-40B4-BE49-F238E27FC236}">
                <a16:creationId xmlns:a16="http://schemas.microsoft.com/office/drawing/2014/main" id="{866BEB53-F36B-2EC5-23AE-5454D0A38E39}"/>
              </a:ext>
            </a:extLst>
          </p:cNvPr>
          <p:cNvSpPr txBox="1">
            <a:spLocks/>
          </p:cNvSpPr>
          <p:nvPr/>
        </p:nvSpPr>
        <p:spPr>
          <a:xfrm>
            <a:off x="1584176" y="3926520"/>
            <a:ext cx="5904656" cy="746844"/>
          </a:xfrm>
          <a:scene3d>
            <a:camera prst="orthographicFront"/>
            <a:lightRig rig="threePt" dir="t"/>
          </a:scene3d>
          <a:sp3d>
            <a:bevelT/>
          </a:sp3d>
        </p:spPr>
        <p:txBody>
          <a:bodyPr vert="horz" lIns="91432" tIns="45716" rIns="91432" bIns="45716" rtlCol="0">
            <a:normAutofit fontScale="92500" lnSpcReduction="10000"/>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spcBef>
                <a:spcPct val="0"/>
              </a:spcBef>
              <a:spcAft>
                <a:spcPct val="0"/>
              </a:spcAft>
              <a:buNone/>
              <a:defRPr/>
            </a:pPr>
            <a:endPar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rPr>
              <a:t>Targi</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Braliśmy udział w imprezach branżowych w tym targach pracy webinariach i akcjach prowadzonych przez partnerów społecznych</a:t>
            </a:r>
          </a:p>
        </p:txBody>
      </p:sp>
    </p:spTree>
    <p:extLst>
      <p:ext uri="{BB962C8B-B14F-4D97-AF65-F5344CB8AC3E}">
        <p14:creationId xmlns:p14="http://schemas.microsoft.com/office/powerpoint/2010/main" val="362259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17C9D967-EC47-9086-EEEC-13D87321D087}"/>
              </a:ext>
            </a:extLst>
          </p:cNvPr>
          <p:cNvSpPr/>
          <p:nvPr/>
        </p:nvSpPr>
        <p:spPr>
          <a:xfrm>
            <a:off x="-3046" y="-20538"/>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7" name="Łącznik prosty 3"/>
          <p:cNvCxnSpPr/>
          <p:nvPr/>
        </p:nvCxnSpPr>
        <p:spPr>
          <a:xfrm>
            <a:off x="0" y="739536"/>
            <a:ext cx="9144000" cy="0"/>
          </a:xfrm>
          <a:prstGeom prst="line">
            <a:avLst/>
          </a:prstGeom>
          <a:ln w="19050">
            <a:solidFill>
              <a:srgbClr val="005596"/>
            </a:solidFill>
          </a:ln>
        </p:spPr>
        <p:style>
          <a:lnRef idx="1">
            <a:schemeClr val="accent1"/>
          </a:lnRef>
          <a:fillRef idx="0">
            <a:schemeClr val="accent1"/>
          </a:fillRef>
          <a:effectRef idx="0">
            <a:schemeClr val="accent1"/>
          </a:effectRef>
          <a:fontRef idx="minor">
            <a:schemeClr val="tx1"/>
          </a:fontRef>
        </p:style>
      </p:cxnSp>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278" y="1214029"/>
            <a:ext cx="1954802" cy="3851098"/>
          </a:xfrm>
          <a:prstGeom prst="rect">
            <a:avLst/>
          </a:prstGeom>
          <a:noFill/>
          <a:ln>
            <a:noFill/>
          </a:ln>
          <a:effectLst>
            <a:outerShdw dist="35921" dir="2700000" algn="ctr" rotWithShape="0">
              <a:schemeClr val="bg2"/>
            </a:outerShdw>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467285" y="1238964"/>
            <a:ext cx="6296215" cy="3541619"/>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764380" y="1132703"/>
            <a:ext cx="3615240" cy="3683217"/>
          </a:xfrm>
          <a:prstGeom prst="rect">
            <a:avLst/>
          </a:prstGeom>
          <a:noFill/>
          <a:ln>
            <a:noFill/>
          </a:ln>
          <a:effectLst>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Obraz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5776" y="1132703"/>
            <a:ext cx="3615240" cy="3615240"/>
          </a:xfrm>
          <a:prstGeom prst="ellipse">
            <a:avLst/>
          </a:prstGeom>
          <a:ln>
            <a:noFill/>
          </a:ln>
          <a:effectLst>
            <a:softEdge rad="50800"/>
          </a:effec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1843592" y="1132703"/>
            <a:ext cx="5450724" cy="3968422"/>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az 4">
            <a:extLst>
              <a:ext uri="{FF2B5EF4-FFF2-40B4-BE49-F238E27FC236}">
                <a16:creationId xmlns:a16="http://schemas.microsoft.com/office/drawing/2014/main" id="{3A90DE74-6FAE-223D-0C36-F549F91D895A}"/>
              </a:ext>
            </a:extLst>
          </p:cNvPr>
          <p:cNvPicPr>
            <a:picLocks noChangeAspect="1"/>
          </p:cNvPicPr>
          <p:nvPr/>
        </p:nvPicPr>
        <p:blipFill>
          <a:blip r:embed="rId8"/>
          <a:stretch>
            <a:fillRect/>
          </a:stretch>
        </p:blipFill>
        <p:spPr>
          <a:xfrm>
            <a:off x="1796010" y="-4447"/>
            <a:ext cx="5551980" cy="703989"/>
          </a:xfrm>
          <a:prstGeom prst="rect">
            <a:avLst/>
          </a:prstGeom>
        </p:spPr>
      </p:pic>
      <p:sp>
        <p:nvSpPr>
          <p:cNvPr id="6" name="Prostokąt 5">
            <a:extLst>
              <a:ext uri="{FF2B5EF4-FFF2-40B4-BE49-F238E27FC236}">
                <a16:creationId xmlns:a16="http://schemas.microsoft.com/office/drawing/2014/main" id="{C127240D-D07E-6D55-32C4-80E664EAAFEF}"/>
              </a:ext>
            </a:extLst>
          </p:cNvPr>
          <p:cNvSpPr/>
          <p:nvPr/>
        </p:nvSpPr>
        <p:spPr>
          <a:xfrm>
            <a:off x="2868651" y="483518"/>
            <a:ext cx="3406703" cy="89120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lnSpc>
                <a:spcPct val="150000"/>
              </a:lnSpc>
              <a:spcBef>
                <a:spcPct val="0"/>
              </a:spcBef>
              <a:spcAft>
                <a:spcPct val="0"/>
              </a:spcAft>
              <a:defRPr/>
            </a:pPr>
            <a:r>
              <a:rPr lang="pl-PL" sz="40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KONKURSY</a:t>
            </a:r>
          </a:p>
        </p:txBody>
      </p:sp>
    </p:spTree>
    <p:extLst>
      <p:ext uri="{BB962C8B-B14F-4D97-AF65-F5344CB8AC3E}">
        <p14:creationId xmlns:p14="http://schemas.microsoft.com/office/powerpoint/2010/main" val="1662178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3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3000" fill="hold"/>
                                        <p:tgtEl>
                                          <p:spTgt spid="19"/>
                                        </p:tgtEl>
                                        <p:attrNameLst>
                                          <p:attrName>ppt_x</p:attrName>
                                        </p:attrNameLst>
                                      </p:cBhvr>
                                      <p:tavLst>
                                        <p:tav tm="0">
                                          <p:val>
                                            <p:strVal val="1+#ppt_w/2"/>
                                          </p:val>
                                        </p:tav>
                                        <p:tav tm="100000">
                                          <p:val>
                                            <p:strVal val="#ppt_x"/>
                                          </p:val>
                                        </p:tav>
                                      </p:tavLst>
                                    </p:anim>
                                    <p:anim calcmode="lin" valueType="num">
                                      <p:cBhvr additive="base">
                                        <p:cTn id="8" dur="3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xit" presetSubtype="8" fill="hold" nodeType="afterEffect">
                                  <p:stCondLst>
                                    <p:cond delay="1250"/>
                                  </p:stCondLst>
                                  <p:childTnLst>
                                    <p:anim calcmode="lin" valueType="num">
                                      <p:cBhvr additive="base">
                                        <p:cTn id="11" dur="1500"/>
                                        <p:tgtEl>
                                          <p:spTgt spid="19"/>
                                        </p:tgtEl>
                                        <p:attrNameLst>
                                          <p:attrName>ppt_x</p:attrName>
                                        </p:attrNameLst>
                                      </p:cBhvr>
                                      <p:tavLst>
                                        <p:tav tm="0">
                                          <p:val>
                                            <p:strVal val="ppt_x"/>
                                          </p:val>
                                        </p:tav>
                                        <p:tav tm="100000">
                                          <p:val>
                                            <p:strVal val="0-ppt_w/2"/>
                                          </p:val>
                                        </p:tav>
                                      </p:tavLst>
                                    </p:anim>
                                    <p:anim calcmode="lin" valueType="num">
                                      <p:cBhvr additive="base">
                                        <p:cTn id="12" dur="1500"/>
                                        <p:tgtEl>
                                          <p:spTgt spid="19"/>
                                        </p:tgtEl>
                                        <p:attrNameLst>
                                          <p:attrName>ppt_y</p:attrName>
                                        </p:attrNameLst>
                                      </p:cBhvr>
                                      <p:tavLst>
                                        <p:tav tm="0">
                                          <p:val>
                                            <p:strVal val="ppt_y"/>
                                          </p:val>
                                        </p:tav>
                                        <p:tav tm="100000">
                                          <p:val>
                                            <p:strVal val="ppt_y"/>
                                          </p:val>
                                        </p:tav>
                                      </p:tavLst>
                                    </p:anim>
                                    <p:set>
                                      <p:cBhvr>
                                        <p:cTn id="13" dur="1" fill="hold">
                                          <p:stCondLst>
                                            <p:cond delay="1499"/>
                                          </p:stCondLst>
                                        </p:cTn>
                                        <p:tgtEl>
                                          <p:spTgt spid="19"/>
                                        </p:tgtEl>
                                        <p:attrNameLst>
                                          <p:attrName>style.visibility</p:attrName>
                                        </p:attrNameLst>
                                      </p:cBhvr>
                                      <p:to>
                                        <p:strVal val="hidden"/>
                                      </p:to>
                                    </p:set>
                                  </p:childTnLst>
                                </p:cTn>
                              </p:par>
                            </p:childTnLst>
                          </p:cTn>
                        </p:par>
                        <p:par>
                          <p:cTn id="14" fill="hold">
                            <p:stCondLst>
                              <p:cond delay="5750"/>
                            </p:stCondLst>
                            <p:childTnLst>
                              <p:par>
                                <p:cTn id="15" presetID="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3000" fill="hold"/>
                                        <p:tgtEl>
                                          <p:spTgt spid="16"/>
                                        </p:tgtEl>
                                        <p:attrNameLst>
                                          <p:attrName>ppt_x</p:attrName>
                                        </p:attrNameLst>
                                      </p:cBhvr>
                                      <p:tavLst>
                                        <p:tav tm="0">
                                          <p:val>
                                            <p:strVal val="1+#ppt_w/2"/>
                                          </p:val>
                                        </p:tav>
                                        <p:tav tm="100000">
                                          <p:val>
                                            <p:strVal val="#ppt_x"/>
                                          </p:val>
                                        </p:tav>
                                      </p:tavLst>
                                    </p:anim>
                                    <p:anim calcmode="lin" valueType="num">
                                      <p:cBhvr additive="base">
                                        <p:cTn id="18" dur="30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8750"/>
                            </p:stCondLst>
                            <p:childTnLst>
                              <p:par>
                                <p:cTn id="20" presetID="2" presetClass="exit" presetSubtype="8" fill="hold" nodeType="afterEffect">
                                  <p:stCondLst>
                                    <p:cond delay="1250"/>
                                  </p:stCondLst>
                                  <p:childTnLst>
                                    <p:anim calcmode="lin" valueType="num">
                                      <p:cBhvr additive="base">
                                        <p:cTn id="21" dur="1500"/>
                                        <p:tgtEl>
                                          <p:spTgt spid="16"/>
                                        </p:tgtEl>
                                        <p:attrNameLst>
                                          <p:attrName>ppt_x</p:attrName>
                                        </p:attrNameLst>
                                      </p:cBhvr>
                                      <p:tavLst>
                                        <p:tav tm="0">
                                          <p:val>
                                            <p:strVal val="ppt_x"/>
                                          </p:val>
                                        </p:tav>
                                        <p:tav tm="100000">
                                          <p:val>
                                            <p:strVal val="0-ppt_w/2"/>
                                          </p:val>
                                        </p:tav>
                                      </p:tavLst>
                                    </p:anim>
                                    <p:anim calcmode="lin" valueType="num">
                                      <p:cBhvr additive="base">
                                        <p:cTn id="22" dur="1500"/>
                                        <p:tgtEl>
                                          <p:spTgt spid="16"/>
                                        </p:tgtEl>
                                        <p:attrNameLst>
                                          <p:attrName>ppt_y</p:attrName>
                                        </p:attrNameLst>
                                      </p:cBhvr>
                                      <p:tavLst>
                                        <p:tav tm="0">
                                          <p:val>
                                            <p:strVal val="ppt_y"/>
                                          </p:val>
                                        </p:tav>
                                        <p:tav tm="100000">
                                          <p:val>
                                            <p:strVal val="ppt_y"/>
                                          </p:val>
                                        </p:tav>
                                      </p:tavLst>
                                    </p:anim>
                                    <p:set>
                                      <p:cBhvr>
                                        <p:cTn id="23" dur="1" fill="hold">
                                          <p:stCondLst>
                                            <p:cond delay="1499"/>
                                          </p:stCondLst>
                                        </p:cTn>
                                        <p:tgtEl>
                                          <p:spTgt spid="16"/>
                                        </p:tgtEl>
                                        <p:attrNameLst>
                                          <p:attrName>style.visibility</p:attrName>
                                        </p:attrNameLst>
                                      </p:cBhvr>
                                      <p:to>
                                        <p:strVal val="hidden"/>
                                      </p:to>
                                    </p:set>
                                  </p:childTnLst>
                                </p:cTn>
                              </p:par>
                            </p:childTnLst>
                          </p:cTn>
                        </p:par>
                        <p:par>
                          <p:cTn id="24" fill="hold">
                            <p:stCondLst>
                              <p:cond delay="11500"/>
                            </p:stCondLst>
                            <p:childTnLst>
                              <p:par>
                                <p:cTn id="25" presetID="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3000" fill="hold"/>
                                        <p:tgtEl>
                                          <p:spTgt spid="14"/>
                                        </p:tgtEl>
                                        <p:attrNameLst>
                                          <p:attrName>ppt_x</p:attrName>
                                        </p:attrNameLst>
                                      </p:cBhvr>
                                      <p:tavLst>
                                        <p:tav tm="0">
                                          <p:val>
                                            <p:strVal val="1+#ppt_w/2"/>
                                          </p:val>
                                        </p:tav>
                                        <p:tav tm="100000">
                                          <p:val>
                                            <p:strVal val="#ppt_x"/>
                                          </p:val>
                                        </p:tav>
                                      </p:tavLst>
                                    </p:anim>
                                    <p:anim calcmode="lin" valueType="num">
                                      <p:cBhvr additive="base">
                                        <p:cTn id="28" dur="300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14500"/>
                            </p:stCondLst>
                            <p:childTnLst>
                              <p:par>
                                <p:cTn id="30" presetID="2" presetClass="exit" presetSubtype="8" fill="hold" nodeType="afterEffect">
                                  <p:stCondLst>
                                    <p:cond delay="1250"/>
                                  </p:stCondLst>
                                  <p:childTnLst>
                                    <p:anim calcmode="lin" valueType="num">
                                      <p:cBhvr additive="base">
                                        <p:cTn id="31" dur="1500"/>
                                        <p:tgtEl>
                                          <p:spTgt spid="14"/>
                                        </p:tgtEl>
                                        <p:attrNameLst>
                                          <p:attrName>ppt_x</p:attrName>
                                        </p:attrNameLst>
                                      </p:cBhvr>
                                      <p:tavLst>
                                        <p:tav tm="0">
                                          <p:val>
                                            <p:strVal val="ppt_x"/>
                                          </p:val>
                                        </p:tav>
                                        <p:tav tm="100000">
                                          <p:val>
                                            <p:strVal val="0-ppt_w/2"/>
                                          </p:val>
                                        </p:tav>
                                      </p:tavLst>
                                    </p:anim>
                                    <p:anim calcmode="lin" valueType="num">
                                      <p:cBhvr additive="base">
                                        <p:cTn id="32" dur="1500"/>
                                        <p:tgtEl>
                                          <p:spTgt spid="14"/>
                                        </p:tgtEl>
                                        <p:attrNameLst>
                                          <p:attrName>ppt_y</p:attrName>
                                        </p:attrNameLst>
                                      </p:cBhvr>
                                      <p:tavLst>
                                        <p:tav tm="0">
                                          <p:val>
                                            <p:strVal val="ppt_y"/>
                                          </p:val>
                                        </p:tav>
                                        <p:tav tm="100000">
                                          <p:val>
                                            <p:strVal val="ppt_y"/>
                                          </p:val>
                                        </p:tav>
                                      </p:tavLst>
                                    </p:anim>
                                    <p:set>
                                      <p:cBhvr>
                                        <p:cTn id="33" dur="1" fill="hold">
                                          <p:stCondLst>
                                            <p:cond delay="1499"/>
                                          </p:stCondLst>
                                        </p:cTn>
                                        <p:tgtEl>
                                          <p:spTgt spid="14"/>
                                        </p:tgtEl>
                                        <p:attrNameLst>
                                          <p:attrName>style.visibility</p:attrName>
                                        </p:attrNameLst>
                                      </p:cBhvr>
                                      <p:to>
                                        <p:strVal val="hidden"/>
                                      </p:to>
                                    </p:set>
                                  </p:childTnLst>
                                </p:cTn>
                              </p:par>
                            </p:childTnLst>
                          </p:cTn>
                        </p:par>
                        <p:par>
                          <p:cTn id="34" fill="hold">
                            <p:stCondLst>
                              <p:cond delay="17250"/>
                            </p:stCondLst>
                            <p:childTnLst>
                              <p:par>
                                <p:cTn id="35" presetID="2" presetClass="entr" presetSubtype="2" fill="hold" nodeType="afterEffect">
                                  <p:stCondLst>
                                    <p:cond delay="0"/>
                                  </p:stCondLst>
                                  <p:childTnLst>
                                    <p:set>
                                      <p:cBhvr>
                                        <p:cTn id="36" dur="1" fill="hold">
                                          <p:stCondLst>
                                            <p:cond delay="0"/>
                                          </p:stCondLst>
                                        </p:cTn>
                                        <p:tgtEl>
                                          <p:spTgt spid="4098"/>
                                        </p:tgtEl>
                                        <p:attrNameLst>
                                          <p:attrName>style.visibility</p:attrName>
                                        </p:attrNameLst>
                                      </p:cBhvr>
                                      <p:to>
                                        <p:strVal val="visible"/>
                                      </p:to>
                                    </p:set>
                                    <p:anim calcmode="lin" valueType="num">
                                      <p:cBhvr additive="base">
                                        <p:cTn id="37" dur="3000" fill="hold"/>
                                        <p:tgtEl>
                                          <p:spTgt spid="4098"/>
                                        </p:tgtEl>
                                        <p:attrNameLst>
                                          <p:attrName>ppt_x</p:attrName>
                                        </p:attrNameLst>
                                      </p:cBhvr>
                                      <p:tavLst>
                                        <p:tav tm="0">
                                          <p:val>
                                            <p:strVal val="1+#ppt_w/2"/>
                                          </p:val>
                                        </p:tav>
                                        <p:tav tm="100000">
                                          <p:val>
                                            <p:strVal val="#ppt_x"/>
                                          </p:val>
                                        </p:tav>
                                      </p:tavLst>
                                    </p:anim>
                                    <p:anim calcmode="lin" valueType="num">
                                      <p:cBhvr additive="base">
                                        <p:cTn id="38" dur="3000" fill="hold"/>
                                        <p:tgtEl>
                                          <p:spTgt spid="4098"/>
                                        </p:tgtEl>
                                        <p:attrNameLst>
                                          <p:attrName>ppt_y</p:attrName>
                                        </p:attrNameLst>
                                      </p:cBhvr>
                                      <p:tavLst>
                                        <p:tav tm="0">
                                          <p:val>
                                            <p:strVal val="#ppt_y"/>
                                          </p:val>
                                        </p:tav>
                                        <p:tav tm="100000">
                                          <p:val>
                                            <p:strVal val="#ppt_y"/>
                                          </p:val>
                                        </p:tav>
                                      </p:tavLst>
                                    </p:anim>
                                  </p:childTnLst>
                                </p:cTn>
                              </p:par>
                            </p:childTnLst>
                          </p:cTn>
                        </p:par>
                        <p:par>
                          <p:cTn id="39" fill="hold">
                            <p:stCondLst>
                              <p:cond delay="20250"/>
                            </p:stCondLst>
                            <p:childTnLst>
                              <p:par>
                                <p:cTn id="40" presetID="2" presetClass="exit" presetSubtype="8" fill="hold" nodeType="afterEffect">
                                  <p:stCondLst>
                                    <p:cond delay="1250"/>
                                  </p:stCondLst>
                                  <p:childTnLst>
                                    <p:anim calcmode="lin" valueType="num">
                                      <p:cBhvr additive="base">
                                        <p:cTn id="41" dur="1500"/>
                                        <p:tgtEl>
                                          <p:spTgt spid="4098"/>
                                        </p:tgtEl>
                                        <p:attrNameLst>
                                          <p:attrName>ppt_x</p:attrName>
                                        </p:attrNameLst>
                                      </p:cBhvr>
                                      <p:tavLst>
                                        <p:tav tm="0">
                                          <p:val>
                                            <p:strVal val="ppt_x"/>
                                          </p:val>
                                        </p:tav>
                                        <p:tav tm="100000">
                                          <p:val>
                                            <p:strVal val="0-ppt_w/2"/>
                                          </p:val>
                                        </p:tav>
                                      </p:tavLst>
                                    </p:anim>
                                    <p:anim calcmode="lin" valueType="num">
                                      <p:cBhvr additive="base">
                                        <p:cTn id="42" dur="1500"/>
                                        <p:tgtEl>
                                          <p:spTgt spid="4098"/>
                                        </p:tgtEl>
                                        <p:attrNameLst>
                                          <p:attrName>ppt_y</p:attrName>
                                        </p:attrNameLst>
                                      </p:cBhvr>
                                      <p:tavLst>
                                        <p:tav tm="0">
                                          <p:val>
                                            <p:strVal val="ppt_y"/>
                                          </p:val>
                                        </p:tav>
                                        <p:tav tm="100000">
                                          <p:val>
                                            <p:strVal val="ppt_y"/>
                                          </p:val>
                                        </p:tav>
                                      </p:tavLst>
                                    </p:anim>
                                    <p:set>
                                      <p:cBhvr>
                                        <p:cTn id="43" dur="1" fill="hold">
                                          <p:stCondLst>
                                            <p:cond delay="1499"/>
                                          </p:stCondLst>
                                        </p:cTn>
                                        <p:tgtEl>
                                          <p:spTgt spid="4098"/>
                                        </p:tgtEl>
                                        <p:attrNameLst>
                                          <p:attrName>style.visibility</p:attrName>
                                        </p:attrNameLst>
                                      </p:cBhvr>
                                      <p:to>
                                        <p:strVal val="hidden"/>
                                      </p:to>
                                    </p:set>
                                  </p:childTnLst>
                                </p:cTn>
                              </p:par>
                            </p:childTnLst>
                          </p:cTn>
                        </p:par>
                        <p:par>
                          <p:cTn id="44" fill="hold">
                            <p:stCondLst>
                              <p:cond delay="23000"/>
                            </p:stCondLst>
                            <p:childTnLst>
                              <p:par>
                                <p:cTn id="45" presetID="2" presetClass="entr" presetSubtype="2"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3000" fill="hold"/>
                                        <p:tgtEl>
                                          <p:spTgt spid="17"/>
                                        </p:tgtEl>
                                        <p:attrNameLst>
                                          <p:attrName>ppt_x</p:attrName>
                                        </p:attrNameLst>
                                      </p:cBhvr>
                                      <p:tavLst>
                                        <p:tav tm="0">
                                          <p:val>
                                            <p:strVal val="1+#ppt_w/2"/>
                                          </p:val>
                                        </p:tav>
                                        <p:tav tm="100000">
                                          <p:val>
                                            <p:strVal val="#ppt_x"/>
                                          </p:val>
                                        </p:tav>
                                      </p:tavLst>
                                    </p:anim>
                                    <p:anim calcmode="lin" valueType="num">
                                      <p:cBhvr additive="base">
                                        <p:cTn id="48" dur="3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Prostokąt 5">
            <a:extLst>
              <a:ext uri="{FF2B5EF4-FFF2-40B4-BE49-F238E27FC236}">
                <a16:creationId xmlns:a16="http://schemas.microsoft.com/office/drawing/2014/main" id="{9C33E9DF-DDC1-D5FA-3115-771914CDE943}"/>
              </a:ext>
            </a:extLst>
          </p:cNvPr>
          <p:cNvSpPr/>
          <p:nvPr/>
        </p:nvSpPr>
        <p:spPr>
          <a:xfrm>
            <a:off x="45760" y="699542"/>
            <a:ext cx="9052478"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spcBef>
                <a:spcPct val="0"/>
              </a:spcBef>
              <a:spcAft>
                <a:spcPct val="0"/>
              </a:spcAft>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Konkursy promujące pożądane postawy w zakresie praworządności </a:t>
            </a:r>
          </a:p>
          <a:p>
            <a:pPr algn="ctr" defTabSz="914400" fontAlgn="base">
              <a:spcBef>
                <a:spcPct val="0"/>
              </a:spcBef>
              <a:spcAft>
                <a:spcPct val="0"/>
              </a:spcAft>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 stosunkach pracy oraz bezpieczną i higieniczną pracę</a:t>
            </a:r>
          </a:p>
        </p:txBody>
      </p:sp>
      <p:sp>
        <p:nvSpPr>
          <p:cNvPr id="2" name="Symbol zastępczy zawartości 6">
            <a:extLst>
              <a:ext uri="{FF2B5EF4-FFF2-40B4-BE49-F238E27FC236}">
                <a16:creationId xmlns:a16="http://schemas.microsoft.com/office/drawing/2014/main" id="{EAAFB801-1CE0-89E5-D7BA-A73A97012A3D}"/>
              </a:ext>
            </a:extLst>
          </p:cNvPr>
          <p:cNvSpPr txBox="1">
            <a:spLocks/>
          </p:cNvSpPr>
          <p:nvPr/>
        </p:nvSpPr>
        <p:spPr>
          <a:xfrm>
            <a:off x="971600" y="1403531"/>
            <a:ext cx="8218160" cy="4120547"/>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spcBef>
                <a:spcPct val="0"/>
              </a:spcBef>
              <a:spcAft>
                <a:spcPct val="0"/>
              </a:spcAft>
              <a:buNone/>
              <a:defRPr/>
            </a:pPr>
            <a:r>
              <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rPr>
              <a:t>Pracodawca – Organizator Pracy Bezpiecznej</a:t>
            </a: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Celem konkursu jest budowanie pozytywnego wizerunku pracodawców dbających o systematyczną poprawę stanu bhp. Jak co roku konkurs przeprowadzono w trzech kategoriach tj. I kategoria - zakłady pracy do 49 pracowników, II kategoria - zakłady od 50 do 249 zatrudnionych oraz III kategoria - zakłady powyżej 249 zatrudnionych.</a:t>
            </a: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rPr>
              <a:t>Buduj Bezpiecznie</a:t>
            </a: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Do tegorocznej edycji konkursu zgłoszonych zostało 6 budów. Wszyscy nagrodzeni uczestnicy konkursu zostali zaprezentowani podczas Gali Okręgowego Inspektoratu Pracy w Bydgoszczy. Konkurs „Buduj bezpiecznie” dotyczył branży budowlanej i pozwolił wskazać, wśród których wykonawców panuje najwyższa kultura bezpieczeństwa podczas prowadzenia prac budowlanych. </a:t>
            </a:r>
          </a:p>
        </p:txBody>
      </p:sp>
      <p:pic>
        <p:nvPicPr>
          <p:cNvPr id="3" name="Obraz 2">
            <a:extLst>
              <a:ext uri="{FF2B5EF4-FFF2-40B4-BE49-F238E27FC236}">
                <a16:creationId xmlns:a16="http://schemas.microsoft.com/office/drawing/2014/main" id="{212C5152-DEF7-C3C3-AE1F-0AA5C3CFA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92" y="3797900"/>
            <a:ext cx="2016224" cy="1345600"/>
          </a:xfrm>
          <a:prstGeom prst="rect">
            <a:avLst/>
          </a:prstGeom>
          <a:ln>
            <a:noFill/>
          </a:ln>
          <a:effectLst>
            <a:softEdge rad="25400"/>
          </a:effectLst>
        </p:spPr>
      </p:pic>
      <p:pic>
        <p:nvPicPr>
          <p:cNvPr id="5" name="Picture 3">
            <a:extLst>
              <a:ext uri="{FF2B5EF4-FFF2-40B4-BE49-F238E27FC236}">
                <a16:creationId xmlns:a16="http://schemas.microsoft.com/office/drawing/2014/main" id="{95607BF3-C766-04C0-718F-E7D99B396C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23794" y="2837822"/>
            <a:ext cx="775798" cy="790386"/>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Obraz 8">
            <a:extLst>
              <a:ext uri="{FF2B5EF4-FFF2-40B4-BE49-F238E27FC236}">
                <a16:creationId xmlns:a16="http://schemas.microsoft.com/office/drawing/2014/main" id="{7A5F4783-EB6F-2934-D762-B05FCD5836F3}"/>
              </a:ext>
            </a:extLst>
          </p:cNvPr>
          <p:cNvPicPr>
            <a:picLocks noChangeAspect="1"/>
          </p:cNvPicPr>
          <p:nvPr/>
        </p:nvPicPr>
        <p:blipFill>
          <a:blip r:embed="rId6"/>
          <a:stretch>
            <a:fillRect/>
          </a:stretch>
        </p:blipFill>
        <p:spPr>
          <a:xfrm>
            <a:off x="7185266" y="3778066"/>
            <a:ext cx="1857712" cy="1216671"/>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Obraz 9">
            <a:extLst>
              <a:ext uri="{FF2B5EF4-FFF2-40B4-BE49-F238E27FC236}">
                <a16:creationId xmlns:a16="http://schemas.microsoft.com/office/drawing/2014/main" id="{0E78254A-29A1-2817-D198-5603A3F300DE}"/>
              </a:ext>
            </a:extLst>
          </p:cNvPr>
          <p:cNvPicPr>
            <a:picLocks noChangeAspect="1"/>
          </p:cNvPicPr>
          <p:nvPr/>
        </p:nvPicPr>
        <p:blipFill>
          <a:blip r:embed="rId7"/>
          <a:stretch>
            <a:fillRect/>
          </a:stretch>
        </p:blipFill>
        <p:spPr>
          <a:xfrm>
            <a:off x="5490278" y="3831033"/>
            <a:ext cx="2197102" cy="116370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Obraz 12">
            <a:extLst>
              <a:ext uri="{FF2B5EF4-FFF2-40B4-BE49-F238E27FC236}">
                <a16:creationId xmlns:a16="http://schemas.microsoft.com/office/drawing/2014/main" id="{5904A7E9-6320-2689-6F01-B0BAD63EED79}"/>
              </a:ext>
            </a:extLst>
          </p:cNvPr>
          <p:cNvPicPr>
            <a:picLocks noChangeAspect="1"/>
          </p:cNvPicPr>
          <p:nvPr/>
        </p:nvPicPr>
        <p:blipFill>
          <a:blip r:embed="rId8"/>
          <a:stretch>
            <a:fillRect/>
          </a:stretch>
        </p:blipFill>
        <p:spPr>
          <a:xfrm>
            <a:off x="3943601" y="3846262"/>
            <a:ext cx="2100171" cy="1159668"/>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Obraz 13">
            <a:extLst>
              <a:ext uri="{FF2B5EF4-FFF2-40B4-BE49-F238E27FC236}">
                <a16:creationId xmlns:a16="http://schemas.microsoft.com/office/drawing/2014/main" id="{B5212C45-53F1-C0CF-5D7D-906AF1205604}"/>
              </a:ext>
            </a:extLst>
          </p:cNvPr>
          <p:cNvPicPr>
            <a:picLocks noChangeAspect="1"/>
          </p:cNvPicPr>
          <p:nvPr/>
        </p:nvPicPr>
        <p:blipFill>
          <a:blip r:embed="rId9"/>
          <a:stretch>
            <a:fillRect/>
          </a:stretch>
        </p:blipFill>
        <p:spPr>
          <a:xfrm>
            <a:off x="2344290" y="3804134"/>
            <a:ext cx="1872109" cy="1217499"/>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2" descr="mtianim1">
            <a:extLst>
              <a:ext uri="{FF2B5EF4-FFF2-40B4-BE49-F238E27FC236}">
                <a16:creationId xmlns:a16="http://schemas.microsoft.com/office/drawing/2014/main" id="{CCC2DC76-C5EC-0067-182B-334640A08956}"/>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3156" y="1260006"/>
            <a:ext cx="1082148" cy="1504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044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500"/>
                            </p:stCondLst>
                            <p:childTnLst>
                              <p:par>
                                <p:cTn id="12" presetID="31" presetClass="entr" presetSubtype="0" fill="hold" nodeType="afterEffect">
                                  <p:stCondLst>
                                    <p:cond delay="125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par>
                          <p:cTn id="18" fill="hold">
                            <p:stCondLst>
                              <p:cond delay="3750"/>
                            </p:stCondLst>
                            <p:childTnLst>
                              <p:par>
                                <p:cTn id="19" presetID="31" presetClass="entr" presetSubtype="0" fill="hold" nodeType="afterEffect">
                                  <p:stCondLst>
                                    <p:cond delay="125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par>
                          <p:cTn id="25" fill="hold">
                            <p:stCondLst>
                              <p:cond delay="6000"/>
                            </p:stCondLst>
                            <p:childTnLst>
                              <p:par>
                                <p:cTn id="26" presetID="31" presetClass="entr" presetSubtype="0" fill="hold" nodeType="afterEffect">
                                  <p:stCondLst>
                                    <p:cond delay="125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style.rotation</p:attrName>
                                        </p:attrNameLst>
                                      </p:cBhvr>
                                      <p:tavLst>
                                        <p:tav tm="0">
                                          <p:val>
                                            <p:fltVal val="90"/>
                                          </p:val>
                                        </p:tav>
                                        <p:tav tm="100000">
                                          <p:val>
                                            <p:fltVal val="0"/>
                                          </p:val>
                                        </p:tav>
                                      </p:tavLst>
                                    </p:anim>
                                    <p:animEffect transition="in" filter="fade">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Prostokąt 5">
            <a:extLst>
              <a:ext uri="{FF2B5EF4-FFF2-40B4-BE49-F238E27FC236}">
                <a16:creationId xmlns:a16="http://schemas.microsoft.com/office/drawing/2014/main" id="{9C33E9DF-DDC1-D5FA-3115-771914CDE943}"/>
              </a:ext>
            </a:extLst>
          </p:cNvPr>
          <p:cNvSpPr/>
          <p:nvPr/>
        </p:nvSpPr>
        <p:spPr>
          <a:xfrm>
            <a:off x="179512" y="699542"/>
            <a:ext cx="8712967"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spcBef>
                <a:spcPct val="0"/>
              </a:spcBef>
              <a:spcAft>
                <a:spcPct val="0"/>
              </a:spcAft>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Konkursy dla uczniów szkół ponadpodstawowych </a:t>
            </a:r>
          </a:p>
          <a:p>
            <a:pPr algn="ctr" defTabSz="914400" fontAlgn="base">
              <a:spcBef>
                <a:spcPct val="0"/>
              </a:spcBef>
              <a:spcAft>
                <a:spcPct val="0"/>
              </a:spcAft>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z zakresu prawa pracy i bhp </a:t>
            </a:r>
          </a:p>
        </p:txBody>
      </p:sp>
      <p:pic>
        <p:nvPicPr>
          <p:cNvPr id="3074" name="Picture 2" descr="Główny Inspektorat Pracy | Konkurs „Poznaj swoje prawa w pracy”">
            <a:extLst>
              <a:ext uri="{FF2B5EF4-FFF2-40B4-BE49-F238E27FC236}">
                <a16:creationId xmlns:a16="http://schemas.microsoft.com/office/drawing/2014/main" id="{49512644-73E6-597E-6EBF-9094007E09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0" y="1611839"/>
            <a:ext cx="1099680" cy="771538"/>
          </a:xfrm>
          <a:prstGeom prst="rect">
            <a:avLst/>
          </a:prstGeom>
          <a:noFill/>
          <a:extLst>
            <a:ext uri="{909E8E84-426E-40DD-AFC4-6F175D3DCCD1}">
              <a14:hiddenFill xmlns:a14="http://schemas.microsoft.com/office/drawing/2010/main">
                <a:solidFill>
                  <a:srgbClr val="FFFFFF"/>
                </a:solidFill>
              </a14:hiddenFill>
            </a:ext>
          </a:extLst>
        </p:spPr>
      </p:pic>
      <p:pic>
        <p:nvPicPr>
          <p:cNvPr id="11" name="Obraz 10">
            <a:extLst>
              <a:ext uri="{FF2B5EF4-FFF2-40B4-BE49-F238E27FC236}">
                <a16:creationId xmlns:a16="http://schemas.microsoft.com/office/drawing/2014/main" id="{599F69A5-9E44-1529-96FD-47FDC8802C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20" t="19591" r="20608"/>
          <a:stretch/>
        </p:blipFill>
        <p:spPr bwMode="auto">
          <a:xfrm>
            <a:off x="15712" y="3992405"/>
            <a:ext cx="1573912" cy="1151095"/>
          </a:xfrm>
          <a:prstGeom prst="rect">
            <a:avLst/>
          </a:prstGeom>
          <a:noFill/>
          <a:ln>
            <a:noFill/>
          </a:ln>
          <a:effectLst>
            <a:softEdge rad="25400"/>
          </a:effectLst>
          <a:extLst>
            <a:ext uri="{53640926-AAD7-44D8-BBD7-CCE9431645EC}">
              <a14:shadowObscured xmlns:a14="http://schemas.microsoft.com/office/drawing/2010/main"/>
            </a:ext>
          </a:extLst>
        </p:spPr>
      </p:pic>
      <p:sp>
        <p:nvSpPr>
          <p:cNvPr id="2" name="Symbol zastępczy zawartości 6">
            <a:extLst>
              <a:ext uri="{FF2B5EF4-FFF2-40B4-BE49-F238E27FC236}">
                <a16:creationId xmlns:a16="http://schemas.microsoft.com/office/drawing/2014/main" id="{EAAFB801-1CE0-89E5-D7BA-A73A97012A3D}"/>
              </a:ext>
            </a:extLst>
          </p:cNvPr>
          <p:cNvSpPr txBox="1">
            <a:spLocks/>
          </p:cNvSpPr>
          <p:nvPr/>
        </p:nvSpPr>
        <p:spPr>
          <a:xfrm>
            <a:off x="1115616" y="1403531"/>
            <a:ext cx="7982624" cy="4120547"/>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spcBef>
                <a:spcPct val="0"/>
              </a:spcBef>
              <a:spcAft>
                <a:spcPct val="0"/>
              </a:spcAft>
              <a:buNone/>
              <a:defRPr/>
            </a:pPr>
            <a:r>
              <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rPr>
              <a:t>„Poznaj swoje prawa w pracy”</a:t>
            </a: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Jego celem jest popularyzowanie wśród uczniów szkół ponadpodstawowych wiedzy dotyczącej ochrony pracy, bezpieczeństwa i higieny pracy, legalności zatrudnienia oraz innej pracy zarobkowej. W konkursie udział wzięli uczniowie z terenu Województwa Kujawsko-Pomorskiego. Zgłoszonych zostało 20 uczniów z 11 szkół.</a:t>
            </a: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rPr>
              <a:t>konkurs wiedzy o zasadach bhp dla pracowników młodocianych zatrudnionych w rzemiośle realizowany wraz z Kujawsko-Pomorską Izbą Rzemiosła i Przedsiębiorczości w Bydgoszczy pod patronatem Kujawsko-Pomorskiego Kuratora Oświaty.</a:t>
            </a: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Celem konkursu jest popularyzacja wiedzy z zakresu ogólnych przepisów prawnej ochrony pracy oraz zasad bezpieczeństwa i higieny pracy wśród uczniów zawodu w rzemiośle. Konkurs adresowany jest do uczniów rzemiosła czyli młodocianych pracowników oraz uczniów odbywających praktykę u rzemieślników.</a:t>
            </a: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 </a:t>
            </a:r>
          </a:p>
        </p:txBody>
      </p:sp>
    </p:spTree>
    <p:extLst>
      <p:ext uri="{BB962C8B-B14F-4D97-AF65-F5344CB8AC3E}">
        <p14:creationId xmlns:p14="http://schemas.microsoft.com/office/powerpoint/2010/main" val="4035034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Prostokąt 5">
            <a:extLst>
              <a:ext uri="{FF2B5EF4-FFF2-40B4-BE49-F238E27FC236}">
                <a16:creationId xmlns:a16="http://schemas.microsoft.com/office/drawing/2014/main" id="{9C33E9DF-DDC1-D5FA-3115-771914CDE943}"/>
              </a:ext>
            </a:extLst>
          </p:cNvPr>
          <p:cNvSpPr/>
          <p:nvPr/>
        </p:nvSpPr>
        <p:spPr>
          <a:xfrm>
            <a:off x="3315887" y="699542"/>
            <a:ext cx="2512227" cy="36933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spcBef>
                <a:spcPct val="0"/>
              </a:spcBef>
              <a:spcAft>
                <a:spcPct val="0"/>
              </a:spcAft>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Konkursy rolnicze</a:t>
            </a:r>
          </a:p>
        </p:txBody>
      </p:sp>
      <p:sp>
        <p:nvSpPr>
          <p:cNvPr id="2" name="Symbol zastępczy zawartości 6">
            <a:extLst>
              <a:ext uri="{FF2B5EF4-FFF2-40B4-BE49-F238E27FC236}">
                <a16:creationId xmlns:a16="http://schemas.microsoft.com/office/drawing/2014/main" id="{EAAFB801-1CE0-89E5-D7BA-A73A97012A3D}"/>
              </a:ext>
            </a:extLst>
          </p:cNvPr>
          <p:cNvSpPr txBox="1">
            <a:spLocks/>
          </p:cNvSpPr>
          <p:nvPr/>
        </p:nvSpPr>
        <p:spPr>
          <a:xfrm>
            <a:off x="252224" y="1203598"/>
            <a:ext cx="8866232" cy="4455204"/>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spcBef>
                <a:spcPct val="0"/>
              </a:spcBef>
              <a:spcAft>
                <a:spcPct val="0"/>
              </a:spcAft>
              <a:buNone/>
              <a:defRPr/>
            </a:pPr>
            <a:r>
              <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rPr>
              <a:t>Bezpieczne Gospodarstwo Rolne</a:t>
            </a:r>
          </a:p>
          <a:p>
            <a:pPr marL="0" indent="0" algn="ctr" fontAlgn="base">
              <a:spcBef>
                <a:spcPct val="0"/>
              </a:spcBef>
              <a:spcAft>
                <a:spcPct val="0"/>
              </a:spcAft>
              <a:buNone/>
              <a:defRPr/>
            </a:pPr>
            <a:r>
              <a:rPr lang="pl-PL" sz="1200" b="1" dirty="0">
                <a:solidFill>
                  <a:srgbClr val="004475"/>
                </a:solidFill>
                <a:latin typeface="Arial" panose="020B0604020202020204" pitchFamily="34" charset="0"/>
                <a:ea typeface="SimSun" panose="02010600030101010101" pitchFamily="2" charset="-122"/>
                <a:cs typeface="Arial" panose="020B0604020202020204" pitchFamily="34" charset="0"/>
              </a:rPr>
              <a:t>W ramach IX edycji konkursu organizowanego przez KRUS przy współorganizacji PIP, Ministerstwa Rolnictwa </a:t>
            </a:r>
            <a:br>
              <a:rPr lang="pl-PL" sz="12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1200" b="1" dirty="0">
                <a:solidFill>
                  <a:srgbClr val="004475"/>
                </a:solidFill>
                <a:latin typeface="Arial" panose="020B0604020202020204" pitchFamily="34" charset="0"/>
                <a:ea typeface="SimSun" panose="02010600030101010101" pitchFamily="2" charset="-122"/>
                <a:cs typeface="Arial" panose="020B0604020202020204" pitchFamily="34" charset="0"/>
              </a:rPr>
              <a:t>i Rozwoju Wsi, ARiMR oraz Krajowego Ośrodka Wsparcia objęto wizytacjami gospodarstwa rolników, którzy zgłosili akces do ubiegłorocznej edycji. Członkowie komisji odwiedzili 67 zgłoszonych gospodarstw na terenie całego województwa kujawsko-pomorskiego podczas trzech etapów regionalnych oraz wojewódzkiego. </a:t>
            </a:r>
          </a:p>
          <a:p>
            <a:pPr marL="0" indent="0" algn="ctr" fontAlgn="base">
              <a:spcBef>
                <a:spcPct val="0"/>
              </a:spcBef>
              <a:spcAft>
                <a:spcPct val="0"/>
              </a:spcAft>
              <a:buNone/>
              <a:defRPr/>
            </a:pPr>
            <a:endParaRPr lang="pl-PL" sz="12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200" b="1" u="sng" dirty="0">
                <a:solidFill>
                  <a:srgbClr val="004475"/>
                </a:solidFill>
                <a:latin typeface="Arial" panose="020B0604020202020204" pitchFamily="34" charset="0"/>
                <a:ea typeface="SimSun" panose="02010600030101010101" pitchFamily="2" charset="-122"/>
                <a:cs typeface="Arial" panose="020B0604020202020204" pitchFamily="34" charset="0"/>
              </a:rPr>
              <a:t>XII Ogólnopolski Konkurs Plastyczny dla Dzieci „Bezpiecznie na wsi mamy, bo ryzyko upadków znamy.</a:t>
            </a:r>
          </a:p>
          <a:p>
            <a:pPr marL="0" indent="0" algn="ctr" fontAlgn="base">
              <a:spcBef>
                <a:spcPct val="0"/>
              </a:spcBef>
              <a:spcAft>
                <a:spcPct val="0"/>
              </a:spcAft>
              <a:buNone/>
              <a:defRPr/>
            </a:pPr>
            <a:r>
              <a:rPr lang="pl-PL" sz="1200" b="1" dirty="0">
                <a:solidFill>
                  <a:srgbClr val="004475"/>
                </a:solidFill>
                <a:latin typeface="Arial" panose="020B0604020202020204" pitchFamily="34" charset="0"/>
                <a:ea typeface="SimSun" panose="02010600030101010101" pitchFamily="2" charset="-122"/>
                <a:cs typeface="Arial" panose="020B0604020202020204" pitchFamily="34" charset="0"/>
              </a:rPr>
              <a:t> W konkursie wzięło udział 982 uczniów ze 125 placówek oświatowych województwa kujawsko-pomorskiego w dwóch kategoriach: klas 0-3 oraz 4-8. Spośród prac komisja konkursowa wyłoniła po trzy miejsca w każdej grupie wiekowej oraz 10 wyróżnień w grupie wiekowej 1-3 i 10 wśród prac uczniów klas 4-8. </a:t>
            </a:r>
          </a:p>
          <a:p>
            <a:pPr marL="0" indent="0" algn="ctr" fontAlgn="base">
              <a:spcBef>
                <a:spcPct val="0"/>
              </a:spcBef>
              <a:spcAft>
                <a:spcPct val="0"/>
              </a:spcAft>
              <a:buNone/>
              <a:defRPr/>
            </a:pPr>
            <a:endParaRPr lang="pl-PL" sz="12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200" b="1" u="sng" dirty="0">
                <a:solidFill>
                  <a:srgbClr val="004475"/>
                </a:solidFill>
                <a:latin typeface="Arial" panose="020B0604020202020204" pitchFamily="34" charset="0"/>
                <a:ea typeface="SimSun" panose="02010600030101010101" pitchFamily="2" charset="-122"/>
                <a:cs typeface="Arial" panose="020B0604020202020204" pitchFamily="34" charset="0"/>
              </a:rPr>
              <a:t>Konkurs Wiedzy o Bezpieczeństwie Pracy w Rolnictwie 2022</a:t>
            </a:r>
          </a:p>
          <a:p>
            <a:pPr marL="0" indent="0" algn="ctr" fontAlgn="base">
              <a:spcBef>
                <a:spcPct val="0"/>
              </a:spcBef>
              <a:spcAft>
                <a:spcPct val="0"/>
              </a:spcAft>
              <a:buNone/>
              <a:defRPr/>
            </a:pPr>
            <a:r>
              <a:rPr lang="pl-PL" sz="1200" b="1" dirty="0">
                <a:solidFill>
                  <a:srgbClr val="004475"/>
                </a:solidFill>
                <a:latin typeface="Arial" panose="020B0604020202020204" pitchFamily="34" charset="0"/>
                <a:ea typeface="SimSun" panose="02010600030101010101" pitchFamily="2" charset="-122"/>
                <a:cs typeface="Arial" panose="020B0604020202020204" pitchFamily="34" charset="0"/>
              </a:rPr>
              <a:t>17 listopada 2022 r. w Ośrodku Doradztwa Rolniczego w Minikowie odbył się etap wojewódzki Konkursu Wiedzy </a:t>
            </a:r>
            <a:br>
              <a:rPr lang="pl-PL" sz="12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1200" b="1" dirty="0">
                <a:solidFill>
                  <a:srgbClr val="004475"/>
                </a:solidFill>
                <a:latin typeface="Arial" panose="020B0604020202020204" pitchFamily="34" charset="0"/>
                <a:ea typeface="SimSun" panose="02010600030101010101" pitchFamily="2" charset="-122"/>
                <a:cs typeface="Arial" panose="020B0604020202020204" pitchFamily="34" charset="0"/>
              </a:rPr>
              <a:t>o Bezpieczeństwie Pracy w Rolnictwie, w którym wzięło udział 44 uczniów z 22 szkół. Celem konkursu jest popularyzowanie wśród młodzieży szkół rolniczych znajomości zagrożeń i zasad bezpiecznej pracy, kształtowanie umiejętności praktycznego zastosowania wiedzy z bezpieczeństwa i higieny pracy w rolnictwie</a:t>
            </a:r>
          </a:p>
          <a:p>
            <a:pPr marL="0" indent="0" algn="ctr" fontAlgn="base">
              <a:spcBef>
                <a:spcPct val="0"/>
              </a:spcBef>
              <a:spcAft>
                <a:spcPct val="0"/>
              </a:spcAft>
              <a:buNone/>
              <a:defRPr/>
            </a:pPr>
            <a:endParaRPr lang="pl-PL" sz="12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4" descr="W:\Sekcja_2P\1. ROK 2015\3. PROGRAMY PREWENCYJNE\T 106 P_SZANUJ ŻYCIE. BEZPIECZNA PRACA W GOSPODARSTWIE ROLNYM\Logo Kampanii\logo duże.jpg">
            <a:extLst>
              <a:ext uri="{FF2B5EF4-FFF2-40B4-BE49-F238E27FC236}">
                <a16:creationId xmlns:a16="http://schemas.microsoft.com/office/drawing/2014/main" id="{8C20EFF1-C6CF-F66B-98BC-174A3AB9FB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2" y="4189626"/>
            <a:ext cx="1919952" cy="93755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D660F92B-D80E-09BA-B899-6BC8683092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0" y="564649"/>
            <a:ext cx="1043608" cy="1043608"/>
          </a:xfrm>
          <a:prstGeom prst="ellipse">
            <a:avLst/>
          </a:prstGeom>
          <a:ln>
            <a:noFill/>
          </a:ln>
          <a:effectLst>
            <a:softEdge rad="50800"/>
          </a:effectLst>
        </p:spPr>
      </p:pic>
      <p:pic>
        <p:nvPicPr>
          <p:cNvPr id="11" name="Obraz 10">
            <a:extLst>
              <a:ext uri="{FF2B5EF4-FFF2-40B4-BE49-F238E27FC236}">
                <a16:creationId xmlns:a16="http://schemas.microsoft.com/office/drawing/2014/main" id="{5A5F7A50-B8B5-A302-1074-13F9F6DABE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96" r="2626" b="4038"/>
          <a:stretch/>
        </p:blipFill>
        <p:spPr bwMode="auto">
          <a:xfrm rot="20746110">
            <a:off x="7667874" y="4042051"/>
            <a:ext cx="1379736" cy="956408"/>
          </a:xfrm>
          <a:prstGeom prst="rect">
            <a:avLst/>
          </a:prstGeom>
          <a:ln>
            <a:noFill/>
          </a:ln>
          <a:effectLst>
            <a:softEdge rad="25400"/>
          </a:effectLst>
          <a:extLst>
            <a:ext uri="{53640926-AAD7-44D8-BBD7-CCE9431645EC}">
              <a14:shadowObscured xmlns:a14="http://schemas.microsoft.com/office/drawing/2010/main"/>
            </a:ext>
          </a:extLst>
        </p:spPr>
      </p:pic>
      <p:pic>
        <p:nvPicPr>
          <p:cNvPr id="16" name="Obraz 15">
            <a:extLst>
              <a:ext uri="{FF2B5EF4-FFF2-40B4-BE49-F238E27FC236}">
                <a16:creationId xmlns:a16="http://schemas.microsoft.com/office/drawing/2014/main" id="{C776F6B6-E368-1272-9234-E893DB2EE87E}"/>
              </a:ext>
            </a:extLst>
          </p:cNvPr>
          <p:cNvPicPr/>
          <p:nvPr/>
        </p:nvPicPr>
        <p:blipFill rotWithShape="1">
          <a:blip r:embed="rId7" cstate="print">
            <a:extLst>
              <a:ext uri="{28A0092B-C50C-407E-A947-70E740481C1C}">
                <a14:useLocalDpi xmlns:a14="http://schemas.microsoft.com/office/drawing/2010/main" val="0"/>
              </a:ext>
            </a:extLst>
          </a:blip>
          <a:srcRect t="8285" r="3560" b="5272"/>
          <a:stretch/>
        </p:blipFill>
        <p:spPr bwMode="auto">
          <a:xfrm rot="20692037">
            <a:off x="6641045" y="4079105"/>
            <a:ext cx="1584481" cy="856098"/>
          </a:xfrm>
          <a:prstGeom prst="rect">
            <a:avLst/>
          </a:prstGeom>
          <a:ln>
            <a:noFill/>
          </a:ln>
          <a:effectLst>
            <a:softEdge rad="25400"/>
          </a:effectLst>
          <a:extLst>
            <a:ext uri="{53640926-AAD7-44D8-BBD7-CCE9431645EC}">
              <a14:shadowObscured xmlns:a14="http://schemas.microsoft.com/office/drawing/2010/main"/>
            </a:ext>
          </a:extLst>
        </p:spPr>
      </p:pic>
      <p:pic>
        <p:nvPicPr>
          <p:cNvPr id="17" name="Obraz 16">
            <a:extLst>
              <a:ext uri="{FF2B5EF4-FFF2-40B4-BE49-F238E27FC236}">
                <a16:creationId xmlns:a16="http://schemas.microsoft.com/office/drawing/2014/main" id="{65B20DA1-AF3B-6CD2-02AA-1ADF1E989C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79982">
            <a:off x="5559893" y="4162929"/>
            <a:ext cx="1418178" cy="800623"/>
          </a:xfrm>
          <a:prstGeom prst="rect">
            <a:avLst/>
          </a:prstGeom>
          <a:ln>
            <a:noFill/>
          </a:ln>
          <a:effectLst>
            <a:softEdge rad="25400"/>
          </a:effectLst>
        </p:spPr>
      </p:pic>
      <p:pic>
        <p:nvPicPr>
          <p:cNvPr id="18" name="Obraz 17">
            <a:extLst>
              <a:ext uri="{FF2B5EF4-FFF2-40B4-BE49-F238E27FC236}">
                <a16:creationId xmlns:a16="http://schemas.microsoft.com/office/drawing/2014/main" id="{9EFFD968-964F-8856-3344-15BBDED3110E}"/>
              </a:ext>
            </a:extLst>
          </p:cNvPr>
          <p:cNvPicPr/>
          <p:nvPr/>
        </p:nvPicPr>
        <p:blipFill>
          <a:blip r:embed="rId9" cstate="print">
            <a:extLst>
              <a:ext uri="{28A0092B-C50C-407E-A947-70E740481C1C}">
                <a14:useLocalDpi xmlns:a14="http://schemas.microsoft.com/office/drawing/2010/main" val="0"/>
              </a:ext>
            </a:extLst>
          </a:blip>
          <a:stretch>
            <a:fillRect/>
          </a:stretch>
        </p:blipFill>
        <p:spPr>
          <a:xfrm rot="20821550">
            <a:off x="3868588" y="4028718"/>
            <a:ext cx="1798868" cy="908118"/>
          </a:xfrm>
          <a:prstGeom prst="rect">
            <a:avLst/>
          </a:prstGeom>
          <a:ln>
            <a:noFill/>
          </a:ln>
          <a:effectLst>
            <a:softEdge rad="25400"/>
          </a:effectLst>
        </p:spPr>
      </p:pic>
      <p:pic>
        <p:nvPicPr>
          <p:cNvPr id="19" name="Obraz 18">
            <a:extLst>
              <a:ext uri="{FF2B5EF4-FFF2-40B4-BE49-F238E27FC236}">
                <a16:creationId xmlns:a16="http://schemas.microsoft.com/office/drawing/2014/main" id="{66F9D286-C474-F110-9D84-D88961E1C3E5}"/>
              </a:ext>
            </a:extLst>
          </p:cNvPr>
          <p:cNvPicPr/>
          <p:nvPr/>
        </p:nvPicPr>
        <p:blipFill rotWithShape="1">
          <a:blip r:embed="rId10" cstate="print">
            <a:extLst>
              <a:ext uri="{28A0092B-C50C-407E-A947-70E740481C1C}">
                <a14:useLocalDpi xmlns:a14="http://schemas.microsoft.com/office/drawing/2010/main" val="0"/>
              </a:ext>
            </a:extLst>
          </a:blip>
          <a:srcRect l="-1" r="-1079" b="18385"/>
          <a:stretch/>
        </p:blipFill>
        <p:spPr bwMode="auto">
          <a:xfrm rot="20793944">
            <a:off x="2255887" y="4103732"/>
            <a:ext cx="1765565" cy="872462"/>
          </a:xfrm>
          <a:prstGeom prst="rect">
            <a:avLst/>
          </a:prstGeom>
          <a:ln>
            <a:noFill/>
          </a:ln>
          <a:effectLst>
            <a:softEdge rad="254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05066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1+#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Symbol zastępczy zawartości 6">
            <a:extLst>
              <a:ext uri="{FF2B5EF4-FFF2-40B4-BE49-F238E27FC236}">
                <a16:creationId xmlns:a16="http://schemas.microsoft.com/office/drawing/2014/main" id="{0CCB8454-10E9-D1E8-2F7D-779E0A1ED8E8}"/>
              </a:ext>
            </a:extLst>
          </p:cNvPr>
          <p:cNvSpPr>
            <a:spLocks noGrp="1"/>
          </p:cNvSpPr>
          <p:nvPr>
            <p:ph type="subTitle" idx="1"/>
          </p:nvPr>
        </p:nvSpPr>
        <p:spPr>
          <a:xfrm>
            <a:off x="251521" y="843558"/>
            <a:ext cx="8887048" cy="3672408"/>
          </a:xfrm>
          <a:scene3d>
            <a:camera prst="orthographicFront"/>
            <a:lightRig rig="threePt" dir="t"/>
          </a:scene3d>
          <a:sp3d>
            <a:bevelT/>
          </a:sp3d>
        </p:spPr>
        <p:txBody>
          <a:bodyPr vert="horz" lIns="91432" tIns="45716" rIns="91432" bIns="45716" rtlCol="0">
            <a:normAutofit/>
            <a:sp3d extrusionH="57150">
              <a:bevelT w="38100" h="38100"/>
            </a:sp3d>
          </a:bodyPr>
          <a:lstStyle/>
          <a:p>
            <a:pPr fontAlgn="base">
              <a:spcBef>
                <a:spcPct val="0"/>
              </a:spcBef>
              <a:spcAft>
                <a:spcPct val="0"/>
              </a:spcAft>
              <a:defRPr/>
            </a:pPr>
            <a:r>
              <a:rPr lang="pl-PL" sz="1800" b="1" dirty="0">
                <a:effectLst/>
                <a:latin typeface="Arial" panose="020B0604020202020204" pitchFamily="34" charset="0"/>
                <a:ea typeface="SimSun" panose="02010600030101010101" pitchFamily="2" charset="-122"/>
              </a:rPr>
              <a:t>W Okręgowym Inspektoracie Pracy w Bydgoszczy, wg stanu na 31 grudnia 2022 r., zatrudnionych było 115 pracowników, (114,25 etatów), w tym:</a:t>
            </a:r>
          </a:p>
          <a:p>
            <a:pPr fontAlgn="base">
              <a:spcBef>
                <a:spcPct val="0"/>
              </a:spcBef>
              <a:spcAft>
                <a:spcPct val="0"/>
              </a:spcAft>
              <a:defRPr/>
            </a:pPr>
            <a:endParaRPr lang="pl-PL" b="1" dirty="0">
              <a:ea typeface="SimSun" panose="02010600030101010101" pitchFamily="2" charset="-122"/>
            </a:endParaRPr>
          </a:p>
        </p:txBody>
      </p:sp>
      <p:pic>
        <p:nvPicPr>
          <p:cNvPr id="2050" name="Picture 2">
            <a:extLst>
              <a:ext uri="{FF2B5EF4-FFF2-40B4-BE49-F238E27FC236}">
                <a16:creationId xmlns:a16="http://schemas.microsoft.com/office/drawing/2014/main" id="{A10863B1-A46A-6B19-5766-3DE842109E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79241"/>
            <a:ext cx="4104455" cy="273630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Symbol zastępczy zawartości 6">
            <a:extLst>
              <a:ext uri="{FF2B5EF4-FFF2-40B4-BE49-F238E27FC236}">
                <a16:creationId xmlns:a16="http://schemas.microsoft.com/office/drawing/2014/main" id="{31C182CC-8A3A-0E05-C65A-2576E8DDEB3F}"/>
              </a:ext>
            </a:extLst>
          </p:cNvPr>
          <p:cNvSpPr txBox="1">
            <a:spLocks/>
          </p:cNvSpPr>
          <p:nvPr/>
        </p:nvSpPr>
        <p:spPr>
          <a:xfrm>
            <a:off x="4104455" y="1545706"/>
            <a:ext cx="4788024" cy="3402308"/>
          </a:xfrm>
          <a:prstGeom prst="rect">
            <a:avLst/>
          </a:prstGeom>
          <a:scene3d>
            <a:camera prst="orthographicFront"/>
            <a:lightRig rig="threePt" dir="t"/>
          </a:scene3d>
          <a:sp3d>
            <a:bevelT/>
          </a:sp3d>
        </p:spPr>
        <p:txBody>
          <a:bodyPr vert="horz" lIns="91432" tIns="45716" rIns="91432" bIns="45716" rtlCol="0">
            <a:normAutofit fontScale="85000" lnSpcReduction="10000"/>
            <a:sp3d extrusionH="57150">
              <a:bevelT w="38100" h="38100"/>
            </a:sp3d>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rgbClr val="004475"/>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fontAlgn="base">
              <a:lnSpc>
                <a:spcPct val="150000"/>
              </a:lnSpc>
              <a:spcBef>
                <a:spcPct val="0"/>
              </a:spcBef>
              <a:spcAft>
                <a:spcPct val="0"/>
              </a:spcAft>
              <a:buFont typeface="Wingdings" panose="05000000000000000000" pitchFamily="2" charset="2"/>
              <a:buChar char="v"/>
              <a:defRPr/>
            </a:pPr>
            <a:r>
              <a:rPr lang="pl-PL" b="1" dirty="0">
                <a:ea typeface="SimSun" panose="02010600030101010101" pitchFamily="2" charset="-122"/>
              </a:rPr>
              <a:t>75 pracowników z uprawnieniami kontrolno-nadzorczymi</a:t>
            </a:r>
          </a:p>
          <a:p>
            <a:pPr marL="285750" indent="-285750" algn="l" fontAlgn="base">
              <a:lnSpc>
                <a:spcPct val="150000"/>
              </a:lnSpc>
              <a:spcBef>
                <a:spcPct val="0"/>
              </a:spcBef>
              <a:spcAft>
                <a:spcPct val="0"/>
              </a:spcAft>
              <a:buFont typeface="Wingdings" panose="05000000000000000000" pitchFamily="2" charset="2"/>
              <a:buChar char="v"/>
              <a:defRPr/>
            </a:pPr>
            <a:r>
              <a:rPr lang="pl-PL" b="1" dirty="0">
                <a:ea typeface="SimSun" panose="02010600030101010101" pitchFamily="2" charset="-122"/>
              </a:rPr>
              <a:t>1 pracownik – podinspektor pracy</a:t>
            </a:r>
          </a:p>
          <a:p>
            <a:pPr marL="285750" indent="-285750" algn="l" fontAlgn="base">
              <a:lnSpc>
                <a:spcPct val="150000"/>
              </a:lnSpc>
              <a:spcBef>
                <a:spcPct val="0"/>
              </a:spcBef>
              <a:spcAft>
                <a:spcPct val="0"/>
              </a:spcAft>
              <a:buFont typeface="Wingdings" panose="05000000000000000000" pitchFamily="2" charset="2"/>
              <a:buChar char="v"/>
              <a:defRPr/>
            </a:pPr>
            <a:r>
              <a:rPr lang="pl-PL" b="1" dirty="0">
                <a:ea typeface="SimSun" panose="02010600030101010101" pitchFamily="2" charset="-122"/>
              </a:rPr>
              <a:t>3 kandydatów na podinspektora pracy</a:t>
            </a:r>
          </a:p>
          <a:p>
            <a:pPr marL="285750" indent="-285750" algn="l" fontAlgn="base">
              <a:lnSpc>
                <a:spcPct val="150000"/>
              </a:lnSpc>
              <a:spcBef>
                <a:spcPct val="0"/>
              </a:spcBef>
              <a:spcAft>
                <a:spcPct val="0"/>
              </a:spcAft>
              <a:buFont typeface="Wingdings" panose="05000000000000000000" pitchFamily="2" charset="2"/>
              <a:buChar char="v"/>
              <a:defRPr/>
            </a:pPr>
            <a:r>
              <a:rPr lang="pl-PL" b="1" dirty="0">
                <a:ea typeface="SimSun" panose="02010600030101010101" pitchFamily="2" charset="-122"/>
              </a:rPr>
              <a:t>15 pracowników merytorycznych</a:t>
            </a:r>
          </a:p>
          <a:p>
            <a:pPr marL="285750" indent="-285750" algn="l" fontAlgn="base">
              <a:lnSpc>
                <a:spcPct val="150000"/>
              </a:lnSpc>
              <a:spcBef>
                <a:spcPct val="0"/>
              </a:spcBef>
              <a:spcAft>
                <a:spcPct val="0"/>
              </a:spcAft>
              <a:buFont typeface="Wingdings" panose="05000000000000000000" pitchFamily="2" charset="2"/>
              <a:buChar char="v"/>
              <a:defRPr/>
            </a:pPr>
            <a:r>
              <a:rPr lang="pl-PL" b="1" dirty="0">
                <a:ea typeface="SimSun" panose="02010600030101010101" pitchFamily="2" charset="-122"/>
              </a:rPr>
              <a:t>4 pracowników ds. ewidencjonowania </a:t>
            </a:r>
            <a:br>
              <a:rPr lang="pl-PL" b="1" dirty="0">
                <a:ea typeface="SimSun" panose="02010600030101010101" pitchFamily="2" charset="-122"/>
              </a:rPr>
            </a:br>
            <a:r>
              <a:rPr lang="pl-PL" b="1" dirty="0">
                <a:ea typeface="SimSun" panose="02010600030101010101" pitchFamily="2" charset="-122"/>
              </a:rPr>
              <a:t>i analizowania działalności inspektorów pracy</a:t>
            </a:r>
          </a:p>
          <a:p>
            <a:pPr marL="285750" indent="-285750" algn="l" fontAlgn="base">
              <a:lnSpc>
                <a:spcPct val="150000"/>
              </a:lnSpc>
              <a:spcBef>
                <a:spcPct val="0"/>
              </a:spcBef>
              <a:spcAft>
                <a:spcPct val="0"/>
              </a:spcAft>
              <a:buFont typeface="Wingdings" panose="05000000000000000000" pitchFamily="2" charset="2"/>
              <a:buChar char="v"/>
              <a:defRPr/>
            </a:pPr>
            <a:r>
              <a:rPr lang="pl-PL" b="1" dirty="0">
                <a:ea typeface="SimSun" panose="02010600030101010101" pitchFamily="2" charset="-122"/>
              </a:rPr>
              <a:t>20 pracowników księgowości, administracji </a:t>
            </a:r>
            <a:br>
              <a:rPr lang="pl-PL" b="1" dirty="0">
                <a:ea typeface="SimSun" panose="02010600030101010101" pitchFamily="2" charset="-122"/>
              </a:rPr>
            </a:br>
            <a:r>
              <a:rPr lang="pl-PL" b="1" dirty="0">
                <a:ea typeface="SimSun" panose="02010600030101010101" pitchFamily="2" charset="-122"/>
              </a:rPr>
              <a:t>i obsługi </a:t>
            </a:r>
          </a:p>
        </p:txBody>
      </p:sp>
    </p:spTree>
    <p:extLst>
      <p:ext uri="{BB962C8B-B14F-4D97-AF65-F5344CB8AC3E}">
        <p14:creationId xmlns:p14="http://schemas.microsoft.com/office/powerpoint/2010/main" val="1436962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Prostokąt 5">
            <a:extLst>
              <a:ext uri="{FF2B5EF4-FFF2-40B4-BE49-F238E27FC236}">
                <a16:creationId xmlns:a16="http://schemas.microsoft.com/office/drawing/2014/main" id="{D90FF7BB-39DB-D35B-29D8-1803BECFB43A}"/>
              </a:ext>
            </a:extLst>
          </p:cNvPr>
          <p:cNvSpPr/>
          <p:nvPr/>
        </p:nvSpPr>
        <p:spPr>
          <a:xfrm>
            <a:off x="2367196" y="489339"/>
            <a:ext cx="4330033" cy="89120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lnSpc>
                <a:spcPct val="150000"/>
              </a:lnSpc>
              <a:spcBef>
                <a:spcPct val="0"/>
              </a:spcBef>
              <a:spcAft>
                <a:spcPct val="0"/>
              </a:spcAft>
              <a:defRPr/>
            </a:pPr>
            <a:r>
              <a:rPr lang="pl-PL" sz="40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KONFERENCJE</a:t>
            </a:r>
          </a:p>
        </p:txBody>
      </p:sp>
      <p:pic>
        <p:nvPicPr>
          <p:cNvPr id="5" name="Obraz 4">
            <a:extLst>
              <a:ext uri="{FF2B5EF4-FFF2-40B4-BE49-F238E27FC236}">
                <a16:creationId xmlns:a16="http://schemas.microsoft.com/office/drawing/2014/main" id="{C7B5C064-6508-1815-68C1-6DD9E231CEF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0127" y1="44121" x2="50506" y2="44121"/>
                        <a14:foregroundMark x1="63165" y1="56258" x2="63165" y2="56258"/>
                        <a14:foregroundMark x1="51392" y1="62705" x2="51392" y2="62705"/>
                        <a14:foregroundMark x1="35696" y1="41214" x2="35696" y2="41214"/>
                        <a14:foregroundMark x1="61772" y1="36662" x2="61772" y2="36662"/>
                        <a14:foregroundMark x1="66709" y1="54235" x2="66709" y2="53856"/>
                        <a14:foregroundMark x1="32025" y1="55120" x2="32025" y2="55120"/>
                        <a14:foregroundMark x1="51013" y1="80278" x2="51013" y2="80278"/>
                      </a14:backgroundRemoval>
                    </a14:imgEffect>
                  </a14:imgLayer>
                </a14:imgProps>
              </a:ext>
              <a:ext uri="{28A0092B-C50C-407E-A947-70E740481C1C}">
                <a14:useLocalDpi xmlns:a14="http://schemas.microsoft.com/office/drawing/2010/main" val="0"/>
              </a:ext>
            </a:extLst>
          </a:blip>
          <a:stretch>
            <a:fillRect/>
          </a:stretch>
        </p:blipFill>
        <p:spPr>
          <a:xfrm>
            <a:off x="3717768" y="2345887"/>
            <a:ext cx="1704566" cy="1706150"/>
          </a:xfrm>
          <a:prstGeom prst="rect">
            <a:avLst/>
          </a:prstGeom>
        </p:spPr>
      </p:pic>
      <p:pic>
        <p:nvPicPr>
          <p:cNvPr id="25" name="Obraz 24">
            <a:extLst>
              <a:ext uri="{FF2B5EF4-FFF2-40B4-BE49-F238E27FC236}">
                <a16:creationId xmlns:a16="http://schemas.microsoft.com/office/drawing/2014/main" id="{A3338C80-7B83-A062-EF5E-CA876C097521}"/>
              </a:ext>
            </a:extLst>
          </p:cNvPr>
          <p:cNvPicPr>
            <a:picLocks noChangeAspect="1"/>
          </p:cNvPicPr>
          <p:nvPr/>
        </p:nvPicPr>
        <p:blipFill>
          <a:blip r:embed="rId6"/>
          <a:stretch>
            <a:fillRect/>
          </a:stretch>
        </p:blipFill>
        <p:spPr>
          <a:xfrm>
            <a:off x="121267" y="1203598"/>
            <a:ext cx="3600401" cy="1743801"/>
          </a:xfrm>
          <a:prstGeom prst="rect">
            <a:avLst/>
          </a:prstGeom>
          <a:effectLst>
            <a:softEdge rad="25400"/>
          </a:effectLst>
        </p:spPr>
      </p:pic>
      <p:pic>
        <p:nvPicPr>
          <p:cNvPr id="2" name="Obraz 1">
            <a:extLst>
              <a:ext uri="{FF2B5EF4-FFF2-40B4-BE49-F238E27FC236}">
                <a16:creationId xmlns:a16="http://schemas.microsoft.com/office/drawing/2014/main" id="{23E0D1E6-5C42-8C82-D1F6-E8EC671BE61A}"/>
              </a:ext>
            </a:extLst>
          </p:cNvPr>
          <p:cNvPicPr>
            <a:picLocks noChangeAspect="1"/>
          </p:cNvPicPr>
          <p:nvPr/>
        </p:nvPicPr>
        <p:blipFill>
          <a:blip r:embed="rId7"/>
          <a:stretch>
            <a:fillRect/>
          </a:stretch>
        </p:blipFill>
        <p:spPr>
          <a:xfrm>
            <a:off x="5285547" y="1275606"/>
            <a:ext cx="3815725" cy="1694676"/>
          </a:xfrm>
          <a:prstGeom prst="rect">
            <a:avLst/>
          </a:prstGeom>
        </p:spPr>
      </p:pic>
      <p:pic>
        <p:nvPicPr>
          <p:cNvPr id="3" name="Obraz 2">
            <a:extLst>
              <a:ext uri="{FF2B5EF4-FFF2-40B4-BE49-F238E27FC236}">
                <a16:creationId xmlns:a16="http://schemas.microsoft.com/office/drawing/2014/main" id="{EA78C185-F5BF-8BE1-3F5B-6EB8FC97E847}"/>
              </a:ext>
            </a:extLst>
          </p:cNvPr>
          <p:cNvPicPr>
            <a:picLocks noChangeAspect="1"/>
          </p:cNvPicPr>
          <p:nvPr/>
        </p:nvPicPr>
        <p:blipFill>
          <a:blip r:embed="rId8"/>
          <a:stretch>
            <a:fillRect/>
          </a:stretch>
        </p:blipFill>
        <p:spPr>
          <a:xfrm>
            <a:off x="117369" y="3003798"/>
            <a:ext cx="3600399" cy="1772765"/>
          </a:xfrm>
          <a:prstGeom prst="rect">
            <a:avLst/>
          </a:prstGeom>
          <a:effectLst>
            <a:softEdge rad="38100"/>
          </a:effectLst>
        </p:spPr>
      </p:pic>
      <p:pic>
        <p:nvPicPr>
          <p:cNvPr id="4" name="Obraz 3">
            <a:extLst>
              <a:ext uri="{FF2B5EF4-FFF2-40B4-BE49-F238E27FC236}">
                <a16:creationId xmlns:a16="http://schemas.microsoft.com/office/drawing/2014/main" id="{41BB1DD3-4ADD-232B-D135-D76F2CFC5006}"/>
              </a:ext>
            </a:extLst>
          </p:cNvPr>
          <p:cNvPicPr>
            <a:picLocks noChangeAspect="1"/>
          </p:cNvPicPr>
          <p:nvPr/>
        </p:nvPicPr>
        <p:blipFill>
          <a:blip r:embed="rId9"/>
          <a:stretch>
            <a:fillRect/>
          </a:stretch>
        </p:blipFill>
        <p:spPr>
          <a:xfrm>
            <a:off x="5270640" y="3003798"/>
            <a:ext cx="3755991" cy="1818048"/>
          </a:xfrm>
          <a:prstGeom prst="rect">
            <a:avLst/>
          </a:prstGeom>
          <a:solidFill>
            <a:schemeClr val="bg1">
              <a:alpha val="97000"/>
            </a:schemeClr>
          </a:solidFill>
          <a:effectLst>
            <a:softEdge rad="50800"/>
          </a:effectLst>
        </p:spPr>
      </p:pic>
    </p:spTree>
    <p:extLst>
      <p:ext uri="{BB962C8B-B14F-4D97-AF65-F5344CB8AC3E}">
        <p14:creationId xmlns:p14="http://schemas.microsoft.com/office/powerpoint/2010/main" val="4060650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35496" y="555526"/>
            <a:ext cx="9144000" cy="3744416"/>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fontAlgn="base">
              <a:lnSpc>
                <a:spcPct val="100000"/>
              </a:lnSpc>
              <a:spcBef>
                <a:spcPct val="0"/>
              </a:spcBef>
              <a:spcAft>
                <a:spcPct val="0"/>
              </a:spcAft>
              <a:buNone/>
              <a:defRPr/>
            </a:pPr>
            <a:r>
              <a:rPr lang="pl-PL" sz="1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X Konferencja „Osoba z niepełnosprawnością w zatrudnieniu””</a:t>
            </a:r>
          </a:p>
          <a:p>
            <a:pPr marL="0" indent="0" algn="ctr" defTabSz="914400" fontAlgn="base">
              <a:lnSpc>
                <a:spcPct val="150000"/>
              </a:lnSpc>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Wsparcie osób niepełnosprawnych- programy i działania służące zwiększeniu szans na zatrudnienie" – to temat Jubileuszowej X Konferencji „Osoba z niepełnosprawnością w zatrudnieniu”, która odbyła się </a:t>
            </a:r>
            <a:b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26 października br. w Bibliotece Głównej Uniwersytetu Kazimierza Wielkiego w Bydgoszczy.</a:t>
            </a: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Celem Konferencji było przede wszystkim zwiększenie świadomości u pracodawców poszukujących pracowników z niepełnosprawnością oraz u osób z niepełnosprawnością, gotowych do podjęcia pracy, przypomnienie o aspektach prawnych, merytorycznych i finansowych,</a:t>
            </a: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promowanie instytucji i przedsiębiorców z regionu zatrudniających osoby niepełnosprawne, aby stanowiły inspirację dla innych, potencjalnych pracodawców,</a:t>
            </a:r>
          </a:p>
        </p:txBody>
      </p:sp>
      <p:pic>
        <p:nvPicPr>
          <p:cNvPr id="7" name="Obraz 6">
            <a:extLst>
              <a:ext uri="{FF2B5EF4-FFF2-40B4-BE49-F238E27FC236}">
                <a16:creationId xmlns:a16="http://schemas.microsoft.com/office/drawing/2014/main" id="{207365D8-B086-5613-5A37-E29B3D0143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82"/>
          <a:stretch/>
        </p:blipFill>
        <p:spPr bwMode="auto">
          <a:xfrm>
            <a:off x="286554" y="2923773"/>
            <a:ext cx="2884170" cy="2179955"/>
          </a:xfrm>
          <a:prstGeom prst="rect">
            <a:avLst/>
          </a:prstGeom>
          <a:ln>
            <a:noFill/>
          </a:ln>
          <a:effectLst>
            <a:softEdge rad="25400"/>
          </a:effectLst>
          <a:extLst>
            <a:ext uri="{53640926-AAD7-44D8-BBD7-CCE9431645EC}">
              <a14:shadowObscured xmlns:a14="http://schemas.microsoft.com/office/drawing/2010/main"/>
            </a:ext>
          </a:extLst>
        </p:spPr>
      </p:pic>
      <p:pic>
        <p:nvPicPr>
          <p:cNvPr id="11" name="Obraz 10">
            <a:extLst>
              <a:ext uri="{FF2B5EF4-FFF2-40B4-BE49-F238E27FC236}">
                <a16:creationId xmlns:a16="http://schemas.microsoft.com/office/drawing/2014/main" id="{625002C0-23F8-27F1-BBE7-D217E4A3C0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4119" y="2892212"/>
            <a:ext cx="1695762" cy="2211516"/>
          </a:xfrm>
          <a:prstGeom prst="rect">
            <a:avLst/>
          </a:prstGeom>
          <a:ln>
            <a:noFill/>
          </a:ln>
          <a:effectLst>
            <a:softEdge rad="25400"/>
          </a:effectLst>
        </p:spPr>
      </p:pic>
      <p:pic>
        <p:nvPicPr>
          <p:cNvPr id="12" name="Obraz 11">
            <a:extLst>
              <a:ext uri="{FF2B5EF4-FFF2-40B4-BE49-F238E27FC236}">
                <a16:creationId xmlns:a16="http://schemas.microsoft.com/office/drawing/2014/main" id="{B5AF0DC9-86BA-3F65-9905-370A69136D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160" y="2923772"/>
            <a:ext cx="2902920" cy="2179955"/>
          </a:xfrm>
          <a:prstGeom prst="rect">
            <a:avLst/>
          </a:prstGeom>
          <a:ln>
            <a:noFill/>
          </a:ln>
          <a:effectLst>
            <a:softEdge rad="25400"/>
          </a:effectLst>
        </p:spPr>
      </p:pic>
    </p:spTree>
    <p:extLst>
      <p:ext uri="{BB962C8B-B14F-4D97-AF65-F5344CB8AC3E}">
        <p14:creationId xmlns:p14="http://schemas.microsoft.com/office/powerpoint/2010/main" val="2725006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35496" y="555526"/>
            <a:ext cx="9144000" cy="3744416"/>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fontAlgn="base">
              <a:lnSpc>
                <a:spcPct val="100000"/>
              </a:lnSpc>
              <a:spcBef>
                <a:spcPct val="0"/>
              </a:spcBef>
              <a:spcAft>
                <a:spcPct val="0"/>
              </a:spcAft>
              <a:buNone/>
              <a:defRPr/>
            </a:pPr>
            <a:r>
              <a:rPr lang="pl-PL" sz="1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Konferencja „Zagrożenia publiczne przy pracach budowlanych – żurawie wieżowe i </a:t>
            </a:r>
            <a:r>
              <a:rPr lang="pl-PL" sz="1800" b="1" dirty="0" err="1">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szybkomontujące</a:t>
            </a:r>
            <a:r>
              <a:rPr lang="pl-PL" sz="1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p>
          <a:p>
            <a:pPr marL="0" indent="0" algn="ctr" defTabSz="914400" fontAlgn="base">
              <a:lnSpc>
                <a:spcPct val="150000"/>
              </a:lnSpc>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Konferencja miała na celu popularyzowanie dobrych praktyk na budowie, szerzenie wiedzy na temat zagrożeń publicznych przy realizacji prac budowlanych.</a:t>
            </a: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Podczas wydarzenia przedstawiono doświadczenia przy zagrożeniach publicznych oraz BHP przy pracach na żurawiach wieżowych, przygotowanie terenu budowy pod wykonanie robót z uwzględnieniem eliminowania zagrożeń publicznych oraz przygotowanie terenu budowy pod prace żurawi wieżowych, wymagania techniczne dla żurawi wieżowych, szkolenia operatorów żurawi oraz środowisko pracy, ewakuację operatora żurawia wieżowego, kontrole żurawi wieżowych w praktyce.</a:t>
            </a: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Uczestnicy mieli możliwość obejrzenia symulatora szkoleniowego żurawia wieżowego oraz wózka widłowego. </a:t>
            </a:r>
          </a:p>
        </p:txBody>
      </p:sp>
      <p:pic>
        <p:nvPicPr>
          <p:cNvPr id="2" name="Obraz 1">
            <a:extLst>
              <a:ext uri="{FF2B5EF4-FFF2-40B4-BE49-F238E27FC236}">
                <a16:creationId xmlns:a16="http://schemas.microsoft.com/office/drawing/2014/main" id="{C81D138C-9650-1BC4-3406-13D5CBC082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81" t="5646" r="12017" b="1548"/>
          <a:stretch/>
        </p:blipFill>
        <p:spPr bwMode="auto">
          <a:xfrm>
            <a:off x="499378" y="3562707"/>
            <a:ext cx="2410817" cy="1474470"/>
          </a:xfrm>
          <a:prstGeom prst="rect">
            <a:avLst/>
          </a:prstGeom>
          <a:ln>
            <a:noFill/>
          </a:ln>
          <a:effectLst>
            <a:softEdge rad="25400"/>
          </a:effectLst>
          <a:extLst>
            <a:ext uri="{53640926-AAD7-44D8-BBD7-CCE9431645EC}">
              <a14:shadowObscured xmlns:a14="http://schemas.microsoft.com/office/drawing/2010/main"/>
            </a:ext>
          </a:extLst>
        </p:spPr>
      </p:pic>
      <p:pic>
        <p:nvPicPr>
          <p:cNvPr id="4" name="Obraz 3">
            <a:extLst>
              <a:ext uri="{FF2B5EF4-FFF2-40B4-BE49-F238E27FC236}">
                <a16:creationId xmlns:a16="http://schemas.microsoft.com/office/drawing/2014/main" id="{3A3578D5-19E2-8ACB-EC96-971632D689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15459" b="6145"/>
          <a:stretch/>
        </p:blipFill>
        <p:spPr bwMode="auto">
          <a:xfrm>
            <a:off x="3503677" y="3533249"/>
            <a:ext cx="2136646" cy="1445012"/>
          </a:xfrm>
          <a:prstGeom prst="rect">
            <a:avLst/>
          </a:prstGeom>
          <a:ln>
            <a:noFill/>
          </a:ln>
          <a:effectLst>
            <a:softEdge rad="25400"/>
          </a:effectLst>
          <a:extLst>
            <a:ext uri="{53640926-AAD7-44D8-BBD7-CCE9431645EC}">
              <a14:shadowObscured xmlns:a14="http://schemas.microsoft.com/office/drawing/2010/main"/>
            </a:ext>
          </a:extLst>
        </p:spPr>
      </p:pic>
      <p:pic>
        <p:nvPicPr>
          <p:cNvPr id="6" name="Obraz 5">
            <a:extLst>
              <a:ext uri="{FF2B5EF4-FFF2-40B4-BE49-F238E27FC236}">
                <a16:creationId xmlns:a16="http://schemas.microsoft.com/office/drawing/2014/main" id="{A02977FA-6B91-520C-3619-E3E79D309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7976" y="3563342"/>
            <a:ext cx="2136646" cy="1414919"/>
          </a:xfrm>
          <a:prstGeom prst="rect">
            <a:avLst/>
          </a:prstGeom>
          <a:ln>
            <a:noFill/>
          </a:ln>
          <a:effectLst>
            <a:softEdge rad="25400"/>
          </a:effectLst>
        </p:spPr>
      </p:pic>
    </p:spTree>
    <p:extLst>
      <p:ext uri="{BB962C8B-B14F-4D97-AF65-F5344CB8AC3E}">
        <p14:creationId xmlns:p14="http://schemas.microsoft.com/office/powerpoint/2010/main" val="930752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35496" y="555526"/>
            <a:ext cx="9144000" cy="3744416"/>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fontAlgn="base">
              <a:lnSpc>
                <a:spcPct val="100000"/>
              </a:lnSpc>
              <a:spcBef>
                <a:spcPct val="0"/>
              </a:spcBef>
              <a:spcAft>
                <a:spcPct val="0"/>
              </a:spcAft>
              <a:buNone/>
              <a:defRPr/>
            </a:pPr>
            <a:r>
              <a:rPr lang="pl-PL" sz="1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Konferencja dot. „Delegowanie pracowników za granice w ramach świadczenia usług”</a:t>
            </a:r>
          </a:p>
          <a:p>
            <a:pPr marL="0" indent="0" algn="ctr" defTabSz="914400" fontAlgn="base">
              <a:lnSpc>
                <a:spcPct val="100000"/>
              </a:lnSpc>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defTabSz="914400" fontAlgn="base">
              <a:lnSpc>
                <a:spcPct val="100000"/>
              </a:lnSpc>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W dniu 29.06.2022 r. w Urzędzie Miejskim we Włocławku Okręgowy Inspektorat Pracy w Bydgoszczy zorganizował konferencję na temat „Delegowanie pracowników za granice w ramach świadczenia usług”. W ramach konferencji poruszono takie zagadnienia jak: podstawy legalnego zatrudniania obywateli polskich i cudzoziemców, delegowanie pracowników w ramach Pakietu Mobilności, obowiązki pracodawcy przy delegowaniu pracowników, praktyczne aspekty delegowania pracownika, przeszkody, trudności, zagrożenia, pracownicy tymczasowi, aktywizacja, integracja i sposoby współpracy </a:t>
            </a:r>
            <a:b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z cudzoziemcami. </a:t>
            </a: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p:txBody>
      </p:sp>
      <p:pic>
        <p:nvPicPr>
          <p:cNvPr id="5" name="Obraz 4">
            <a:extLst>
              <a:ext uri="{FF2B5EF4-FFF2-40B4-BE49-F238E27FC236}">
                <a16:creationId xmlns:a16="http://schemas.microsoft.com/office/drawing/2014/main" id="{A76E6243-00D7-36F4-4522-61804A1710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096" y="3378350"/>
            <a:ext cx="2232248" cy="1653490"/>
          </a:xfrm>
          <a:prstGeom prst="rect">
            <a:avLst/>
          </a:prstGeom>
          <a:ln>
            <a:noFill/>
          </a:ln>
          <a:effectLst>
            <a:softEdge rad="25400"/>
          </a:effectLst>
        </p:spPr>
      </p:pic>
      <p:pic>
        <p:nvPicPr>
          <p:cNvPr id="7" name="Obraz 6">
            <a:extLst>
              <a:ext uri="{FF2B5EF4-FFF2-40B4-BE49-F238E27FC236}">
                <a16:creationId xmlns:a16="http://schemas.microsoft.com/office/drawing/2014/main" id="{FFC57B71-44B7-B54C-1269-75BAA0D2BA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67" t="1" b="1558"/>
          <a:stretch/>
        </p:blipFill>
        <p:spPr bwMode="auto">
          <a:xfrm>
            <a:off x="3247416" y="3378350"/>
            <a:ext cx="2476712" cy="1653490"/>
          </a:xfrm>
          <a:prstGeom prst="rect">
            <a:avLst/>
          </a:prstGeom>
          <a:ln>
            <a:noFill/>
          </a:ln>
          <a:effectLst>
            <a:softEdge rad="25400"/>
          </a:effectLst>
          <a:extLst>
            <a:ext uri="{53640926-AAD7-44D8-BBD7-CCE9431645EC}">
              <a14:shadowObscured xmlns:a14="http://schemas.microsoft.com/office/drawing/2010/main"/>
            </a:ext>
          </a:extLst>
        </p:spPr>
      </p:pic>
      <p:pic>
        <p:nvPicPr>
          <p:cNvPr id="8" name="Obraz 7">
            <a:extLst>
              <a:ext uri="{FF2B5EF4-FFF2-40B4-BE49-F238E27FC236}">
                <a16:creationId xmlns:a16="http://schemas.microsoft.com/office/drawing/2014/main" id="{728CD369-8697-6E9B-03C0-4124450EE7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3378350"/>
            <a:ext cx="2160240" cy="1620530"/>
          </a:xfrm>
          <a:prstGeom prst="rect">
            <a:avLst/>
          </a:prstGeom>
          <a:ln>
            <a:noFill/>
          </a:ln>
          <a:effectLst>
            <a:softEdge rad="25400"/>
          </a:effectLst>
        </p:spPr>
      </p:pic>
    </p:spTree>
    <p:extLst>
      <p:ext uri="{BB962C8B-B14F-4D97-AF65-F5344CB8AC3E}">
        <p14:creationId xmlns:p14="http://schemas.microsoft.com/office/powerpoint/2010/main" val="842085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35496" y="555526"/>
            <a:ext cx="9144000" cy="3744416"/>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fontAlgn="base">
              <a:lnSpc>
                <a:spcPct val="150000"/>
              </a:lnSpc>
              <a:spcBef>
                <a:spcPct val="0"/>
              </a:spcBef>
              <a:spcAft>
                <a:spcPct val="0"/>
              </a:spcAft>
              <a:buNone/>
              <a:defRPr/>
            </a:pPr>
            <a:r>
              <a:rPr lang="pl-PL" sz="1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Konferencja „Zatrudnianie pracowników młodocianych”</a:t>
            </a: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14.09.2022 Okręgowy Inspektorat Pracy w Bydgoszczy zorganizował wspólnie z Kujawsko-Pomorską Wojewódzką Komendą OHP w Toruniu oraz Kujawsko-Pomorską Izbą Rzemiosła i Przedsiębiorczości </a:t>
            </a:r>
            <a:b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w Bydgoszczy konferencję "Zatrudnianie pracowników młodocianych". Przedmiotem wydarzenia była problematyka związana z zatrudnianiem, kształceniem oraz refundacją zatrudnienia pracowników młodocianych. </a:t>
            </a:r>
          </a:p>
        </p:txBody>
      </p:sp>
      <p:pic>
        <p:nvPicPr>
          <p:cNvPr id="5" name="Obraz 4">
            <a:extLst>
              <a:ext uri="{FF2B5EF4-FFF2-40B4-BE49-F238E27FC236}">
                <a16:creationId xmlns:a16="http://schemas.microsoft.com/office/drawing/2014/main" id="{E2B5FE8F-B9AA-74C2-53B8-61A5EB2DAB0F}"/>
              </a:ext>
            </a:extLst>
          </p:cNvPr>
          <p:cNvPicPr>
            <a:picLocks noChangeAspect="1"/>
          </p:cNvPicPr>
          <p:nvPr/>
        </p:nvPicPr>
        <p:blipFill rotWithShape="1">
          <a:blip r:embed="rId3">
            <a:extLst>
              <a:ext uri="{28A0092B-C50C-407E-A947-70E740481C1C}">
                <a14:useLocalDpi xmlns:a14="http://schemas.microsoft.com/office/drawing/2010/main" val="0"/>
              </a:ext>
            </a:extLst>
          </a:blip>
          <a:srcRect t="21169" r="2448"/>
          <a:stretch/>
        </p:blipFill>
        <p:spPr bwMode="auto">
          <a:xfrm>
            <a:off x="2771800" y="2317849"/>
            <a:ext cx="4213860" cy="2270125"/>
          </a:xfrm>
          <a:prstGeom prst="rect">
            <a:avLst/>
          </a:prstGeom>
          <a:ln>
            <a:noFill/>
          </a:ln>
          <a:effectLst>
            <a:softEdge rad="254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05195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35496" y="555526"/>
            <a:ext cx="9144000" cy="3744416"/>
          </a:xfrm>
          <a:scene3d>
            <a:camera prst="orthographicFront"/>
            <a:lightRig rig="threePt" dir="t"/>
          </a:scene3d>
          <a:sp3d>
            <a:bevelT/>
          </a:sp3d>
        </p:spPr>
        <p:txBody>
          <a:bodyPr vert="horz" lIns="91432" tIns="45716" rIns="91432" bIns="45716" rtlCol="0">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fontAlgn="base">
              <a:lnSpc>
                <a:spcPct val="100000"/>
              </a:lnSpc>
              <a:spcBef>
                <a:spcPct val="0"/>
              </a:spcBef>
              <a:spcAft>
                <a:spcPct val="0"/>
              </a:spcAft>
              <a:buNone/>
              <a:defRPr/>
            </a:pPr>
            <a:r>
              <a:rPr lang="pl-PL" sz="1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Konferencja PIP i ZUS „Rodzina i praca- </a:t>
            </a:r>
            <a:r>
              <a:rPr lang="pl-PL" sz="1800" b="1" dirty="0" err="1">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work</a:t>
            </a:r>
            <a:r>
              <a:rPr lang="pl-PL" sz="1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life </a:t>
            </a:r>
            <a:r>
              <a:rPr lang="pl-PL" sz="1800" b="1" dirty="0" err="1">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balance</a:t>
            </a:r>
            <a:r>
              <a:rPr lang="pl-PL" sz="1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defTabSz="914400" fontAlgn="base">
              <a:lnSpc>
                <a:spcPct val="100000"/>
              </a:lnSpc>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W dniu 29.06.2022 r. w Urzędzie Miejskim we Włocławku Okręgowy Inspektorat Pracy w Bydgoszczy zorganizował konferencję na temat „Delegowanie pracowników za granice w ramach świadczenia usług”. W ramach konferencji poruszono takie zagadnienia jak: podstawy legalnego zatrudniania obywateli polskich i cudzoziemców, delegowanie pracowników w ramach Pakietu Mobilności, obowiązki pracodawcy przy delegowaniu pracowników, praktyczne aspekty delegowania pracownika, przeszkody, trudności, zagrożenia, pracownicy tymczasowi, aktywizacja, integracja i sposoby współpracy </a:t>
            </a:r>
            <a:b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z cudzoziemcami. </a:t>
            </a: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p:txBody>
      </p:sp>
      <p:pic>
        <p:nvPicPr>
          <p:cNvPr id="2" name="Obraz 1">
            <a:extLst>
              <a:ext uri="{FF2B5EF4-FFF2-40B4-BE49-F238E27FC236}">
                <a16:creationId xmlns:a16="http://schemas.microsoft.com/office/drawing/2014/main" id="{017EAF4B-39FF-E054-7A3D-9185C3DDB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2484904"/>
            <a:ext cx="6768752" cy="2634590"/>
          </a:xfrm>
          <a:prstGeom prst="rect">
            <a:avLst/>
          </a:prstGeom>
          <a:ln>
            <a:noFill/>
          </a:ln>
          <a:effectLst>
            <a:softEdge rad="25400"/>
          </a:effectLst>
        </p:spPr>
      </p:pic>
    </p:spTree>
    <p:extLst>
      <p:ext uri="{BB962C8B-B14F-4D97-AF65-F5344CB8AC3E}">
        <p14:creationId xmlns:p14="http://schemas.microsoft.com/office/powerpoint/2010/main" val="488286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35496" y="123478"/>
            <a:ext cx="9144000" cy="5228109"/>
          </a:xfrm>
          <a:scene3d>
            <a:camera prst="orthographicFront"/>
            <a:lightRig rig="threePt" dir="t"/>
          </a:scene3d>
          <a:sp3d>
            <a:bevelT/>
          </a:sp3d>
        </p:spPr>
        <p:txBody>
          <a:bodyPr vert="horz" lIns="91432" tIns="45716" rIns="91432" bIns="45716" rtlCol="0">
            <a:normAutofit fontScale="77500" lnSpcReduction="20000"/>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fontAlgn="base">
              <a:lnSpc>
                <a:spcPct val="100000"/>
              </a:lnSpc>
              <a:spcBef>
                <a:spcPct val="0"/>
              </a:spcBef>
              <a:spcAft>
                <a:spcPct val="0"/>
              </a:spcAft>
              <a:buNone/>
              <a:defRPr/>
            </a:pPr>
            <a:r>
              <a:rPr lang="pl-PL" sz="23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POZOSTAŁA DZIAŁALNOSC MEDIALNA</a:t>
            </a:r>
            <a:endParaRPr lang="pl-PL" sz="18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defTabSz="914400" fontAlgn="base">
              <a:lnSpc>
                <a:spcPct val="100000"/>
              </a:lnSpc>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rPr>
              <a:t>Audycje radiowe „Dyżur eksperta” na antenie Radia </a:t>
            </a:r>
            <a:r>
              <a:rPr lang="pl-PL" sz="1400" b="1" u="sng" dirty="0" err="1">
                <a:solidFill>
                  <a:srgbClr val="004475"/>
                </a:solidFill>
                <a:latin typeface="Arial" panose="020B0604020202020204" pitchFamily="34" charset="0"/>
                <a:ea typeface="SimSun" panose="02010600030101010101" pitchFamily="2" charset="-122"/>
                <a:cs typeface="Arial" panose="020B0604020202020204" pitchFamily="34" charset="0"/>
              </a:rPr>
              <a:t>PiK</a:t>
            </a:r>
            <a:endPar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endPar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715963" indent="-715963"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•"Prawo pracy w pigułce"; czas pracy, urlopy, wypłaty świadczeń pracowniczych. Zatrudnianie cudzoziemców z uwzględnieniem zmian </a:t>
            </a:r>
            <a:b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w przepisach (04.03.2022 r.)</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•"Prawo pracy, legalność zatrudniania cudzoziemców- aktualne przepisy, specustawa ukraińska" (08.04.2022 r.)</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•„Ogólnopolski tydzień bezpieczeństwa w budownictwie - zagrożenia, dobre praktyki, wypadki przy pracy na budowach” (06.05.2022 r.)</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•„Praca w okresie letnim, prace sezonowe i młodocianych- zasady zatrudniania i związane z tym obowiązki pracodawcy" (10.06.2022 r.)</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•„BHP przy pracach rolniczych, wypadki w rolnictwie. Urlopy wypoczynkowe” (08.07.2022 r.)</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•„Wypadek przy pracy i co dalej?” (23.09.2022 r.)</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•"Prawo pracy, legalność zatrudniania cudzoziemców- aktualne przepisy. Praca w okresie zimowym- obowiązki pracodawcy” (07.10.2022 r.)</a:t>
            </a:r>
          </a:p>
          <a:p>
            <a:pPr marL="0" indent="0" algn="ctr" fontAlgn="base">
              <a:spcBef>
                <a:spcPct val="0"/>
              </a:spcBef>
              <a:spcAft>
                <a:spcPct val="0"/>
              </a:spcAft>
              <a:buNone/>
              <a:defRPr/>
            </a:pPr>
            <a:endPar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rPr>
              <a:t>Audycje radiowe „Pytać każdy może” na antenie Radia </a:t>
            </a:r>
            <a:r>
              <a:rPr lang="pl-PL" sz="1400" b="1" u="sng" dirty="0" err="1">
                <a:solidFill>
                  <a:srgbClr val="004475"/>
                </a:solidFill>
                <a:latin typeface="Arial" panose="020B0604020202020204" pitchFamily="34" charset="0"/>
                <a:ea typeface="SimSun" panose="02010600030101010101" pitchFamily="2" charset="-122"/>
                <a:cs typeface="Arial" panose="020B0604020202020204" pitchFamily="34" charset="0"/>
              </a:rPr>
              <a:t>PiK</a:t>
            </a:r>
            <a:endPar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endPar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•Audycja „Pytać każdy może” temat: „Praca zdalna” (02.02.2022 r.)</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•Audycja „Pytać każdy może” temat: „Najważniejsze zmiany w prawie </a:t>
            </a:r>
            <a:r>
              <a:rPr lang="pl-PL" sz="1400" b="1" dirty="0" err="1">
                <a:solidFill>
                  <a:srgbClr val="004475"/>
                </a:solidFill>
                <a:latin typeface="Arial" panose="020B0604020202020204" pitchFamily="34" charset="0"/>
                <a:ea typeface="SimSun" panose="02010600030101010101" pitchFamily="2" charset="-122"/>
                <a:cs typeface="Arial" panose="020B0604020202020204" pitchFamily="34" charset="0"/>
              </a:rPr>
              <a:t>prawie</a:t>
            </a: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 pracy” (19.04.2022 r.)</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•Audycja „Pytać każdy może” temat: ”Urlopy wypoczynkowe” (29.06.2022 r.)</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•Audycja „Pytać każdy może” temat: „Legalne i nielegalne zatrudnianie obcokrajowców ze szczególnym uwzględnieniem obywateli Ukrainy” (13.07.2022 r.)</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•Audycja „Pytać każdy może” temat: „</a:t>
            </a:r>
            <a:r>
              <a:rPr lang="pl-PL" sz="1400" b="1" dirty="0" err="1">
                <a:solidFill>
                  <a:srgbClr val="004475"/>
                </a:solidFill>
                <a:latin typeface="Arial" panose="020B0604020202020204" pitchFamily="34" charset="0"/>
                <a:ea typeface="SimSun" panose="02010600030101010101" pitchFamily="2" charset="-122"/>
                <a:cs typeface="Arial" panose="020B0604020202020204" pitchFamily="34" charset="0"/>
              </a:rPr>
              <a:t>Mobbing</a:t>
            </a: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 (24.08.2022 r.)</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•Audycja „Pytać każdy może” temat: „Wypadki przy pracy” (13.09.2022 r.)</a:t>
            </a: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•Audycja „Pytać każdy może” temat: „</a:t>
            </a:r>
            <a:r>
              <a:rPr lang="pl-PL" sz="1400" b="1" dirty="0" err="1">
                <a:solidFill>
                  <a:srgbClr val="004475"/>
                </a:solidFill>
                <a:latin typeface="Arial" panose="020B0604020202020204" pitchFamily="34" charset="0"/>
                <a:ea typeface="SimSun" panose="02010600030101010101" pitchFamily="2" charset="-122"/>
                <a:cs typeface="Arial" panose="020B0604020202020204" pitchFamily="34" charset="0"/>
              </a:rPr>
              <a:t>Mobbing</a:t>
            </a: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 (12.10.2022 r.)</a:t>
            </a:r>
          </a:p>
          <a:p>
            <a:pPr marL="0" indent="0" algn="ctr" fontAlgn="base">
              <a:spcBef>
                <a:spcPct val="0"/>
              </a:spcBef>
              <a:spcAft>
                <a:spcPct val="0"/>
              </a:spcAft>
              <a:buNone/>
              <a:defRPr/>
            </a:pPr>
            <a:endPar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rPr>
              <a:t>Inne audycje radiowe z udziałem inspektorów pracy</a:t>
            </a:r>
          </a:p>
          <a:p>
            <a:pPr marL="0" indent="0" algn="ctr" fontAlgn="base">
              <a:spcBef>
                <a:spcPct val="0"/>
              </a:spcBef>
              <a:spcAft>
                <a:spcPct val="0"/>
              </a:spcAft>
              <a:buNone/>
              <a:defRPr/>
            </a:pPr>
            <a:endPar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Audycja „Regionalny Punkt Widzenia” temat: „Brak rąk do pracy- strategicznym problemem naszej gospodarki (17.02.2022 r.)</a:t>
            </a:r>
          </a:p>
          <a:p>
            <a:pPr marL="0" indent="0" algn="ctr" fontAlgn="base">
              <a:spcBef>
                <a:spcPct val="0"/>
              </a:spcBef>
              <a:spcAft>
                <a:spcPct val="0"/>
              </a:spcAft>
              <a:buNone/>
              <a:defRPr/>
            </a:pPr>
            <a:endPar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rPr>
              <a:t>Programy telewizyjne</a:t>
            </a:r>
          </a:p>
          <a:p>
            <a:pPr marL="0" indent="0" algn="ctr" fontAlgn="base">
              <a:spcBef>
                <a:spcPct val="0"/>
              </a:spcBef>
              <a:spcAft>
                <a:spcPct val="0"/>
              </a:spcAft>
              <a:buNone/>
              <a:defRPr/>
            </a:pPr>
            <a:endPar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„Rozmowa dnia” temat: „Wypadki przy pracy w województwie kujawsko-pomorskim. Wyniki kontroli z zakresu ograniczania handlu </a:t>
            </a:r>
            <a:b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b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w niedzielę </a:t>
            </a:r>
          </a:p>
          <a:p>
            <a:pPr marL="0" indent="0" algn="ctr" fontAlgn="base">
              <a:spcBef>
                <a:spcPct val="0"/>
              </a:spcBef>
              <a:spcAft>
                <a:spcPct val="0"/>
              </a:spcAft>
              <a:buNone/>
              <a:defRPr/>
            </a:pPr>
            <a:endPar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r>
              <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rPr>
              <a:t>Dyżury prasowe</a:t>
            </a:r>
          </a:p>
          <a:p>
            <a:pPr marL="0" indent="0" algn="ctr" fontAlgn="base">
              <a:spcBef>
                <a:spcPct val="0"/>
              </a:spcBef>
              <a:spcAft>
                <a:spcPct val="0"/>
              </a:spcAft>
              <a:buNone/>
              <a:defRPr/>
            </a:pPr>
            <a:endParaRPr lang="pl-PL" sz="1400" b="1" u="sng"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fontAlgn="base">
              <a:spcBef>
                <a:spcPct val="0"/>
              </a:spcBef>
              <a:spcAft>
                <a:spcPct val="0"/>
              </a:spcAft>
              <a:buNone/>
              <a:defRPr/>
            </a:pPr>
            <a:r>
              <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rPr>
              <a:t>•Wspólny dyżur PIP i ZUS dla czytelników „Gazety Pomorskiej” i „Nowości Dziennik Toruński” temat: „Legalność zatrudniania cudzoziemców, prawo pracy, wystawienie formularzy A1, specustawa ukraińska” (05.04.2022 r.)</a:t>
            </a:r>
          </a:p>
        </p:txBody>
      </p:sp>
    </p:spTree>
    <p:extLst>
      <p:ext uri="{BB962C8B-B14F-4D97-AF65-F5344CB8AC3E}">
        <p14:creationId xmlns:p14="http://schemas.microsoft.com/office/powerpoint/2010/main" val="307571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ymbol zastępczy zawartości 6">
            <a:extLst>
              <a:ext uri="{FF2B5EF4-FFF2-40B4-BE49-F238E27FC236}">
                <a16:creationId xmlns:a16="http://schemas.microsoft.com/office/drawing/2014/main" id="{6DD3BAF6-8FD1-3AA0-F13C-70D50CBEA686}"/>
              </a:ext>
            </a:extLst>
          </p:cNvPr>
          <p:cNvSpPr txBox="1">
            <a:spLocks/>
          </p:cNvSpPr>
          <p:nvPr/>
        </p:nvSpPr>
        <p:spPr>
          <a:xfrm>
            <a:off x="-35496" y="555526"/>
            <a:ext cx="9144000" cy="304801"/>
          </a:xfrm>
          <a:scene3d>
            <a:camera prst="orthographicFront"/>
            <a:lightRig rig="threePt" dir="t"/>
          </a:scene3d>
          <a:sp3d>
            <a:bevelT/>
          </a:sp3d>
        </p:spPr>
        <p:txBody>
          <a:bodyPr vert="horz" lIns="91432" tIns="45716" rIns="91432" bIns="45716" rtlCol="0">
            <a:normAutofit fontScale="92500" lnSpcReduction="20000"/>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fontAlgn="base">
              <a:lnSpc>
                <a:spcPct val="100000"/>
              </a:lnSpc>
              <a:spcBef>
                <a:spcPct val="0"/>
              </a:spcBef>
              <a:spcAft>
                <a:spcPct val="0"/>
              </a:spcAft>
              <a:buNone/>
              <a:defRPr/>
            </a:pPr>
            <a:r>
              <a:rPr lang="pl-PL" sz="1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POZOSTAŁA DZIAŁALNOSC MEDIALNA</a:t>
            </a: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defTabSz="914400" fontAlgn="base">
              <a:lnSpc>
                <a:spcPct val="100000"/>
              </a:lnSpc>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a:p>
            <a:pPr marL="0" indent="0" algn="ctr" fontAlgn="base">
              <a:spcBef>
                <a:spcPct val="0"/>
              </a:spcBef>
              <a:spcAft>
                <a:spcPct val="0"/>
              </a:spcAft>
              <a:buNone/>
              <a:defRPr/>
            </a:pPr>
            <a:endParaRPr lang="pl-PL" sz="1400" b="1" dirty="0">
              <a:solidFill>
                <a:srgbClr val="004475"/>
              </a:solidFill>
              <a:latin typeface="Arial" panose="020B0604020202020204" pitchFamily="34" charset="0"/>
              <a:ea typeface="SimSun" panose="02010600030101010101" pitchFamily="2" charset="-122"/>
              <a:cs typeface="Arial" panose="020B0604020202020204" pitchFamily="34" charset="0"/>
            </a:endParaRPr>
          </a:p>
        </p:txBody>
      </p:sp>
      <p:pic>
        <p:nvPicPr>
          <p:cNvPr id="2" name="Obraz 1">
            <a:extLst>
              <a:ext uri="{FF2B5EF4-FFF2-40B4-BE49-F238E27FC236}">
                <a16:creationId xmlns:a16="http://schemas.microsoft.com/office/drawing/2014/main" id="{6C30E5BE-AE04-2A0D-7D5B-96AAE2A107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65"/>
          <a:stretch/>
        </p:blipFill>
        <p:spPr bwMode="auto">
          <a:xfrm>
            <a:off x="74730" y="824372"/>
            <a:ext cx="3093593" cy="1732169"/>
          </a:xfrm>
          <a:prstGeom prst="rect">
            <a:avLst/>
          </a:prstGeom>
          <a:ln>
            <a:noFill/>
          </a:ln>
          <a:effectLst>
            <a:softEdge rad="25400"/>
          </a:effectLst>
          <a:extLst>
            <a:ext uri="{53640926-AAD7-44D8-BBD7-CCE9431645EC}">
              <a14:shadowObscured xmlns:a14="http://schemas.microsoft.com/office/drawing/2010/main"/>
            </a:ext>
          </a:extLst>
        </p:spPr>
      </p:pic>
      <p:pic>
        <p:nvPicPr>
          <p:cNvPr id="4" name="Obraz 3">
            <a:extLst>
              <a:ext uri="{FF2B5EF4-FFF2-40B4-BE49-F238E27FC236}">
                <a16:creationId xmlns:a16="http://schemas.microsoft.com/office/drawing/2014/main" id="{B831AEFD-5652-EF07-F89A-C72D8311A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3226" y="839560"/>
            <a:ext cx="3556044" cy="1732170"/>
          </a:xfrm>
          <a:prstGeom prst="rect">
            <a:avLst/>
          </a:prstGeom>
          <a:ln>
            <a:noFill/>
          </a:ln>
          <a:effectLst>
            <a:softEdge rad="25400"/>
          </a:effectLst>
        </p:spPr>
      </p:pic>
      <p:pic>
        <p:nvPicPr>
          <p:cNvPr id="5" name="Obraz 4">
            <a:extLst>
              <a:ext uri="{FF2B5EF4-FFF2-40B4-BE49-F238E27FC236}">
                <a16:creationId xmlns:a16="http://schemas.microsoft.com/office/drawing/2014/main" id="{7DEEB37B-A6E0-2C17-0C5C-0D3E950EEA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585" t="3529" r="2603"/>
          <a:stretch/>
        </p:blipFill>
        <p:spPr bwMode="auto">
          <a:xfrm>
            <a:off x="1917300" y="2586960"/>
            <a:ext cx="1340458" cy="1132688"/>
          </a:xfrm>
          <a:prstGeom prst="rect">
            <a:avLst/>
          </a:prstGeom>
          <a:ln>
            <a:noFill/>
          </a:ln>
          <a:effectLst>
            <a:softEdge rad="25400"/>
          </a:effectLst>
          <a:extLst>
            <a:ext uri="{53640926-AAD7-44D8-BBD7-CCE9431645EC}">
              <a14:shadowObscured xmlns:a14="http://schemas.microsoft.com/office/drawing/2010/main"/>
            </a:ext>
          </a:extLst>
        </p:spPr>
      </p:pic>
      <p:pic>
        <p:nvPicPr>
          <p:cNvPr id="6" name="Obraz 5">
            <a:extLst>
              <a:ext uri="{FF2B5EF4-FFF2-40B4-BE49-F238E27FC236}">
                <a16:creationId xmlns:a16="http://schemas.microsoft.com/office/drawing/2014/main" id="{FD063063-66CB-8C40-EC72-EDBE0C4EF2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54" t="4233" r="14486"/>
          <a:stretch/>
        </p:blipFill>
        <p:spPr bwMode="auto">
          <a:xfrm>
            <a:off x="1917300" y="3763956"/>
            <a:ext cx="1346742" cy="911134"/>
          </a:xfrm>
          <a:prstGeom prst="rect">
            <a:avLst/>
          </a:prstGeom>
          <a:ln>
            <a:noFill/>
          </a:ln>
          <a:effectLst>
            <a:softEdge rad="25400"/>
          </a:effectLst>
          <a:extLst>
            <a:ext uri="{53640926-AAD7-44D8-BBD7-CCE9431645EC}">
              <a14:shadowObscured xmlns:a14="http://schemas.microsoft.com/office/drawing/2010/main"/>
            </a:ext>
          </a:extLst>
        </p:spPr>
      </p:pic>
      <p:pic>
        <p:nvPicPr>
          <p:cNvPr id="7" name="Obraz 6">
            <a:extLst>
              <a:ext uri="{FF2B5EF4-FFF2-40B4-BE49-F238E27FC236}">
                <a16:creationId xmlns:a16="http://schemas.microsoft.com/office/drawing/2014/main" id="{A28D2EE0-6C12-0BEC-84AF-41D61229C4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909"/>
          <a:stretch/>
        </p:blipFill>
        <p:spPr bwMode="auto">
          <a:xfrm>
            <a:off x="52329" y="3023895"/>
            <a:ext cx="1851299" cy="1342262"/>
          </a:xfrm>
          <a:prstGeom prst="rect">
            <a:avLst/>
          </a:prstGeom>
          <a:ln>
            <a:noFill/>
          </a:ln>
          <a:effectLst>
            <a:softEdge rad="25400"/>
          </a:effectLst>
          <a:extLst>
            <a:ext uri="{53640926-AAD7-44D8-BBD7-CCE9431645EC}">
              <a14:shadowObscured xmlns:a14="http://schemas.microsoft.com/office/drawing/2010/main"/>
            </a:ext>
          </a:extLst>
        </p:spPr>
      </p:pic>
      <p:pic>
        <p:nvPicPr>
          <p:cNvPr id="8" name="Obraz 7">
            <a:extLst>
              <a:ext uri="{FF2B5EF4-FFF2-40B4-BE49-F238E27FC236}">
                <a16:creationId xmlns:a16="http://schemas.microsoft.com/office/drawing/2014/main" id="{40CABF58-2036-7CB2-8E43-A67701719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69" t="12295" r="4720"/>
          <a:stretch/>
        </p:blipFill>
        <p:spPr bwMode="auto">
          <a:xfrm>
            <a:off x="3154219" y="820840"/>
            <a:ext cx="2400029" cy="1728382"/>
          </a:xfrm>
          <a:prstGeom prst="rect">
            <a:avLst/>
          </a:prstGeom>
          <a:ln>
            <a:noFill/>
          </a:ln>
          <a:effectLst>
            <a:softEdge rad="25400"/>
          </a:effectLst>
          <a:extLst>
            <a:ext uri="{53640926-AAD7-44D8-BBD7-CCE9431645EC}">
              <a14:shadowObscured xmlns:a14="http://schemas.microsoft.com/office/drawing/2010/main"/>
            </a:ext>
          </a:extLst>
        </p:spPr>
      </p:pic>
      <p:pic>
        <p:nvPicPr>
          <p:cNvPr id="11" name="Obraz 10">
            <a:extLst>
              <a:ext uri="{FF2B5EF4-FFF2-40B4-BE49-F238E27FC236}">
                <a16:creationId xmlns:a16="http://schemas.microsoft.com/office/drawing/2014/main" id="{CB2D913F-65C5-D3F6-A9A8-712326001F57}"/>
              </a:ext>
            </a:extLst>
          </p:cNvPr>
          <p:cNvPicPr>
            <a:picLocks noChangeAspect="1"/>
          </p:cNvPicPr>
          <p:nvPr/>
        </p:nvPicPr>
        <p:blipFill rotWithShape="1">
          <a:blip r:embed="rId9">
            <a:extLst>
              <a:ext uri="{28A0092B-C50C-407E-A947-70E740481C1C}">
                <a14:useLocalDpi xmlns:a14="http://schemas.microsoft.com/office/drawing/2010/main" val="0"/>
              </a:ext>
            </a:extLst>
          </a:blip>
          <a:srcRect t="-424" r="4761"/>
          <a:stretch/>
        </p:blipFill>
        <p:spPr bwMode="auto">
          <a:xfrm>
            <a:off x="6893204" y="3005217"/>
            <a:ext cx="2176066" cy="1273595"/>
          </a:xfrm>
          <a:prstGeom prst="rect">
            <a:avLst/>
          </a:prstGeom>
          <a:ln>
            <a:noFill/>
          </a:ln>
          <a:effectLst>
            <a:softEdge rad="25400"/>
          </a:effectLst>
          <a:extLst>
            <a:ext uri="{53640926-AAD7-44D8-BBD7-CCE9431645EC}">
              <a14:shadowObscured xmlns:a14="http://schemas.microsoft.com/office/drawing/2010/main"/>
            </a:ext>
          </a:extLst>
        </p:spPr>
      </p:pic>
      <p:pic>
        <p:nvPicPr>
          <p:cNvPr id="12" name="Obraz 11">
            <a:extLst>
              <a:ext uri="{FF2B5EF4-FFF2-40B4-BE49-F238E27FC236}">
                <a16:creationId xmlns:a16="http://schemas.microsoft.com/office/drawing/2014/main" id="{0E35D7E7-18D8-E4B5-3B86-BBAB73D7CA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0872"/>
          <a:stretch/>
        </p:blipFill>
        <p:spPr bwMode="auto">
          <a:xfrm>
            <a:off x="3291734" y="2586960"/>
            <a:ext cx="3601470" cy="2088130"/>
          </a:xfrm>
          <a:prstGeom prst="rect">
            <a:avLst/>
          </a:prstGeom>
          <a:ln>
            <a:noFill/>
          </a:ln>
          <a:effectLst>
            <a:softEdge rad="254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09963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17C9D967-EC47-9086-EEEC-13D87321D087}"/>
              </a:ext>
            </a:extLst>
          </p:cNvPr>
          <p:cNvSpPr/>
          <p:nvPr/>
        </p:nvSpPr>
        <p:spPr>
          <a:xfrm>
            <a:off x="-3046" y="-20538"/>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7" name="Łącznik prosty 3"/>
          <p:cNvCxnSpPr/>
          <p:nvPr/>
        </p:nvCxnSpPr>
        <p:spPr>
          <a:xfrm>
            <a:off x="0" y="739536"/>
            <a:ext cx="9144000" cy="0"/>
          </a:xfrm>
          <a:prstGeom prst="line">
            <a:avLst/>
          </a:prstGeom>
          <a:ln w="19050">
            <a:solidFill>
              <a:srgbClr val="005596"/>
            </a:solidFill>
          </a:ln>
        </p:spPr>
        <p:style>
          <a:lnRef idx="1">
            <a:schemeClr val="accent1"/>
          </a:lnRef>
          <a:fillRef idx="0">
            <a:schemeClr val="accent1"/>
          </a:fillRef>
          <a:effectRef idx="0">
            <a:schemeClr val="accent1"/>
          </a:effectRef>
          <a:fontRef idx="minor">
            <a:schemeClr val="tx1"/>
          </a:fontRef>
        </p:style>
      </p:cxnSp>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5" name="Obraz 4">
            <a:extLst>
              <a:ext uri="{FF2B5EF4-FFF2-40B4-BE49-F238E27FC236}">
                <a16:creationId xmlns:a16="http://schemas.microsoft.com/office/drawing/2014/main" id="{3A90DE74-6FAE-223D-0C36-F549F91D895A}"/>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Prostokąt 5">
            <a:extLst>
              <a:ext uri="{FF2B5EF4-FFF2-40B4-BE49-F238E27FC236}">
                <a16:creationId xmlns:a16="http://schemas.microsoft.com/office/drawing/2014/main" id="{C127240D-D07E-6D55-32C4-80E664EAAFEF}"/>
              </a:ext>
            </a:extLst>
          </p:cNvPr>
          <p:cNvSpPr/>
          <p:nvPr/>
        </p:nvSpPr>
        <p:spPr>
          <a:xfrm>
            <a:off x="98019" y="638636"/>
            <a:ext cx="8941870" cy="65152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lnSpc>
                <a:spcPct val="150000"/>
              </a:lnSpc>
              <a:spcBef>
                <a:spcPct val="0"/>
              </a:spcBef>
              <a:spcAft>
                <a:spcPct val="0"/>
              </a:spcAft>
              <a:defRPr/>
            </a:pPr>
            <a:r>
              <a:rPr lang="pl-PL" sz="2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DZIAŁALNOŚĆ PREWENCYJNA W LICZBACH</a:t>
            </a:r>
          </a:p>
        </p:txBody>
      </p:sp>
      <p:sp>
        <p:nvSpPr>
          <p:cNvPr id="2" name="Prostokąt 1">
            <a:extLst>
              <a:ext uri="{FF2B5EF4-FFF2-40B4-BE49-F238E27FC236}">
                <a16:creationId xmlns:a16="http://schemas.microsoft.com/office/drawing/2014/main" id="{73F43B3B-243F-258E-8D35-04251C4ABC15}"/>
              </a:ext>
            </a:extLst>
          </p:cNvPr>
          <p:cNvSpPr/>
          <p:nvPr/>
        </p:nvSpPr>
        <p:spPr>
          <a:xfrm>
            <a:off x="-197596" y="1563638"/>
            <a:ext cx="9377888" cy="19690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lnSpc>
                <a:spcPct val="150000"/>
              </a:lnSpc>
              <a:spcBef>
                <a:spcPct val="0"/>
              </a:spcBef>
              <a:spcAft>
                <a:spcPct val="0"/>
              </a:spcAft>
              <a:defRPr/>
            </a:pPr>
            <a:r>
              <a:rPr lang="pl-PL" sz="24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 ramach programów prewencyjnych w roku 2022:</a:t>
            </a:r>
          </a:p>
          <a:p>
            <a:pPr marL="342900" indent="-342900" algn="ctr" defTabSz="914400" fontAlgn="base">
              <a:lnSpc>
                <a:spcPct val="150000"/>
              </a:lnSpc>
              <a:spcBef>
                <a:spcPct val="0"/>
              </a:spcBef>
              <a:spcAft>
                <a:spcPct val="0"/>
              </a:spcAft>
              <a:buFont typeface="Wingdings" panose="05000000000000000000" pitchFamily="2" charset="2"/>
              <a:buChar char="Ø"/>
              <a:defRPr/>
            </a:pPr>
            <a:r>
              <a:rPr lang="pl-PL" sz="20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Zaprosiliśmy do współpracy ponad 300 pracodawców</a:t>
            </a:r>
          </a:p>
          <a:p>
            <a:pPr marL="342900" indent="-342900" algn="ctr" defTabSz="914400" fontAlgn="base">
              <a:lnSpc>
                <a:spcPct val="150000"/>
              </a:lnSpc>
              <a:spcBef>
                <a:spcPct val="0"/>
              </a:spcBef>
              <a:spcAft>
                <a:spcPct val="0"/>
              </a:spcAft>
              <a:buFont typeface="Wingdings" panose="05000000000000000000" pitchFamily="2" charset="2"/>
              <a:buChar char="Ø"/>
              <a:defRPr/>
            </a:pPr>
            <a:r>
              <a:rPr lang="pl-PL" sz="20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Działaniami edukacyjnymi objęliśmy blisko 100 pracodawców</a:t>
            </a:r>
          </a:p>
          <a:p>
            <a:pPr marL="342900" indent="-342900" algn="ctr" defTabSz="914400" fontAlgn="base">
              <a:lnSpc>
                <a:spcPct val="150000"/>
              </a:lnSpc>
              <a:spcBef>
                <a:spcPct val="0"/>
              </a:spcBef>
              <a:spcAft>
                <a:spcPct val="0"/>
              </a:spcAft>
              <a:buFont typeface="Wingdings" panose="05000000000000000000" pitchFamily="2" charset="2"/>
              <a:buChar char="Ø"/>
              <a:defRPr/>
            </a:pPr>
            <a:r>
              <a:rPr lang="pl-PL" sz="20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Programy prewencyjne ukończyło blisko 40 pracodawców</a:t>
            </a:r>
          </a:p>
        </p:txBody>
      </p:sp>
      <p:pic>
        <p:nvPicPr>
          <p:cNvPr id="4" name="Obraz 3">
            <a:extLst>
              <a:ext uri="{FF2B5EF4-FFF2-40B4-BE49-F238E27FC236}">
                <a16:creationId xmlns:a16="http://schemas.microsoft.com/office/drawing/2014/main" id="{41B8EBEE-01CA-9C4A-6D8F-1890AB42E8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50" y="3435846"/>
            <a:ext cx="2061051" cy="1374034"/>
          </a:xfrm>
          <a:prstGeom prst="rect">
            <a:avLst/>
          </a:prstGeom>
        </p:spPr>
      </p:pic>
    </p:spTree>
    <p:extLst>
      <p:ext uri="{BB962C8B-B14F-4D97-AF65-F5344CB8AC3E}">
        <p14:creationId xmlns:p14="http://schemas.microsoft.com/office/powerpoint/2010/main" val="1603759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17C9D967-EC47-9086-EEEC-13D87321D087}"/>
              </a:ext>
            </a:extLst>
          </p:cNvPr>
          <p:cNvSpPr/>
          <p:nvPr/>
        </p:nvSpPr>
        <p:spPr>
          <a:xfrm>
            <a:off x="-3046" y="-20538"/>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7" name="Łącznik prosty 3"/>
          <p:cNvCxnSpPr/>
          <p:nvPr/>
        </p:nvCxnSpPr>
        <p:spPr>
          <a:xfrm>
            <a:off x="0" y="739536"/>
            <a:ext cx="9144000" cy="0"/>
          </a:xfrm>
          <a:prstGeom prst="line">
            <a:avLst/>
          </a:prstGeom>
          <a:ln w="19050">
            <a:solidFill>
              <a:srgbClr val="005596"/>
            </a:solidFill>
          </a:ln>
        </p:spPr>
        <p:style>
          <a:lnRef idx="1">
            <a:schemeClr val="accent1"/>
          </a:lnRef>
          <a:fillRef idx="0">
            <a:schemeClr val="accent1"/>
          </a:fillRef>
          <a:effectRef idx="0">
            <a:schemeClr val="accent1"/>
          </a:effectRef>
          <a:fontRef idx="minor">
            <a:schemeClr val="tx1"/>
          </a:fontRef>
        </p:style>
      </p:cxnSp>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5" name="Obraz 4">
            <a:extLst>
              <a:ext uri="{FF2B5EF4-FFF2-40B4-BE49-F238E27FC236}">
                <a16:creationId xmlns:a16="http://schemas.microsoft.com/office/drawing/2014/main" id="{3A90DE74-6FAE-223D-0C36-F549F91D895A}"/>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Prostokąt 5">
            <a:extLst>
              <a:ext uri="{FF2B5EF4-FFF2-40B4-BE49-F238E27FC236}">
                <a16:creationId xmlns:a16="http://schemas.microsoft.com/office/drawing/2014/main" id="{C127240D-D07E-6D55-32C4-80E664EAAFEF}"/>
              </a:ext>
            </a:extLst>
          </p:cNvPr>
          <p:cNvSpPr/>
          <p:nvPr/>
        </p:nvSpPr>
        <p:spPr>
          <a:xfrm>
            <a:off x="98019" y="638636"/>
            <a:ext cx="8941870" cy="65152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lnSpc>
                <a:spcPct val="150000"/>
              </a:lnSpc>
              <a:spcBef>
                <a:spcPct val="0"/>
              </a:spcBef>
              <a:spcAft>
                <a:spcPct val="0"/>
              </a:spcAft>
              <a:defRPr/>
            </a:pPr>
            <a:r>
              <a:rPr lang="pl-PL" sz="2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DZIAŁALNOŚĆ PREWENCYJNA W LICZBACH</a:t>
            </a:r>
          </a:p>
        </p:txBody>
      </p:sp>
      <p:sp>
        <p:nvSpPr>
          <p:cNvPr id="2" name="Prostokąt 1">
            <a:extLst>
              <a:ext uri="{FF2B5EF4-FFF2-40B4-BE49-F238E27FC236}">
                <a16:creationId xmlns:a16="http://schemas.microsoft.com/office/drawing/2014/main" id="{73F43B3B-243F-258E-8D35-04251C4ABC15}"/>
              </a:ext>
            </a:extLst>
          </p:cNvPr>
          <p:cNvSpPr/>
          <p:nvPr/>
        </p:nvSpPr>
        <p:spPr>
          <a:xfrm>
            <a:off x="35495" y="1491630"/>
            <a:ext cx="9004393" cy="280628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lnSpc>
                <a:spcPct val="150000"/>
              </a:lnSpc>
              <a:spcBef>
                <a:spcPct val="0"/>
              </a:spcBef>
              <a:spcAft>
                <a:spcPct val="0"/>
              </a:spcAft>
              <a:defRPr/>
            </a:pPr>
            <a:r>
              <a:rPr lang="pl-PL" sz="24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 ramach działań w obszarze rolnictwa indywidualnego w roku 2022:</a:t>
            </a:r>
          </a:p>
          <a:p>
            <a:pPr marL="285750" indent="-285750" algn="ctr" defTabSz="914400" fontAlgn="base">
              <a:lnSpc>
                <a:spcPct val="150000"/>
              </a:lnSpc>
              <a:spcBef>
                <a:spcPct val="0"/>
              </a:spcBef>
              <a:spcAft>
                <a:spcPct val="0"/>
              </a:spcAft>
              <a:buFont typeface="Wingdings" panose="05000000000000000000" pitchFamily="2" charset="2"/>
              <a:buChar char="Ø"/>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Przeprowadziliśmy wizytacje 80 gospodarstw</a:t>
            </a:r>
          </a:p>
          <a:p>
            <a:pPr marL="285750" indent="-285750" algn="ctr" defTabSz="914400" fontAlgn="base">
              <a:lnSpc>
                <a:spcPct val="150000"/>
              </a:lnSpc>
              <a:spcBef>
                <a:spcPct val="0"/>
              </a:spcBef>
              <a:spcAft>
                <a:spcPct val="0"/>
              </a:spcAft>
              <a:buFont typeface="Wingdings" panose="05000000000000000000" pitchFamily="2" charset="2"/>
              <a:buChar char="Ø"/>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Działaniami edukacyjnymi objęliśmy ponad 730 dzieci </a:t>
            </a:r>
            <a:b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 dorosłych zamieszkujących obszary wiejskie</a:t>
            </a:r>
          </a:p>
          <a:p>
            <a:pPr marL="285750" indent="-285750" algn="ctr" defTabSz="914400" fontAlgn="base">
              <a:lnSpc>
                <a:spcPct val="150000"/>
              </a:lnSpc>
              <a:spcBef>
                <a:spcPct val="0"/>
              </a:spcBef>
              <a:spcAft>
                <a:spcPct val="0"/>
              </a:spcAft>
              <a:buFont typeface="Wingdings" panose="05000000000000000000" pitchFamily="2" charset="2"/>
              <a:buChar char="Ø"/>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Uczestniczyliśmy w 11 targach branżowych</a:t>
            </a:r>
          </a:p>
        </p:txBody>
      </p:sp>
      <p:pic>
        <p:nvPicPr>
          <p:cNvPr id="8" name="Obraz 7">
            <a:extLst>
              <a:ext uri="{FF2B5EF4-FFF2-40B4-BE49-F238E27FC236}">
                <a16:creationId xmlns:a16="http://schemas.microsoft.com/office/drawing/2014/main" id="{30D076C8-12BE-696D-D2E8-53701164F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50" y="3435846"/>
            <a:ext cx="2061051" cy="1374034"/>
          </a:xfrm>
          <a:prstGeom prst="rect">
            <a:avLst/>
          </a:prstGeom>
        </p:spPr>
      </p:pic>
    </p:spTree>
    <p:extLst>
      <p:ext uri="{BB962C8B-B14F-4D97-AF65-F5344CB8AC3E}">
        <p14:creationId xmlns:p14="http://schemas.microsoft.com/office/powerpoint/2010/main" val="2971449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6">
            <a:extLst>
              <a:ext uri="{FF2B5EF4-FFF2-40B4-BE49-F238E27FC236}">
                <a16:creationId xmlns:a16="http://schemas.microsoft.com/office/drawing/2014/main" id="{762240CD-B8CD-F415-F03D-916AF3582E12}"/>
              </a:ext>
            </a:extLst>
          </p:cNvPr>
          <p:cNvSpPr txBox="1">
            <a:spLocks/>
          </p:cNvSpPr>
          <p:nvPr/>
        </p:nvSpPr>
        <p:spPr>
          <a:xfrm>
            <a:off x="-9148" y="1845765"/>
            <a:ext cx="9144000" cy="1300463"/>
          </a:xfrm>
          <a:prstGeom prst="rect">
            <a:avLst/>
          </a:prstGeom>
          <a:noFill/>
          <a:effectLst>
            <a:softEdge rad="139700"/>
          </a:effectLst>
        </p:spPr>
        <p:txBody>
          <a:bodyPr vert="horz" lIns="91432" tIns="45716" rIns="91432" bIns="45716" rtlCol="0">
            <a:noAutofit/>
            <a:scene3d>
              <a:camera prst="orthographicFront"/>
              <a:lightRig rig="soft" dir="t">
                <a:rot lat="0" lon="0" rev="15600000"/>
              </a:lightRig>
            </a:scene3d>
            <a:sp3d extrusionH="57150" prstMaterial="softEdge">
              <a:bevelT w="25400" h="38100"/>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150000"/>
              </a:lnSpc>
              <a:spcBef>
                <a:spcPct val="0"/>
              </a:spcBef>
              <a:spcAft>
                <a:spcPct val="0"/>
              </a:spcAft>
              <a:defRPr/>
            </a:pPr>
            <a:r>
              <a:rPr lang="pl-PL" sz="36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DZIAŁALNOŚĆ </a:t>
            </a:r>
          </a:p>
          <a:p>
            <a:pPr fontAlgn="base">
              <a:lnSpc>
                <a:spcPct val="150000"/>
              </a:lnSpc>
              <a:spcBef>
                <a:spcPct val="0"/>
              </a:spcBef>
              <a:spcAft>
                <a:spcPct val="0"/>
              </a:spcAft>
              <a:defRPr/>
            </a:pPr>
            <a:r>
              <a:rPr lang="pl-PL" sz="36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KONTROLNO - NADZORCZA</a:t>
            </a:r>
          </a:p>
        </p:txBody>
      </p:sp>
      <p:sp>
        <p:nvSpPr>
          <p:cNvPr id="11" name="Prostokąt 10">
            <a:extLst>
              <a:ext uri="{FF2B5EF4-FFF2-40B4-BE49-F238E27FC236}">
                <a16:creationId xmlns:a16="http://schemas.microsoft.com/office/drawing/2014/main" id="{9CB98DB3-E10B-C5A6-033D-F02C9EB33E2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Obraz 11">
            <a:extLst>
              <a:ext uri="{FF2B5EF4-FFF2-40B4-BE49-F238E27FC236}">
                <a16:creationId xmlns:a16="http://schemas.microsoft.com/office/drawing/2014/main" id="{816DD4EB-E0B6-1EBF-97B0-D370C6466BA9}"/>
              </a:ext>
            </a:extLst>
          </p:cNvPr>
          <p:cNvPicPr>
            <a:picLocks noChangeAspect="1"/>
          </p:cNvPicPr>
          <p:nvPr/>
        </p:nvPicPr>
        <p:blipFill>
          <a:blip r:embed="rId3"/>
          <a:stretch>
            <a:fillRect/>
          </a:stretch>
        </p:blipFill>
        <p:spPr>
          <a:xfrm>
            <a:off x="1796010" y="-4447"/>
            <a:ext cx="5551980" cy="703989"/>
          </a:xfrm>
          <a:prstGeom prst="rect">
            <a:avLst/>
          </a:prstGeom>
        </p:spPr>
      </p:pic>
    </p:spTree>
    <p:extLst>
      <p:ext uri="{BB962C8B-B14F-4D97-AF65-F5344CB8AC3E}">
        <p14:creationId xmlns:p14="http://schemas.microsoft.com/office/powerpoint/2010/main" val="3311472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17C9D967-EC47-9086-EEEC-13D87321D087}"/>
              </a:ext>
            </a:extLst>
          </p:cNvPr>
          <p:cNvSpPr/>
          <p:nvPr/>
        </p:nvSpPr>
        <p:spPr>
          <a:xfrm>
            <a:off x="-3046" y="-20538"/>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7" name="Łącznik prosty 3"/>
          <p:cNvCxnSpPr/>
          <p:nvPr/>
        </p:nvCxnSpPr>
        <p:spPr>
          <a:xfrm>
            <a:off x="0" y="739536"/>
            <a:ext cx="9144000" cy="0"/>
          </a:xfrm>
          <a:prstGeom prst="line">
            <a:avLst/>
          </a:prstGeom>
          <a:ln w="19050">
            <a:solidFill>
              <a:srgbClr val="005596"/>
            </a:solidFill>
          </a:ln>
        </p:spPr>
        <p:style>
          <a:lnRef idx="1">
            <a:schemeClr val="accent1"/>
          </a:lnRef>
          <a:fillRef idx="0">
            <a:schemeClr val="accent1"/>
          </a:fillRef>
          <a:effectRef idx="0">
            <a:schemeClr val="accent1"/>
          </a:effectRef>
          <a:fontRef idx="minor">
            <a:schemeClr val="tx1"/>
          </a:fontRef>
        </p:style>
      </p:cxnSp>
      <p:sp>
        <p:nvSpPr>
          <p:cNvPr id="9" name="AutoShape 2" descr="ftp://ftp.gip.pip.gov.pl/Biblioteka_prewencji/BPZoC_2013/Bannery%20internetowe/Statyczne/baner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 name="AutoShape 4" descr="ftp://ftp.gip.pip.gov.pl/Biblioteka_prewencji/BPZoC_2013/Bannery%20internetowe/Statyczne/baner2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5" name="Obraz 4">
            <a:extLst>
              <a:ext uri="{FF2B5EF4-FFF2-40B4-BE49-F238E27FC236}">
                <a16:creationId xmlns:a16="http://schemas.microsoft.com/office/drawing/2014/main" id="{3A90DE74-6FAE-223D-0C36-F549F91D895A}"/>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Prostokąt 5">
            <a:extLst>
              <a:ext uri="{FF2B5EF4-FFF2-40B4-BE49-F238E27FC236}">
                <a16:creationId xmlns:a16="http://schemas.microsoft.com/office/drawing/2014/main" id="{C127240D-D07E-6D55-32C4-80E664EAAFEF}"/>
              </a:ext>
            </a:extLst>
          </p:cNvPr>
          <p:cNvSpPr/>
          <p:nvPr/>
        </p:nvSpPr>
        <p:spPr>
          <a:xfrm>
            <a:off x="98019" y="638636"/>
            <a:ext cx="8941870" cy="65152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lnSpc>
                <a:spcPct val="150000"/>
              </a:lnSpc>
              <a:spcBef>
                <a:spcPct val="0"/>
              </a:spcBef>
              <a:spcAft>
                <a:spcPct val="0"/>
              </a:spcAft>
              <a:defRPr/>
            </a:pPr>
            <a:r>
              <a:rPr lang="pl-PL" sz="28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DZIAŁALNOŚĆ PREWENCYJNA W LICZBACH</a:t>
            </a:r>
          </a:p>
        </p:txBody>
      </p:sp>
      <p:sp>
        <p:nvSpPr>
          <p:cNvPr id="2" name="Prostokąt 1">
            <a:extLst>
              <a:ext uri="{FF2B5EF4-FFF2-40B4-BE49-F238E27FC236}">
                <a16:creationId xmlns:a16="http://schemas.microsoft.com/office/drawing/2014/main" id="{73F43B3B-243F-258E-8D35-04251C4ABC15}"/>
              </a:ext>
            </a:extLst>
          </p:cNvPr>
          <p:cNvSpPr/>
          <p:nvPr/>
        </p:nvSpPr>
        <p:spPr>
          <a:xfrm>
            <a:off x="307975" y="1851670"/>
            <a:ext cx="8584506" cy="299094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defTabSz="914400" fontAlgn="base">
              <a:lnSpc>
                <a:spcPct val="150000"/>
              </a:lnSpc>
              <a:spcBef>
                <a:spcPct val="0"/>
              </a:spcBef>
              <a:spcAft>
                <a:spcPct val="0"/>
              </a:spcAft>
              <a:defRPr/>
            </a:pPr>
            <a:r>
              <a:rPr lang="pl-PL" sz="20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 ramach działań w mediach w roku 2022:</a:t>
            </a:r>
          </a:p>
          <a:p>
            <a:pPr marL="285750" indent="-285750" algn="ctr" defTabSz="914400" fontAlgn="base">
              <a:lnSpc>
                <a:spcPct val="150000"/>
              </a:lnSpc>
              <a:spcBef>
                <a:spcPct val="0"/>
              </a:spcBef>
              <a:spcAft>
                <a:spcPct val="0"/>
              </a:spcAft>
              <a:buFont typeface="Wingdings" panose="05000000000000000000" pitchFamily="2" charset="2"/>
              <a:buChar char="Ø"/>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Uczestniczyliśmy w 5 audycjach radiowych i 7 dyżurach eksperckich</a:t>
            </a:r>
          </a:p>
          <a:p>
            <a:pPr marL="285750" indent="-285750" algn="ctr" defTabSz="914400" fontAlgn="base">
              <a:lnSpc>
                <a:spcPct val="150000"/>
              </a:lnSpc>
              <a:spcBef>
                <a:spcPct val="0"/>
              </a:spcBef>
              <a:spcAft>
                <a:spcPct val="0"/>
              </a:spcAft>
              <a:buFont typeface="Wingdings" panose="05000000000000000000" pitchFamily="2" charset="2"/>
              <a:buChar char="Ø"/>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Realizowaliśmy program „mocne wsparcie” w regionalnej TV</a:t>
            </a:r>
          </a:p>
          <a:p>
            <a:pPr marL="285750" indent="-285750" algn="ctr" defTabSz="914400" fontAlgn="base">
              <a:lnSpc>
                <a:spcPct val="150000"/>
              </a:lnSpc>
              <a:spcBef>
                <a:spcPct val="0"/>
              </a:spcBef>
              <a:spcAft>
                <a:spcPct val="0"/>
              </a:spcAft>
              <a:buFont typeface="Wingdings" panose="05000000000000000000" pitchFamily="2" charset="2"/>
              <a:buChar char="Ø"/>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Realizujemy cykl nagrań „prawo w pigułce” dostępne </a:t>
            </a:r>
            <a:b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 mediach społecznościowych</a:t>
            </a:r>
          </a:p>
          <a:p>
            <a:pPr marL="285750" indent="-285750" algn="ctr" defTabSz="914400" fontAlgn="base">
              <a:lnSpc>
                <a:spcPct val="150000"/>
              </a:lnSpc>
              <a:spcBef>
                <a:spcPct val="0"/>
              </a:spcBef>
              <a:spcAft>
                <a:spcPct val="0"/>
              </a:spcAft>
              <a:buFont typeface="Wingdings" panose="05000000000000000000" pitchFamily="2" charset="2"/>
              <a:buChar char="Ø"/>
              <a:defRPr/>
            </a:pPr>
            <a:endParaRPr lang="pl-PL" b="1"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pic>
        <p:nvPicPr>
          <p:cNvPr id="8" name="Obraz 7">
            <a:extLst>
              <a:ext uri="{FF2B5EF4-FFF2-40B4-BE49-F238E27FC236}">
                <a16:creationId xmlns:a16="http://schemas.microsoft.com/office/drawing/2014/main" id="{30D076C8-12BE-696D-D2E8-53701164F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50" y="3435846"/>
            <a:ext cx="2061051" cy="1374034"/>
          </a:xfrm>
          <a:prstGeom prst="rect">
            <a:avLst/>
          </a:prstGeom>
        </p:spPr>
      </p:pic>
    </p:spTree>
    <p:extLst>
      <p:ext uri="{BB962C8B-B14F-4D97-AF65-F5344CB8AC3E}">
        <p14:creationId xmlns:p14="http://schemas.microsoft.com/office/powerpoint/2010/main" val="3006479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4" name="pole tekstowe 3">
            <a:extLst>
              <a:ext uri="{FF2B5EF4-FFF2-40B4-BE49-F238E27FC236}">
                <a16:creationId xmlns:a16="http://schemas.microsoft.com/office/drawing/2014/main" id="{85FCC181-44A2-5E02-14E1-4C35AEF9A264}"/>
              </a:ext>
            </a:extLst>
          </p:cNvPr>
          <p:cNvSpPr txBox="1"/>
          <p:nvPr/>
        </p:nvSpPr>
        <p:spPr>
          <a:xfrm>
            <a:off x="1143000" y="2233940"/>
            <a:ext cx="6858000" cy="2350900"/>
          </a:xfrm>
          <a:prstGeom prst="rect">
            <a:avLst/>
          </a:prstGeom>
          <a:noFill/>
        </p:spPr>
        <p:txBody>
          <a:bodyPr wrap="square">
            <a:spAutoFit/>
          </a:bodyPr>
          <a:lstStyle/>
          <a:p>
            <a:pPr algn="ctr" fontAlgn="base">
              <a:lnSpc>
                <a:spcPct val="150000"/>
              </a:lnSpc>
              <a:spcBef>
                <a:spcPct val="0"/>
              </a:spcBef>
              <a:spcAft>
                <a:spcPct val="0"/>
              </a:spcAft>
              <a:defRPr/>
            </a:pPr>
            <a:r>
              <a:rPr lang="pl-PL" sz="36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ANDRZEJ BUGALSKI</a:t>
            </a:r>
          </a:p>
          <a:p>
            <a:pPr algn="ctr"/>
            <a:r>
              <a:rPr lang="pl-PL" sz="24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p.o. Okręgowego Inspektora Pracy</a:t>
            </a:r>
          </a:p>
          <a:p>
            <a:pPr algn="ctr"/>
            <a:r>
              <a:rPr lang="pl-PL" sz="24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 Bydgoszczy</a:t>
            </a:r>
          </a:p>
          <a:p>
            <a:pPr algn="ctr" fontAlgn="base">
              <a:lnSpc>
                <a:spcPct val="150000"/>
              </a:lnSpc>
              <a:spcBef>
                <a:spcPct val="0"/>
              </a:spcBef>
              <a:spcAft>
                <a:spcPct val="0"/>
              </a:spcAft>
              <a:defRPr/>
            </a:pPr>
            <a:endParaRPr lang="pl-PL" sz="16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algn="ctr" fontAlgn="base">
              <a:lnSpc>
                <a:spcPct val="150000"/>
              </a:lnSpc>
              <a:spcBef>
                <a:spcPct val="0"/>
              </a:spcBef>
              <a:spcAft>
                <a:spcPct val="0"/>
              </a:spcAft>
              <a:defRPr/>
            </a:pPr>
            <a:r>
              <a:rPr lang="pl-PL" sz="16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Marzec 2023</a:t>
            </a:r>
          </a:p>
        </p:txBody>
      </p:sp>
      <p:sp>
        <p:nvSpPr>
          <p:cNvPr id="5" name="Tytuł 4">
            <a:extLst>
              <a:ext uri="{FF2B5EF4-FFF2-40B4-BE49-F238E27FC236}">
                <a16:creationId xmlns:a16="http://schemas.microsoft.com/office/drawing/2014/main" id="{89F9DF23-C348-4F17-5562-50AC89DF6AFD}"/>
              </a:ext>
            </a:extLst>
          </p:cNvPr>
          <p:cNvSpPr>
            <a:spLocks noGrp="1"/>
          </p:cNvSpPr>
          <p:nvPr>
            <p:ph type="ctrTitle"/>
          </p:nvPr>
        </p:nvSpPr>
        <p:spPr/>
        <p:txBody>
          <a:bodyPr/>
          <a:lstStyle/>
          <a:p>
            <a:r>
              <a:rPr kumimoji="0" lang="pl-PL" sz="4400" b="1" i="0" u="none" strike="noStrike" kern="1200" cap="none" spc="0" normalizeH="0" baseline="0" noProof="0" dirty="0">
                <a:ln>
                  <a:noFill/>
                </a:ln>
                <a:solidFill>
                  <a:srgbClr val="185485"/>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DZIĘKUJĘ ZA UWAGĘ</a:t>
            </a:r>
            <a:endParaRPr lang="pl-PL" dirty="0"/>
          </a:p>
        </p:txBody>
      </p:sp>
    </p:spTree>
    <p:extLst>
      <p:ext uri="{BB962C8B-B14F-4D97-AF65-F5344CB8AC3E}">
        <p14:creationId xmlns:p14="http://schemas.microsoft.com/office/powerpoint/2010/main" val="3479698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Symbol zastępczy zawartości 6">
            <a:extLst>
              <a:ext uri="{FF2B5EF4-FFF2-40B4-BE49-F238E27FC236}">
                <a16:creationId xmlns:a16="http://schemas.microsoft.com/office/drawing/2014/main" id="{0CCB8454-10E9-D1E8-2F7D-779E0A1ED8E8}"/>
              </a:ext>
            </a:extLst>
          </p:cNvPr>
          <p:cNvSpPr>
            <a:spLocks noGrp="1"/>
          </p:cNvSpPr>
          <p:nvPr>
            <p:ph type="subTitle" idx="1"/>
          </p:nvPr>
        </p:nvSpPr>
        <p:spPr>
          <a:xfrm>
            <a:off x="1" y="843558"/>
            <a:ext cx="9144000" cy="3960440"/>
          </a:xfrm>
          <a:scene3d>
            <a:camera prst="orthographicFront"/>
            <a:lightRig rig="threePt" dir="t"/>
          </a:scene3d>
          <a:sp3d>
            <a:bevelT/>
          </a:sp3d>
        </p:spPr>
        <p:txBody>
          <a:bodyPr vert="horz" lIns="91432" tIns="45716" rIns="91432" bIns="45716" rtlCol="0">
            <a:normAutofit/>
            <a:sp3d extrusionH="57150">
              <a:bevelT w="38100" h="38100"/>
            </a:sp3d>
          </a:bodyPr>
          <a:lstStyle/>
          <a:p>
            <a:pPr fontAlgn="base">
              <a:spcBef>
                <a:spcPct val="0"/>
              </a:spcBef>
              <a:spcAft>
                <a:spcPct val="0"/>
              </a:spcAft>
              <a:defRPr/>
            </a:pPr>
            <a:r>
              <a:rPr lang="pl-PL" sz="1600" b="1" dirty="0">
                <a:effectLst/>
                <a:latin typeface="Arial" panose="020B0604020202020204" pitchFamily="34" charset="0"/>
                <a:ea typeface="SimSun" panose="02010600030101010101" pitchFamily="2" charset="-122"/>
              </a:rPr>
              <a:t>W 2022 r. inspektorzy pracy OIP w Bydgoszczy przeprowadzili łącznie 3 029 kontroli, z czego 24 kontrole były przeprowadzone w porze nocnej. Wydano w wyniku kontroli łącznie 9 274 decyzje dotyczące bezpieczeństwa pracy oraz 10 621 wniosków dotyczących naruszeń prawa pracy. </a:t>
            </a: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ffectLst/>
              <a:latin typeface="Arial" panose="020B0604020202020204" pitchFamily="34" charset="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ffectLst/>
              <a:latin typeface="Arial" panose="020B0604020202020204" pitchFamily="34" charset="0"/>
              <a:ea typeface="SimSun" panose="02010600030101010101" pitchFamily="2" charset="-122"/>
            </a:endParaRPr>
          </a:p>
          <a:p>
            <a:pPr fontAlgn="base">
              <a:spcBef>
                <a:spcPct val="0"/>
              </a:spcBef>
              <a:spcAft>
                <a:spcPct val="0"/>
              </a:spcAft>
              <a:defRPr/>
            </a:pPr>
            <a:r>
              <a:rPr lang="pl-PL" sz="1600" b="1" dirty="0">
                <a:effectLst/>
                <a:latin typeface="Arial" panose="020B0604020202020204" pitchFamily="34" charset="0"/>
                <a:ea typeface="SimSun" panose="02010600030101010101" pitchFamily="2" charset="-122"/>
              </a:rPr>
              <a:t>Do pracodawców skierowano również 156 decyzji płacowych zobowiązujących do wypłaty łącznie 2 189 048,52 zł dla 1 106 pracowników. </a:t>
            </a:r>
            <a:endParaRPr lang="pl-PL" sz="1600" b="1" dirty="0">
              <a:ea typeface="SimSun" panose="02010600030101010101" pitchFamily="2" charset="-122"/>
            </a:endParaRPr>
          </a:p>
        </p:txBody>
      </p:sp>
      <p:graphicFrame>
        <p:nvGraphicFramePr>
          <p:cNvPr id="2" name="Wykres 1">
            <a:extLst>
              <a:ext uri="{FF2B5EF4-FFF2-40B4-BE49-F238E27FC236}">
                <a16:creationId xmlns:a16="http://schemas.microsoft.com/office/drawing/2014/main" id="{9F387315-93BD-A286-F87D-44C8370FF3A6}"/>
              </a:ext>
            </a:extLst>
          </p:cNvPr>
          <p:cNvGraphicFramePr>
            <a:graphicFrameLocks/>
          </p:cNvGraphicFramePr>
          <p:nvPr>
            <p:extLst>
              <p:ext uri="{D42A27DB-BD31-4B8C-83A1-F6EECF244321}">
                <p14:modId xmlns:p14="http://schemas.microsoft.com/office/powerpoint/2010/main" val="1846787754"/>
              </p:ext>
            </p:extLst>
          </p:nvPr>
        </p:nvGraphicFramePr>
        <p:xfrm>
          <a:off x="1895475" y="1804603"/>
          <a:ext cx="5353050" cy="20383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81080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Symbol zastępczy zawartości 6">
            <a:extLst>
              <a:ext uri="{FF2B5EF4-FFF2-40B4-BE49-F238E27FC236}">
                <a16:creationId xmlns:a16="http://schemas.microsoft.com/office/drawing/2014/main" id="{0CCB8454-10E9-D1E8-2F7D-779E0A1ED8E8}"/>
              </a:ext>
            </a:extLst>
          </p:cNvPr>
          <p:cNvSpPr>
            <a:spLocks noGrp="1"/>
          </p:cNvSpPr>
          <p:nvPr>
            <p:ph type="subTitle" idx="1"/>
          </p:nvPr>
        </p:nvSpPr>
        <p:spPr>
          <a:xfrm>
            <a:off x="1" y="843558"/>
            <a:ext cx="9144000" cy="3960440"/>
          </a:xfrm>
          <a:scene3d>
            <a:camera prst="orthographicFront"/>
            <a:lightRig rig="threePt" dir="t"/>
          </a:scene3d>
          <a:sp3d>
            <a:bevelT/>
          </a:sp3d>
        </p:spPr>
        <p:txBody>
          <a:bodyPr vert="horz" lIns="91432" tIns="45716" rIns="91432" bIns="45716" rtlCol="0">
            <a:normAutofit/>
            <a:sp3d extrusionH="57150">
              <a:bevelT w="38100" h="38100"/>
            </a:sp3d>
          </a:bodyPr>
          <a:lstStyle/>
          <a:p>
            <a:pPr fontAlgn="base">
              <a:spcBef>
                <a:spcPct val="0"/>
              </a:spcBef>
              <a:spcAft>
                <a:spcPct val="0"/>
              </a:spcAft>
              <a:defRPr/>
            </a:pPr>
            <a:r>
              <a:rPr lang="pl-PL" sz="1600" b="1" dirty="0">
                <a:ea typeface="SimSun" panose="02010600030101010101" pitchFamily="2" charset="-122"/>
              </a:rPr>
              <a:t>W związku ze stwierdzonymi w czasie kontroli naruszeniami przepisów bezpieczeństwa </a:t>
            </a:r>
          </a:p>
          <a:p>
            <a:pPr fontAlgn="base">
              <a:spcBef>
                <a:spcPct val="0"/>
              </a:spcBef>
              <a:spcAft>
                <a:spcPct val="0"/>
              </a:spcAft>
              <a:defRPr/>
            </a:pPr>
            <a:r>
              <a:rPr lang="pl-PL" sz="1600" b="1" dirty="0">
                <a:ea typeface="SimSun" panose="02010600030101010101" pitchFamily="2" charset="-122"/>
              </a:rPr>
              <a:t>i higieny pracy inspektorzy wydali 9274 decyzji, w tym 4 745 ustnych. W 203 przypadkach wydano decyzje o wstrzymaniu prac, a w 65 przypadkach 107 pracowników skierowano do innych prac. Wstrzymano eksploatację 274 maszyn i zakazano wykonywania prac w 11 przypadkach. </a:t>
            </a:r>
          </a:p>
          <a:p>
            <a:pPr fontAlgn="base">
              <a:spcBef>
                <a:spcPct val="0"/>
              </a:spcBef>
              <a:spcAft>
                <a:spcPct val="0"/>
              </a:spcAft>
              <a:defRPr/>
            </a:pPr>
            <a:endParaRPr lang="pl-PL" sz="1600" b="1" dirty="0">
              <a:ea typeface="SimSun" panose="02010600030101010101" pitchFamily="2" charset="-122"/>
            </a:endParaRPr>
          </a:p>
        </p:txBody>
      </p:sp>
      <p:graphicFrame>
        <p:nvGraphicFramePr>
          <p:cNvPr id="3" name="Obiekt 5">
            <a:extLst>
              <a:ext uri="{FF2B5EF4-FFF2-40B4-BE49-F238E27FC236}">
                <a16:creationId xmlns:a16="http://schemas.microsoft.com/office/drawing/2014/main" id="{4F62CB6C-D2A8-1C22-84D1-C42A7346BA89}"/>
              </a:ext>
            </a:extLst>
          </p:cNvPr>
          <p:cNvGraphicFramePr>
            <a:graphicFrameLocks/>
          </p:cNvGraphicFramePr>
          <p:nvPr>
            <p:extLst>
              <p:ext uri="{D42A27DB-BD31-4B8C-83A1-F6EECF244321}">
                <p14:modId xmlns:p14="http://schemas.microsoft.com/office/powerpoint/2010/main" val="1247448122"/>
              </p:ext>
            </p:extLst>
          </p:nvPr>
        </p:nvGraphicFramePr>
        <p:xfrm>
          <a:off x="683568" y="1995686"/>
          <a:ext cx="8136904" cy="29241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8105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480455A6-C023-78DB-242A-F226A933F39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228B5046-A064-2D53-9C8B-42F58EA1BEC2}"/>
              </a:ext>
            </a:extLst>
          </p:cNvPr>
          <p:cNvPicPr>
            <a:picLocks noChangeAspect="1"/>
          </p:cNvPicPr>
          <p:nvPr/>
        </p:nvPicPr>
        <p:blipFill>
          <a:blip r:embed="rId3"/>
          <a:stretch>
            <a:fillRect/>
          </a:stretch>
        </p:blipFill>
        <p:spPr>
          <a:xfrm>
            <a:off x="1796010" y="-4447"/>
            <a:ext cx="5551980" cy="703989"/>
          </a:xfrm>
          <a:prstGeom prst="rect">
            <a:avLst/>
          </a:prstGeom>
        </p:spPr>
      </p:pic>
      <p:sp>
        <p:nvSpPr>
          <p:cNvPr id="6" name="Symbol zastępczy zawartości 6">
            <a:extLst>
              <a:ext uri="{FF2B5EF4-FFF2-40B4-BE49-F238E27FC236}">
                <a16:creationId xmlns:a16="http://schemas.microsoft.com/office/drawing/2014/main" id="{0CCB8454-10E9-D1E8-2F7D-779E0A1ED8E8}"/>
              </a:ext>
            </a:extLst>
          </p:cNvPr>
          <p:cNvSpPr>
            <a:spLocks noGrp="1"/>
          </p:cNvSpPr>
          <p:nvPr>
            <p:ph type="subTitle" idx="1"/>
          </p:nvPr>
        </p:nvSpPr>
        <p:spPr>
          <a:xfrm>
            <a:off x="1" y="843558"/>
            <a:ext cx="9144000" cy="1440160"/>
          </a:xfrm>
          <a:scene3d>
            <a:camera prst="orthographicFront"/>
            <a:lightRig rig="threePt" dir="t"/>
          </a:scene3d>
          <a:sp3d>
            <a:bevelT/>
          </a:sp3d>
        </p:spPr>
        <p:txBody>
          <a:bodyPr vert="horz" lIns="91432" tIns="45716" rIns="91432" bIns="45716" rtlCol="0">
            <a:normAutofit/>
            <a:sp3d extrusionH="57150">
              <a:bevelT w="38100" h="38100"/>
            </a:sp3d>
          </a:bodyPr>
          <a:lstStyle/>
          <a:p>
            <a:pPr fontAlgn="base">
              <a:spcBef>
                <a:spcPct val="0"/>
              </a:spcBef>
              <a:spcAft>
                <a:spcPct val="0"/>
              </a:spcAft>
              <a:defRPr/>
            </a:pPr>
            <a:r>
              <a:rPr lang="pl-PL" sz="1400" b="1" dirty="0">
                <a:effectLst/>
                <a:latin typeface="Arial" panose="020B0604020202020204" pitchFamily="34" charset="0"/>
                <a:ea typeface="SimSun" panose="02010600030101010101" pitchFamily="2" charset="-122"/>
              </a:rPr>
              <a:t>W związku z pandemią COVID 19 oraz przepisami dotyczącymi zakazu pracy w niedziele </a:t>
            </a:r>
            <a:br>
              <a:rPr lang="pl-PL" sz="1400" b="1" dirty="0">
                <a:effectLst/>
                <a:latin typeface="Arial" panose="020B0604020202020204" pitchFamily="34" charset="0"/>
                <a:ea typeface="SimSun" panose="02010600030101010101" pitchFamily="2" charset="-122"/>
              </a:rPr>
            </a:br>
            <a:r>
              <a:rPr lang="pl-PL" sz="1400" b="1" dirty="0">
                <a:effectLst/>
                <a:latin typeface="Arial" panose="020B0604020202020204" pitchFamily="34" charset="0"/>
                <a:ea typeface="SimSun" panose="02010600030101010101" pitchFamily="2" charset="-122"/>
              </a:rPr>
              <a:t>i święta, inspektorzy kontrolowali przestrzeganie przepisów dotyczących tych zagadnień. Spowodowało to, że 25,97% przeprowadzonych kontroli przeprowadzono w firmach zajmujących się handlem </a:t>
            </a:r>
            <a:br>
              <a:rPr lang="pl-PL" sz="1400" b="1" dirty="0">
                <a:effectLst/>
                <a:latin typeface="Arial" panose="020B0604020202020204" pitchFamily="34" charset="0"/>
                <a:ea typeface="SimSun" panose="02010600030101010101" pitchFamily="2" charset="-122"/>
              </a:rPr>
            </a:br>
            <a:r>
              <a:rPr lang="pl-PL" sz="1400" b="1" dirty="0">
                <a:effectLst/>
                <a:latin typeface="Arial" panose="020B0604020202020204" pitchFamily="34" charset="0"/>
                <a:ea typeface="SimSun" panose="02010600030101010101" pitchFamily="2" charset="-122"/>
              </a:rPr>
              <a:t>i naprawami. Ponad 20% kontroli prowadzono w zakładach przetwórstwa przemysłowego. 501 kontroli przeprowadzono w budownictwie, co stanowi 16,51 % ogólnej liczby kontroli prowadzonych w 2022 r.</a:t>
            </a:r>
            <a:endParaRPr lang="pl-PL" sz="1400" b="1" dirty="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ffectLst/>
              <a:latin typeface="Arial" panose="020B0604020202020204" pitchFamily="34" charset="0"/>
              <a:ea typeface="SimSun" panose="02010600030101010101" pitchFamily="2" charset="-122"/>
            </a:endParaRPr>
          </a:p>
          <a:p>
            <a:pPr fontAlgn="base">
              <a:spcBef>
                <a:spcPct val="0"/>
              </a:spcBef>
              <a:spcAft>
                <a:spcPct val="0"/>
              </a:spcAft>
              <a:defRPr/>
            </a:pPr>
            <a:endParaRPr lang="pl-PL" sz="1600" b="1" dirty="0">
              <a:ea typeface="SimSun" panose="02010600030101010101" pitchFamily="2" charset="-122"/>
            </a:endParaRPr>
          </a:p>
          <a:p>
            <a:pPr fontAlgn="base">
              <a:spcBef>
                <a:spcPct val="0"/>
              </a:spcBef>
              <a:spcAft>
                <a:spcPct val="0"/>
              </a:spcAft>
              <a:defRPr/>
            </a:pPr>
            <a:endParaRPr lang="pl-PL" sz="1600" b="1" dirty="0">
              <a:effectLst/>
              <a:latin typeface="Arial" panose="020B0604020202020204" pitchFamily="34" charset="0"/>
              <a:ea typeface="SimSun" panose="02010600030101010101" pitchFamily="2" charset="-122"/>
            </a:endParaRPr>
          </a:p>
        </p:txBody>
      </p:sp>
      <p:graphicFrame>
        <p:nvGraphicFramePr>
          <p:cNvPr id="3" name="Wykres 2">
            <a:extLst>
              <a:ext uri="{FF2B5EF4-FFF2-40B4-BE49-F238E27FC236}">
                <a16:creationId xmlns:a16="http://schemas.microsoft.com/office/drawing/2014/main" id="{A0153E36-D7FE-EA32-9E92-73A44A2233F7}"/>
              </a:ext>
            </a:extLst>
          </p:cNvPr>
          <p:cNvGraphicFramePr/>
          <p:nvPr>
            <p:extLst>
              <p:ext uri="{D42A27DB-BD31-4B8C-83A1-F6EECF244321}">
                <p14:modId xmlns:p14="http://schemas.microsoft.com/office/powerpoint/2010/main" val="2190091769"/>
              </p:ext>
            </p:extLst>
          </p:nvPr>
        </p:nvGraphicFramePr>
        <p:xfrm>
          <a:off x="755576" y="2211710"/>
          <a:ext cx="7632848" cy="2590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03610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6">
            <a:extLst>
              <a:ext uri="{FF2B5EF4-FFF2-40B4-BE49-F238E27FC236}">
                <a16:creationId xmlns:a16="http://schemas.microsoft.com/office/drawing/2014/main" id="{762240CD-B8CD-F415-F03D-916AF3582E12}"/>
              </a:ext>
            </a:extLst>
          </p:cNvPr>
          <p:cNvSpPr txBox="1">
            <a:spLocks/>
          </p:cNvSpPr>
          <p:nvPr/>
        </p:nvSpPr>
        <p:spPr>
          <a:xfrm>
            <a:off x="8880" y="1271287"/>
            <a:ext cx="9144000" cy="1300463"/>
          </a:xfrm>
          <a:prstGeom prst="rect">
            <a:avLst/>
          </a:prstGeom>
          <a:noFill/>
          <a:effectLst>
            <a:softEdge rad="139700"/>
          </a:effectLst>
        </p:spPr>
        <p:txBody>
          <a:bodyPr vert="horz" lIns="91432" tIns="45716" rIns="91432" bIns="45716" rtlCol="0">
            <a:noAutofit/>
            <a:scene3d>
              <a:camera prst="orthographicFront"/>
              <a:lightRig rig="soft" dir="t">
                <a:rot lat="0" lon="0" rev="15600000"/>
              </a:lightRig>
            </a:scene3d>
            <a:sp3d extrusionH="57150" prstMaterial="softEdge">
              <a:bevelT w="25400" h="38100"/>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150000"/>
              </a:lnSpc>
              <a:spcBef>
                <a:spcPct val="0"/>
              </a:spcBef>
              <a:spcAft>
                <a:spcPct val="0"/>
              </a:spcAft>
              <a:defRPr/>
            </a:pPr>
            <a:r>
              <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BADANIE OKOLICZNOŚCI I PRZYCZYN </a:t>
            </a:r>
          </a:p>
          <a:p>
            <a:pPr fontAlgn="base">
              <a:lnSpc>
                <a:spcPct val="150000"/>
              </a:lnSpc>
              <a:spcBef>
                <a:spcPct val="0"/>
              </a:spcBef>
              <a:spcAft>
                <a:spcPct val="0"/>
              </a:spcAft>
              <a:defRPr/>
            </a:pPr>
            <a:endParaRPr lang="pl-PL" sz="24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fontAlgn="base">
              <a:lnSpc>
                <a:spcPct val="150000"/>
              </a:lnSpc>
              <a:spcBef>
                <a:spcPct val="0"/>
              </a:spcBef>
              <a:spcAft>
                <a:spcPct val="0"/>
              </a:spcAft>
              <a:defRPr/>
            </a:pPr>
            <a:r>
              <a:rPr lang="pl-PL" sz="24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ŚMIERTELNYCH, CIĘŻKICH </a:t>
            </a:r>
            <a:br>
              <a:rPr lang="pl-PL" sz="24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pl-PL" sz="2400"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 ZBIOROWYCH WYPADKÓW PRZY PRACY</a:t>
            </a:r>
            <a:endParaRPr lang="pl-PL" b="1" dirty="0">
              <a:solidFill>
                <a:srgbClr val="1854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11" name="Prostokąt 10">
            <a:extLst>
              <a:ext uri="{FF2B5EF4-FFF2-40B4-BE49-F238E27FC236}">
                <a16:creationId xmlns:a16="http://schemas.microsoft.com/office/drawing/2014/main" id="{9CB98DB3-E10B-C5A6-033D-F02C9EB33E2D}"/>
              </a:ext>
            </a:extLst>
          </p:cNvPr>
          <p:cNvSpPr/>
          <p:nvPr/>
        </p:nvSpPr>
        <p:spPr>
          <a:xfrm>
            <a:off x="0" y="-19741"/>
            <a:ext cx="9144000" cy="771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Obraz 11">
            <a:extLst>
              <a:ext uri="{FF2B5EF4-FFF2-40B4-BE49-F238E27FC236}">
                <a16:creationId xmlns:a16="http://schemas.microsoft.com/office/drawing/2014/main" id="{816DD4EB-E0B6-1EBF-97B0-D370C6466BA9}"/>
              </a:ext>
            </a:extLst>
          </p:cNvPr>
          <p:cNvPicPr>
            <a:picLocks noChangeAspect="1"/>
          </p:cNvPicPr>
          <p:nvPr/>
        </p:nvPicPr>
        <p:blipFill>
          <a:blip r:embed="rId3"/>
          <a:stretch>
            <a:fillRect/>
          </a:stretch>
        </p:blipFill>
        <p:spPr>
          <a:xfrm>
            <a:off x="1796010" y="-4447"/>
            <a:ext cx="5551980" cy="703989"/>
          </a:xfrm>
          <a:prstGeom prst="rect">
            <a:avLst/>
          </a:prstGeom>
        </p:spPr>
      </p:pic>
    </p:spTree>
    <p:extLst>
      <p:ext uri="{BB962C8B-B14F-4D97-AF65-F5344CB8AC3E}">
        <p14:creationId xmlns:p14="http://schemas.microsoft.com/office/powerpoint/2010/main" val="2108627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theme/theme1.xml><?xml version="1.0" encoding="utf-8"?>
<a:theme xmlns:a="http://schemas.openxmlformats.org/drawingml/2006/main" name="2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14011</TotalTime>
  <Words>4536</Words>
  <Application>Microsoft Office PowerPoint</Application>
  <PresentationFormat>Pokaz na ekranie (16:9)</PresentationFormat>
  <Paragraphs>361</Paragraphs>
  <Slides>51</Slides>
  <Notes>51</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51</vt:i4>
      </vt:variant>
    </vt:vector>
  </HeadingPairs>
  <TitlesOfParts>
    <vt:vector size="60" baseType="lpstr">
      <vt:lpstr>Arial</vt:lpstr>
      <vt:lpstr>Calibri</vt:lpstr>
      <vt:lpstr>Calibri Light</vt:lpstr>
      <vt:lpstr>Lato</vt:lpstr>
      <vt:lpstr>Open Sans</vt:lpstr>
      <vt:lpstr>Symbol</vt:lpstr>
      <vt:lpstr>Verdana</vt:lpstr>
      <vt:lpstr>Wingdings</vt:lpstr>
      <vt:lpstr>2_Motyw pakietu Office</vt:lpstr>
      <vt:lpstr> DZIAŁALNOŚĆ  Okręgowego Inspektoratu Pracy w Bydgoszczy w 2022 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Kamil Nyckowski</dc:creator>
  <cp:lastModifiedBy>Anna Sobierajska</cp:lastModifiedBy>
  <cp:revision>577</cp:revision>
  <cp:lastPrinted>2022-11-07T07:14:38Z</cp:lastPrinted>
  <dcterms:created xsi:type="dcterms:W3CDTF">2015-06-10T21:58:32Z</dcterms:created>
  <dcterms:modified xsi:type="dcterms:W3CDTF">2023-04-17T07:22:44Z</dcterms:modified>
</cp:coreProperties>
</file>